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21B39-5224-8E8C-271D-A51EB0CD9F78}" name="Michelle Machen" initials="AM" userId="S::michelle.machen@mauserpackaging.com::521fa2bf-7d9e-4e64-91f3-35603fb06b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t>2020-2024 MPS YTD IR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1"/>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t>2020-2024 MPS YTD IR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dLbl>
              <c:idx val="1"/>
              <c:tx>
                <c:rich>
                  <a:bodyPr/>
                  <a:lstStyle/>
                  <a:p>
                    <a:r>
                      <a:rPr lang="en-US" dirty="0"/>
                      <a:t>19.46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E56-4093-B933-A21933F66A8F}"/>
                </c:ext>
              </c:extLst>
            </c:dLbl>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1"/>
        <c:lblAlgn val="ctr"/>
        <c:lblOffset val="100"/>
        <c:noMultiLvlLbl val="0"/>
      </c:catAx>
      <c:valAx>
        <c:axId val="643415488"/>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majorUnit val="20"/>
        <c:min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6.9653372399348462E-2"/>
                  <c:y val="-7.294147107440049E-3"/>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21</c:v>
                </c:pt>
                <c:pt idx="1">
                  <c:v>24</c:v>
                </c:pt>
                <c:pt idx="2">
                  <c:v>47</c:v>
                </c:pt>
                <c:pt idx="3">
                  <c:v>28</c:v>
                </c:pt>
                <c:pt idx="4">
                  <c:v>40</c:v>
                </c:pt>
                <c:pt idx="5">
                  <c:v>10</c:v>
                </c:pt>
                <c:pt idx="6">
                  <c:v>24</c:v>
                </c:pt>
              </c:numCache>
            </c:numRef>
          </c:val>
          <c:extLst>
            <c:ext xmlns:c16="http://schemas.microsoft.com/office/drawing/2014/chart" uri="{C3380CC4-5D6E-409C-BE32-E72D297353CC}">
              <c16:uniqueId val="{00000000-B388-4469-89CE-EBD287AC5DD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dirty="0">
                <a:latin typeface="Arial" panose="020B0604020202020204" pitchFamily="34" charset="0"/>
                <a:cs typeface="Arial" panose="020B0604020202020204" pitchFamily="34" charset="0"/>
              </a:rPr>
              <a:t> </a:t>
            </a:r>
          </a:p>
          <a:p>
            <a:pPr rtl="0">
              <a:spcAft>
                <a:spcPts val="1200"/>
              </a:spcAft>
            </a:pPr>
            <a:r>
              <a:rPr lang="en-US" dirty="0">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 behavior is a condition of employment for all employees.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dirty="0">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Adherence</a:t>
            </a:r>
            <a:r>
              <a:rPr lang="en-US" dirty="0">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Risk Assessment </a:t>
            </a:r>
            <a:r>
              <a:rPr lang="en-US" dirty="0">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Intervention</a:t>
            </a:r>
            <a:r>
              <a:rPr lang="en-US" dirty="0">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Actively Working together</a:t>
            </a:r>
            <a:r>
              <a:rPr lang="en-US" dirty="0">
                <a:latin typeface="Arial" panose="020B0604020202020204" pitchFamily="34" charset="0"/>
                <a:cs typeface="Arial" panose="020B0604020202020204" pitchFamily="34" charset="0"/>
              </a:rPr>
              <a:t> - If you see a fellow worker at risk, say something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5S System is a continuous improvement process designed to improve productivity that also improves workplace safety. For each step in the 5S System, there are specific safety implications that create a safer work environment when followed.</a:t>
            </a:r>
          </a:p>
          <a:p>
            <a:endParaRPr lang="en-US" dirty="0"/>
          </a:p>
          <a:p>
            <a:pPr marL="171450" indent="-171450">
              <a:buFont typeface="Arial" panose="020B0604020202020204" pitchFamily="34" charset="0"/>
              <a:buChar char="•"/>
            </a:pPr>
            <a:r>
              <a:rPr lang="en-US" dirty="0"/>
              <a:t>Sorting removes unnecessary items from the work area creating less clutter do there are fewer obstacles causing trips and falls.</a:t>
            </a:r>
          </a:p>
          <a:p>
            <a:pPr marL="171450" indent="-171450">
              <a:buFont typeface="Arial" panose="020B0604020202020204" pitchFamily="34" charset="0"/>
              <a:buChar char="•"/>
            </a:pPr>
            <a:r>
              <a:rPr lang="en-US" dirty="0"/>
              <a:t>Setting in Order makes it easier to access tools reducing the likelihood that incorrect items are used that cause safety risks.</a:t>
            </a:r>
          </a:p>
          <a:p>
            <a:pPr marL="171450" indent="-171450">
              <a:buFont typeface="Arial" panose="020B0604020202020204" pitchFamily="34" charset="0"/>
              <a:buChar char="•"/>
            </a:pPr>
            <a:r>
              <a:rPr lang="en-US" dirty="0"/>
              <a:t>Shining created a clean workspace free of dust and oil that create fire hazards and spills that can cause slips and falls.</a:t>
            </a:r>
          </a:p>
          <a:p>
            <a:pPr marL="171450" indent="-171450">
              <a:buFont typeface="Arial" panose="020B0604020202020204" pitchFamily="34" charset="0"/>
              <a:buChar char="•"/>
            </a:pPr>
            <a:r>
              <a:rPr lang="en-US" dirty="0"/>
              <a:t>Standardization ensures everyone performs tasks in the same manner and reinforces safe behavior.</a:t>
            </a:r>
          </a:p>
          <a:p>
            <a:pPr marL="171450" indent="-171450">
              <a:buFont typeface="Arial" panose="020B0604020202020204" pitchFamily="34" charset="0"/>
              <a:buChar char="•"/>
            </a:pPr>
            <a:r>
              <a:rPr lang="en-US" dirty="0"/>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dirty="0">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More than 41% of injuries in 2023 could have potentially been prevented with workplace organization—5S program. </a:t>
            </a:r>
          </a:p>
          <a:p>
            <a:pPr algn="l">
              <a:buClr>
                <a:srgbClr val="84BD00"/>
              </a:buClr>
              <a:buSzPct val="125000"/>
            </a:pPr>
            <a:endParaRPr lang="en-US" i="1"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dirty="0">
                <a:latin typeface="Arial" panose="020B0604020202020204" pitchFamily="34" charset="0"/>
                <a:cs typeface="Arial" panose="020B0604020202020204" pitchFamily="34" charset="0"/>
              </a:rPr>
            </a:br>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dirty="0">
                <a:solidFill>
                  <a:srgbClr val="84BD00"/>
                </a:solidFill>
                <a:latin typeface="Arial" panose="020B0604020202020204" pitchFamily="34" charset="0"/>
                <a:cs typeface="Arial" panose="020B0604020202020204" pitchFamily="34" charset="0"/>
              </a:rPr>
              <a:t>embodied</a:t>
            </a:r>
            <a:r>
              <a:rPr lang="en-US" sz="1200" b="0" dirty="0">
                <a:solidFill>
                  <a:srgbClr val="0033A0"/>
                </a:solidFill>
                <a:latin typeface="Arial" panose="020B0604020202020204" pitchFamily="34" charset="0"/>
                <a:cs typeface="Arial" panose="020B0604020202020204" pitchFamily="34" charset="0"/>
              </a:rPr>
              <a:t> and </a:t>
            </a:r>
            <a:r>
              <a:rPr lang="en-US" sz="1200" b="0" dirty="0">
                <a:solidFill>
                  <a:srgbClr val="84BD00"/>
                </a:solidFill>
                <a:latin typeface="Arial" panose="020B0604020202020204" pitchFamily="34" charset="0"/>
                <a:cs typeface="Arial" panose="020B0604020202020204" pitchFamily="34" charset="0"/>
              </a:rPr>
              <a:t>practiced</a:t>
            </a:r>
            <a:r>
              <a:rPr lang="en-US" sz="1200" b="0" dirty="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dirty="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dirty="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dirty="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dirty="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dirty="0"/>
          </a:p>
          <a:p>
            <a:r>
              <a:rPr lang="en-US" dirty="0"/>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 will never know the injury that is prevented when you practice safety leadership.</a:t>
            </a:r>
          </a:p>
          <a:p>
            <a:endParaRPr lang="en-US" dirty="0"/>
          </a:p>
          <a:p>
            <a:r>
              <a:rPr lang="en-US" dirty="0"/>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corporate level, we are acting on our commitment to safety with investments in infrastructure and training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Significant CAPEX investments made over the past few years that directly improve the safety infrastructure in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dirty="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Safety Culture is supported by three pillars </a:t>
            </a:r>
          </a:p>
          <a:p>
            <a:pPr marL="171450" indent="-171450">
              <a:buFont typeface="Arial" panose="020B0604020202020204" pitchFamily="34" charset="0"/>
              <a:buChar char="•"/>
            </a:pPr>
            <a:r>
              <a:rPr lang="en-US" dirty="0"/>
              <a:t>Our Global Health and Safety policy which is the written statement of our commitment to safety</a:t>
            </a:r>
          </a:p>
          <a:p>
            <a:pPr marL="171450" indent="-171450">
              <a:buFont typeface="Arial" panose="020B0604020202020204" pitchFamily="34" charset="0"/>
              <a:buChar char="•"/>
            </a:pPr>
            <a:r>
              <a:rPr lang="en-US" dirty="0"/>
              <a:t>The Life Saving Rules which are the guiding principles of how we practice out commitment to safety</a:t>
            </a:r>
          </a:p>
          <a:p>
            <a:pPr marL="171450" indent="-171450">
              <a:buFont typeface="Arial" panose="020B0604020202020204" pitchFamily="34" charset="0"/>
              <a:buChar char="•"/>
            </a:pPr>
            <a:r>
              <a:rPr lang="en-US" dirty="0"/>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dirty="0"/>
          </a:p>
          <a:p>
            <a:pPr algn="l">
              <a:spcAft>
                <a:spcPts val="600"/>
              </a:spcAft>
              <a:buClr>
                <a:srgbClr val="84BD00"/>
              </a:buClr>
              <a:buSzPct val="125000"/>
            </a:pPr>
            <a:r>
              <a:rPr lang="en-US" b="1" dirty="0">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Incident processes, learning and evolving our safety.</a:t>
            </a:r>
          </a:p>
          <a:p>
            <a:endParaRPr lang="en-US" dirty="0"/>
          </a:p>
          <a:p>
            <a:r>
              <a:rPr lang="en-US" dirty="0"/>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10" name="Slide Number Placeholder 8">
            <a:extLst>
              <a:ext uri="{FF2B5EF4-FFF2-40B4-BE49-F238E27FC236}">
                <a16:creationId xmlns:a16="http://schemas.microsoft.com/office/drawing/2014/main" id="{39C49FF0-3A34-1FC7-2F50-448C8A285020}"/>
              </a:ext>
            </a:extLst>
          </p:cNvPr>
          <p:cNvSpPr txBox="1">
            <a:spLocks/>
          </p:cNvSpPr>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a:t>
            </a:fld>
            <a:endParaRPr lang="en-US" dirty="0"/>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5/28/2024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5/28/2024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296650" cy="1508105"/>
          </a:xfrm>
          <a:prstGeom prst="rect">
            <a:avLst/>
          </a:prstGeom>
          <a:noFill/>
        </p:spPr>
        <p:txBody>
          <a:bodyPr wrap="square" rtlCol="0">
            <a:spAutoFit/>
          </a:bodyPr>
          <a:lstStyle/>
          <a:p>
            <a:pPr>
              <a:spcAft>
                <a:spcPts val="1200"/>
              </a:spcAft>
            </a:pP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a:p>
            <a:pPr algn="r"/>
            <a:r>
              <a:rPr lang="en-US" sz="3400" dirty="0">
                <a:solidFill>
                  <a:srgbClr val="05223F"/>
                </a:solidFill>
                <a:latin typeface="Arial" panose="020B0604020202020204" pitchFamily="34" charset="0"/>
                <a:cs typeface="Arial" panose="020B0604020202020204" pitchFamily="34" charset="0"/>
              </a:rPr>
              <a:t>“Step up for Safety”</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381772" cy="1015663"/>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THREE PILLARS OF OUR SAFETY CULTURE</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5617"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COMMITTMENT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7962" y="1949188"/>
              <a:ext cx="2101245" cy="713168"/>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Safety Policy</a:t>
              </a:r>
            </a:p>
            <a:p>
              <a:pPr algn="ctr"/>
              <a:r>
                <a:rPr lang="en-US" sz="1400" dirty="0">
                  <a:latin typeface="Arial" panose="020B0604020202020204" pitchFamily="34" charset="0"/>
                  <a:cs typeface="Arial" panose="020B0604020202020204" pitchFamily="34" charset="0"/>
                </a:rPr>
                <a:t>written statement of our commitment to safety</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30881"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BEHAVIOR</a:t>
              </a:r>
            </a:p>
          </p:txBody>
        </p:sp>
        <p:sp>
          <p:nvSpPr>
            <p:cNvPr id="7" name="TextBox 6">
              <a:extLst>
                <a:ext uri="{FF2B5EF4-FFF2-40B4-BE49-F238E27FC236}">
                  <a16:creationId xmlns:a16="http://schemas.microsoft.com/office/drawing/2014/main" id="{3EF4BD03-3D26-0B51-59CB-7FC4284B2277}"/>
                </a:ext>
              </a:extLst>
            </p:cNvPr>
            <p:cNvSpPr txBox="1"/>
            <p:nvPr/>
          </p:nvSpPr>
          <p:spPr>
            <a:xfrm>
              <a:off x="4930881" y="1949188"/>
              <a:ext cx="2243726" cy="921175"/>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Life Saving Rules</a:t>
              </a:r>
            </a:p>
            <a:p>
              <a:pPr algn="ctr"/>
              <a:r>
                <a:rPr lang="en-US" sz="1400" dirty="0">
                  <a:latin typeface="Arial" panose="020B0604020202020204" pitchFamily="34" charset="0"/>
                  <a:cs typeface="Arial" panose="020B0604020202020204" pitchFamily="34" charset="0"/>
                </a:rPr>
                <a:t>guiding principles of how we practice our commitment to safety</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4072"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ENVIRONMENT</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3079" y="1949188"/>
              <a:ext cx="2279504" cy="713168"/>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Workplace Organization (5S)</a:t>
              </a:r>
            </a:p>
            <a:p>
              <a:pPr algn="ctr"/>
              <a:r>
                <a:rPr lang="en-US" sz="1400" dirty="0">
                  <a:latin typeface="Arial" panose="020B0604020202020204" pitchFamily="34" charset="0"/>
                  <a:cs typeface="Arial" panose="020B0604020202020204" pitchFamily="34" charset="0"/>
                </a:rPr>
                <a:t>creating a space where safe work can be practiced</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79049" y="5297542"/>
            <a:ext cx="10833903" cy="830997"/>
          </a:xfrm>
          <a:prstGeom prst="rect">
            <a:avLst/>
          </a:prstGeom>
          <a:noFill/>
        </p:spPr>
        <p:txBody>
          <a:bodyPr wrap="square">
            <a:spAutoFit/>
          </a:bodyPr>
          <a:lstStyle/>
          <a:p>
            <a:pPr algn="ctr">
              <a:buClr>
                <a:srgbClr val="84BD00"/>
              </a:buClr>
              <a:buSzPct val="125000"/>
            </a:pPr>
            <a:r>
              <a:rPr lang="en-US" sz="2400" b="1" dirty="0">
                <a:solidFill>
                  <a:srgbClr val="0033A0"/>
                </a:solidFill>
                <a:latin typeface="Arial" panose="020B0604020202020204" pitchFamily="34" charset="0"/>
                <a:cs typeface="Arial" panose="020B0604020202020204" pitchFamily="34" charset="0"/>
              </a:rPr>
              <a:t>Safety leaders at </a:t>
            </a:r>
            <a:r>
              <a:rPr lang="en-US" sz="2400" b="1" dirty="0">
                <a:solidFill>
                  <a:srgbClr val="84BD00"/>
                </a:solidFill>
                <a:latin typeface="Arial" panose="020B0604020202020204" pitchFamily="34" charset="0"/>
                <a:cs typeface="Arial" panose="020B0604020202020204" pitchFamily="34" charset="0"/>
              </a:rPr>
              <a:t>every level </a:t>
            </a:r>
            <a:r>
              <a:rPr lang="en-US" sz="2400" b="1" dirty="0">
                <a:solidFill>
                  <a:srgbClr val="0033A0"/>
                </a:solidFill>
                <a:latin typeface="Arial" panose="020B0604020202020204" pitchFamily="34" charset="0"/>
                <a:cs typeface="Arial" panose="020B0604020202020204" pitchFamily="34" charset="0"/>
              </a:rPr>
              <a:t>of the organization are needed </a:t>
            </a:r>
            <a:br>
              <a:rPr lang="en-US" sz="2400" b="1" dirty="0">
                <a:solidFill>
                  <a:srgbClr val="0033A0"/>
                </a:solidFill>
                <a:latin typeface="Arial" panose="020B0604020202020204" pitchFamily="34" charset="0"/>
                <a:cs typeface="Arial" panose="020B0604020202020204" pitchFamily="34" charset="0"/>
              </a:rPr>
            </a:br>
            <a:r>
              <a:rPr lang="en-US" sz="2400" b="1" dirty="0">
                <a:solidFill>
                  <a:srgbClr val="0033A0"/>
                </a:solidFill>
                <a:latin typeface="Arial" panose="020B0604020202020204" pitchFamily="34" charset="0"/>
                <a:cs typeface="Arial" panose="020B0604020202020204" pitchFamily="34" charset="0"/>
              </a:rPr>
              <a:t>to </a:t>
            </a:r>
            <a:r>
              <a:rPr lang="en-US" sz="2400" b="1" dirty="0">
                <a:solidFill>
                  <a:srgbClr val="84BD00"/>
                </a:solidFill>
                <a:latin typeface="Arial" panose="020B0604020202020204" pitchFamily="34" charset="0"/>
                <a:cs typeface="Arial" panose="020B0604020202020204" pitchFamily="34" charset="0"/>
              </a:rPr>
              <a:t>develop</a:t>
            </a:r>
            <a:r>
              <a:rPr lang="en-US" sz="2400" b="1" dirty="0">
                <a:solidFill>
                  <a:srgbClr val="0033A0"/>
                </a:solidFill>
                <a:latin typeface="Arial" panose="020B0604020202020204" pitchFamily="34" charset="0"/>
                <a:cs typeface="Arial" panose="020B0604020202020204" pitchFamily="34" charset="0"/>
              </a:rPr>
              <a:t> and </a:t>
            </a:r>
            <a:r>
              <a:rPr lang="en-US" sz="2400" b="1" dirty="0">
                <a:solidFill>
                  <a:srgbClr val="84BD00"/>
                </a:solidFill>
                <a:latin typeface="Arial" panose="020B0604020202020204" pitchFamily="34" charset="0"/>
                <a:cs typeface="Arial" panose="020B0604020202020204" pitchFamily="34" charset="0"/>
              </a:rPr>
              <a:t>support</a:t>
            </a:r>
            <a:r>
              <a:rPr lang="en-US" sz="2400" b="1" dirty="0">
                <a:solidFill>
                  <a:srgbClr val="0033A0"/>
                </a:solidFill>
                <a:latin typeface="Arial" panose="020B0604020202020204" pitchFamily="34" charset="0"/>
                <a:cs typeface="Arial" panose="020B0604020202020204" pitchFamily="34" charset="0"/>
              </a:rPr>
              <a:t> a safety culture.</a:t>
            </a:r>
          </a:p>
        </p:txBody>
      </p:sp>
    </p:spTree>
    <p:extLst>
      <p:ext uri="{BB962C8B-B14F-4D97-AF65-F5344CB8AC3E}">
        <p14:creationId xmlns:p14="http://schemas.microsoft.com/office/powerpoint/2010/main" val="274691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23867" cy="3308598"/>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OUR SAFETY POLICY</a:t>
            </a:r>
          </a:p>
          <a:p>
            <a:pPr algn="l">
              <a:buClr>
                <a:srgbClr val="84BD00"/>
              </a:buClr>
              <a:buSzPct val="125000"/>
            </a:pPr>
            <a:endParaRPr lang="en-US" dirty="0">
              <a:latin typeface="Arial" panose="020B0604020202020204" pitchFamily="34" charset="0"/>
              <a:cs typeface="Arial" panose="020B0604020202020204" pitchFamily="34" charset="0"/>
            </a:endParaRPr>
          </a:p>
          <a:p>
            <a:pPr algn="l">
              <a:spcAft>
                <a:spcPts val="600"/>
              </a:spcAft>
              <a:buClr>
                <a:srgbClr val="84BD00"/>
              </a:buClr>
              <a:buSzPct val="125000"/>
            </a:pPr>
            <a:r>
              <a:rPr lang="en-US" b="1" dirty="0">
                <a:latin typeface="Arial" panose="020B0604020202020204" pitchFamily="34" charset="0"/>
                <a:cs typeface="Arial" panose="020B0604020202020204" pitchFamily="34" charset="0"/>
              </a:rPr>
              <a:t>Highlights of our policy: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Safety is a core value, not a priority. Relentless is our pursuit of safety.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Integral part of our culture.</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Includes our community in which we work and contractors.</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Our responsibility as Mauser employees along with our facilities.</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Leadership’s accountability.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Incident processes, learning and evolving our safety.</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74950" cy="2954655"/>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LIFE SAVING RULES</a:t>
            </a:r>
          </a:p>
          <a:p>
            <a:pPr algn="l"/>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Life-Saving Rules (LSR) are </a:t>
            </a:r>
            <a:r>
              <a:rPr lang="en-US" b="1" dirty="0">
                <a:solidFill>
                  <a:srgbClr val="84BD00"/>
                </a:solidFill>
                <a:latin typeface="Arial" panose="020B0604020202020204" pitchFamily="34" charset="0"/>
                <a:cs typeface="Arial" panose="020B0604020202020204" pitchFamily="34" charset="0"/>
              </a:rPr>
              <a:t>key safety principles </a:t>
            </a:r>
            <a:r>
              <a:rPr lang="en-US" dirty="0">
                <a:latin typeface="Arial" panose="020B0604020202020204" pitchFamily="34" charset="0"/>
                <a:cs typeface="Arial" panose="020B0604020202020204" pitchFamily="34" charset="0"/>
              </a:rPr>
              <a:t>that address hazards specific to our operations protect us against serious injury or death.</a:t>
            </a:r>
          </a:p>
          <a:p>
            <a:pPr algn="l">
              <a:buClr>
                <a:srgbClr val="84BD00"/>
              </a:buClr>
              <a:buSzPct val="125000"/>
            </a:pPr>
            <a:endParaRPr lang="en-US" dirty="0">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53531" cy="2693045"/>
          </a:xfrm>
          <a:prstGeom prst="rect">
            <a:avLst/>
          </a:prstGeom>
          <a:noFill/>
        </p:spPr>
        <p:txBody>
          <a:bodyPr wrap="square">
            <a:spAutoFit/>
          </a:bodyPr>
          <a:lstStyle/>
          <a:p>
            <a:pPr algn="l">
              <a:spcAft>
                <a:spcPts val="600"/>
              </a:spcAft>
              <a:buClr>
                <a:srgbClr val="84BD00"/>
              </a:buClr>
              <a:buSzPct val="125000"/>
            </a:pPr>
            <a:r>
              <a:rPr lang="en-US" b="1" dirty="0">
                <a:latin typeface="Arial" panose="020B0604020202020204" pitchFamily="34" charset="0"/>
                <a:cs typeface="Arial" panose="020B0604020202020204" pitchFamily="34" charset="0"/>
              </a:rPr>
              <a:t>Active Commitment to the Life Saving Rules: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 It’s your responsibility to understand the Life Saving Rules. If unclear, ask!</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Adherence</a:t>
            </a:r>
            <a:r>
              <a:rPr lang="en-US" dirty="0">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Risk Assessment </a:t>
            </a:r>
            <a:r>
              <a:rPr lang="en-US" dirty="0">
                <a:latin typeface="Arial" panose="020B0604020202020204" pitchFamily="34" charset="0"/>
                <a:cs typeface="Arial" panose="020B0604020202020204" pitchFamily="34" charset="0"/>
              </a:rPr>
              <a:t>-Before conducting a task, review the task against the Life Saving Rules.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Intervention</a:t>
            </a:r>
            <a:r>
              <a:rPr lang="en-US" dirty="0">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Actively Working together</a:t>
            </a:r>
            <a:r>
              <a:rPr lang="en-US" dirty="0">
                <a:solidFill>
                  <a:srgbClr val="84BD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If you see a fellow worker at risk, say something</a:t>
            </a:r>
            <a:endParaRPr lang="en-US" dirty="0"/>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Hot Work  </a:t>
            </a:r>
          </a:p>
          <a:p>
            <a:pPr algn="ctr" defTabSz="685800">
              <a:buClr>
                <a:srgbClr val="0033A0"/>
              </a:buClr>
            </a:pPr>
            <a:endParaRPr lang="en-GB" sz="1200" dirty="0">
              <a:solidFill>
                <a:srgbClr val="0054A6"/>
              </a:solidFill>
              <a:latin typeface="Arial" panose="020B0604020202020204"/>
            </a:endParaRP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Confined Space </a:t>
            </a:r>
          </a:p>
          <a:p>
            <a:pPr algn="ctr" defTabSz="685800">
              <a:buClr>
                <a:srgbClr val="0033A0"/>
              </a:buClr>
            </a:pPr>
            <a:endParaRPr lang="en-GB" sz="1200" dirty="0">
              <a:solidFill>
                <a:srgbClr val="0054A6"/>
              </a:solidFill>
              <a:latin typeface="Arial" panose="020B0604020202020204"/>
            </a:endParaRPr>
          </a:p>
          <a:p>
            <a:pPr algn="ctr" defTabSz="685800">
              <a:buClr>
                <a:srgbClr val="0033A0"/>
              </a:buClr>
            </a:pPr>
            <a:br>
              <a:rPr lang="en-GB" sz="1200" dirty="0">
                <a:solidFill>
                  <a:srgbClr val="0054A6"/>
                </a:solidFill>
                <a:latin typeface="Arial" panose="020B0604020202020204"/>
              </a:rPr>
            </a:b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pPr>
            <a:r>
              <a:rPr lang="en-US" sz="1200" b="1" dirty="0">
                <a:solidFill>
                  <a:srgbClr val="0054A6"/>
                </a:solidFill>
                <a:latin typeface="Arial" panose="020B0604020202020204"/>
              </a:rPr>
              <a:t>Safe Driving</a:t>
            </a:r>
            <a:endParaRPr lang="en-GB" sz="1200" dirty="0">
              <a:solidFill>
                <a:srgbClr val="0054A6"/>
              </a:solidFill>
              <a:latin typeface="Arial" panose="020B0604020202020204"/>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Energy Isolation</a:t>
            </a: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Line of Fire</a:t>
            </a:r>
            <a:endParaRPr lang="en-GB" sz="1200" dirty="0">
              <a:solidFill>
                <a:srgbClr val="0054A6"/>
              </a:solidFill>
              <a:latin typeface="Arial" panose="020B0604020202020204"/>
            </a:endParaRPr>
          </a:p>
          <a:p>
            <a:pPr algn="ctr" defTabSz="685800">
              <a:buClr>
                <a:srgbClr val="0033A0"/>
              </a:buClr>
            </a:pPr>
            <a:endParaRPr lang="en-GB" sz="1200" dirty="0">
              <a:solidFill>
                <a:srgbClr val="0054A6"/>
              </a:solidFill>
              <a:latin typeface="Arial" panose="020B0604020202020204"/>
            </a:endParaRPr>
          </a:p>
          <a:p>
            <a:pPr algn="ctr" defTabSz="685800">
              <a:buClr>
                <a:srgbClr val="0033A0"/>
              </a:buClr>
            </a:pPr>
            <a:br>
              <a:rPr lang="en-GB" sz="1200" dirty="0">
                <a:solidFill>
                  <a:srgbClr val="0054A6"/>
                </a:solidFill>
                <a:latin typeface="Arial" panose="020B0604020202020204"/>
              </a:rPr>
            </a:b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pPr>
            <a:r>
              <a:rPr lang="en-US" sz="1200" b="1" dirty="0">
                <a:solidFill>
                  <a:srgbClr val="0054A6"/>
                </a:solidFill>
                <a:latin typeface="Arial" panose="020B0604020202020204"/>
              </a:rPr>
              <a:t>Hazardous Materials </a:t>
            </a:r>
            <a:endParaRPr lang="en-GB" sz="1200" dirty="0">
              <a:solidFill>
                <a:srgbClr val="0054A6"/>
              </a:solidFill>
              <a:latin typeface="Arial" panose="020B0604020202020204"/>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Fall Protection</a:t>
            </a:r>
            <a:endParaRPr lang="en-GB" sz="1200" dirty="0">
              <a:solidFill>
                <a:srgbClr val="0054A6"/>
              </a:solidFill>
              <a:latin typeface="Arial" panose="020B0604020202020204"/>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Safety Controls</a:t>
            </a: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Tree>
    <p:extLst>
      <p:ext uri="{BB962C8B-B14F-4D97-AF65-F5344CB8AC3E}">
        <p14:creationId xmlns:p14="http://schemas.microsoft.com/office/powerpoint/2010/main" val="238708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en-US" b="1" dirty="0">
                <a:latin typeface="Arial" panose="020B0604020202020204" pitchFamily="34" charset="0"/>
                <a:cs typeface="Arial" panose="020B0604020202020204" pitchFamily="34" charset="0"/>
              </a:rPr>
              <a:t>Understanding the Life Saving Rules</a:t>
            </a: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Life Saving Rules </a:t>
            </a:r>
            <a:r>
              <a:rPr lang="en-US" b="1" u="sng" dirty="0">
                <a:solidFill>
                  <a:srgbClr val="84BD00"/>
                </a:solidFill>
                <a:latin typeface="Arial" panose="020B0604020202020204" pitchFamily="34" charset="0"/>
                <a:cs typeface="Arial" panose="020B0604020202020204" pitchFamily="34" charset="0"/>
              </a:rPr>
              <a:t>ARE NOT</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Comprehensive safety policy </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Formal training</a:t>
            </a:r>
          </a:p>
          <a:p>
            <a:pPr marL="285750" indent="-285750" algn="l">
              <a:spcAft>
                <a:spcPts val="1800"/>
              </a:spcAft>
              <a:buClr>
                <a:srgbClr val="84BD00"/>
              </a:buClr>
              <a:buSzPct val="125000"/>
              <a:buFont typeface="Comic Sans MS" panose="030F0702030302020204" pitchFamily="66" charset="0"/>
              <a:buChar char="x"/>
            </a:pPr>
            <a:r>
              <a:rPr lang="en-US" dirty="0">
                <a:latin typeface="Arial" panose="020B0604020202020204" pitchFamily="34" charset="0"/>
                <a:cs typeface="Arial" panose="020B0604020202020204" pitchFamily="34" charset="0"/>
              </a:rPr>
              <a:t>Punitive “gotcha” rules used only for disciplinary action</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2939266"/>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Life Saving Rules </a:t>
            </a:r>
            <a:r>
              <a:rPr lang="en-US" b="1" u="sng" dirty="0">
                <a:solidFill>
                  <a:srgbClr val="84BD00"/>
                </a:solidFill>
                <a:latin typeface="Arial" panose="020B0604020202020204" pitchFamily="34" charset="0"/>
                <a:cs typeface="Arial" panose="020B0604020202020204" pitchFamily="34" charset="0"/>
              </a:rPr>
              <a:t>ARE</a:t>
            </a:r>
            <a:endParaRPr lang="en-US" b="1"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Reminders of the most common risk areas</a:t>
            </a: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Guiding principles for the most basic required behaviors dealing with each risk area</a:t>
            </a:r>
          </a:p>
          <a:p>
            <a:pPr marL="285750" indent="-285750" algn="l">
              <a:spcAft>
                <a:spcPts val="1800"/>
              </a:spcAft>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Guidelines for developing behavior that will protect employees against serious injury or death</a:t>
            </a:r>
            <a:br>
              <a:rPr lang="en-US"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However, the severity of the hazards addressed by the LSRs requires there to be a disciplinary element to this policy.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05300" cy="1015663"/>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SET IN ORDER</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Less likely that an employee will grab the wrong item.</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Using wrong items can cause serious safety risks.</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34976" cy="738664"/>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WORKPLACE ORGANIZATION – 5S</a:t>
            </a:r>
          </a:p>
          <a:p>
            <a:pPr algn="l">
              <a:buClr>
                <a:srgbClr val="84BD00"/>
              </a:buClr>
              <a:buSzPct val="125000"/>
            </a:pPr>
            <a:r>
              <a:rPr lang="en-US" dirty="0">
                <a:latin typeface="Arial" panose="020B0604020202020204" pitchFamily="34" charset="0"/>
                <a:cs typeface="Arial" panose="020B0604020202020204" pitchFamily="34" charset="0"/>
              </a:rPr>
              <a:t>The 5S system is a continuous improvement process to improve productivity and increases workplace safety.</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05300" cy="1446550"/>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SORT</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Eliminates obstacles.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Less items to run into, trip over, catch on fire, or cause other types of damage. A well-sorted workplace is a safer workplace</a:t>
            </a:r>
            <a:r>
              <a:rPr lang="en-US" sz="1200" b="0" i="0" u="none" strike="noStrike" dirty="0">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05300" cy="1231106"/>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SHINE</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Wiping away dust and oil removes a fire hazard.</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Cleaning up spills reduces the risk of slip and fall incidents.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05300" cy="1661993"/>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STANDARDIZE</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Reduce risk of malfunctions, accidents and other safety issues.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Workplaces following standard processes have demonstrated to be safer environments.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Greater workplace expectations for new employees.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05300" cy="1231106"/>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SUSTAIN</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The longer the 5S methodology is followed and improved, the safer the facility.</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A plant with sustained effort will be much safer.</a:t>
            </a:r>
          </a:p>
        </p:txBody>
      </p:sp>
    </p:spTree>
    <p:extLst>
      <p:ext uri="{BB962C8B-B14F-4D97-AF65-F5344CB8AC3E}">
        <p14:creationId xmlns:p14="http://schemas.microsoft.com/office/powerpoint/2010/main" val="354917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69685" cy="3924151"/>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WORKPLACE ORGANIZATION– 5S</a:t>
            </a:r>
          </a:p>
          <a:p>
            <a:pPr algn="l"/>
            <a:endParaRPr lang="en-US" dirty="0">
              <a:latin typeface="Arial" panose="020B0604020202020204" pitchFamily="34" charset="0"/>
              <a:cs typeface="Arial" panose="020B0604020202020204" pitchFamily="34" charset="0"/>
            </a:endParaRPr>
          </a:p>
          <a:p>
            <a:pPr algn="l">
              <a:lnSpc>
                <a:spcPct val="150000"/>
              </a:lnSpc>
              <a:buClr>
                <a:srgbClr val="84BD00"/>
              </a:buClr>
              <a:buSzPct val="125000"/>
            </a:pPr>
            <a:r>
              <a:rPr lang="en-US" b="1" dirty="0">
                <a:latin typeface="Arial" panose="020B0604020202020204" pitchFamily="34" charset="0"/>
                <a:cs typeface="Arial" panose="020B0604020202020204" pitchFamily="34" charset="0"/>
              </a:rPr>
              <a:t>Benefits of an organized workspace:</a:t>
            </a:r>
          </a:p>
          <a:p>
            <a:pPr marL="285750" indent="-285750" algn="l">
              <a:lnSpc>
                <a:spcPct val="150000"/>
              </a:lnSpc>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Lowers risk of accidents</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Better time usage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Less wasted space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Reduced equipment downtime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Improved consistency and quality</a:t>
            </a:r>
          </a:p>
          <a:p>
            <a:pPr marL="285750" indent="-285750" algn="l">
              <a:lnSpc>
                <a:spcPct val="150000"/>
              </a:lnSpc>
              <a:buClr>
                <a:srgbClr val="84BD00"/>
              </a:buClr>
              <a:buSzPct val="125000"/>
              <a:buFont typeface="Wingdings" panose="05000000000000000000" pitchFamily="2" charset="2"/>
              <a:buChar char="ü"/>
            </a:pPr>
            <a:r>
              <a:rPr lang="en-US">
                <a:latin typeface="Arial" panose="020B0604020202020204" pitchFamily="34" charset="0"/>
                <a:cs typeface="Arial" panose="020B0604020202020204" pitchFamily="34" charset="0"/>
              </a:rPr>
              <a:t>Increased morale</a:t>
            </a: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3852226249"/>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3227" y="5506788"/>
            <a:ext cx="5312143" cy="692497"/>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r>
              <a:rPr lang="en-US" sz="1300" dirty="0"/>
              <a:t>Approximately 41% of injuries in 2023 occurred in categories where safety is improved through workplace organization.</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6749" y="1365791"/>
            <a:ext cx="292509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00" dirty="0"/>
              <a:t>2023 Injury Categories</a:t>
            </a:r>
          </a:p>
        </p:txBody>
      </p:sp>
    </p:spTree>
    <p:extLst>
      <p:ext uri="{BB962C8B-B14F-4D97-AF65-F5344CB8AC3E}">
        <p14:creationId xmlns:p14="http://schemas.microsoft.com/office/powerpoint/2010/main" val="387277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rotWithShape="1">
          <a:blip r:embed="rId3">
            <a:extLst>
              <a:ext uri="{28A0092B-C50C-407E-A947-70E740481C1C}">
                <a14:useLocalDpi xmlns:a14="http://schemas.microsoft.com/office/drawing/2010/main" val="0"/>
              </a:ext>
            </a:extLst>
          </a:blip>
          <a:srcRect t="42850" b="12233"/>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808974" y="1427964"/>
            <a:ext cx="10574049" cy="1200329"/>
          </a:xfrm>
          <a:prstGeom prst="rect">
            <a:avLst/>
          </a:prstGeom>
          <a:noFill/>
        </p:spPr>
        <p:txBody>
          <a:bodyPr wrap="square">
            <a:spAutoFit/>
          </a:bodyPr>
          <a:lstStyle/>
          <a:p>
            <a:pPr algn="ctr">
              <a:buClr>
                <a:srgbClr val="84BD00"/>
              </a:buClr>
              <a:buSzPct val="125000"/>
            </a:pPr>
            <a:r>
              <a:rPr lang="en-US" sz="3600" b="1" dirty="0">
                <a:solidFill>
                  <a:srgbClr val="0033A0"/>
                </a:solidFill>
                <a:latin typeface="Arial" panose="020B0604020202020204" pitchFamily="34" charset="0"/>
                <a:cs typeface="Arial" panose="020B0604020202020204" pitchFamily="34" charset="0"/>
              </a:rPr>
              <a:t>Safety Leadership:</a:t>
            </a:r>
            <a:br>
              <a:rPr lang="en-US" sz="3600" b="1" dirty="0">
                <a:solidFill>
                  <a:srgbClr val="0033A0"/>
                </a:solidFill>
                <a:latin typeface="Arial" panose="020B0604020202020204" pitchFamily="34" charset="0"/>
                <a:cs typeface="Arial" panose="020B0604020202020204" pitchFamily="34" charset="0"/>
              </a:rPr>
            </a:br>
            <a:r>
              <a:rPr lang="en-US" sz="3600" b="1" dirty="0">
                <a:solidFill>
                  <a:srgbClr val="0033A0"/>
                </a:solidFill>
                <a:latin typeface="Arial" panose="020B0604020202020204" pitchFamily="34" charset="0"/>
                <a:cs typeface="Arial" panose="020B0604020202020204" pitchFamily="34" charset="0"/>
              </a:rPr>
              <a:t>everyone has a role to play.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891"/>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24172" cy="4324261"/>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WHAT IS SAFETY LEADERSHIP?</a:t>
            </a: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Safety leadership does not have to be a person in a leadership role.</a:t>
            </a:r>
          </a:p>
          <a:p>
            <a:pPr algn="l">
              <a:buClr>
                <a:srgbClr val="84BD00"/>
              </a:buClr>
              <a:buSzPct val="125000"/>
            </a:pPr>
            <a:endParaRPr lang="en-US" dirty="0">
              <a:latin typeface="Arial" panose="020B0604020202020204" pitchFamily="34" charset="0"/>
              <a:cs typeface="Arial" panose="020B0604020202020204" pitchFamily="34" charset="0"/>
            </a:endParaRPr>
          </a:p>
          <a:p>
            <a:pPr algn="l">
              <a:spcAft>
                <a:spcPts val="600"/>
              </a:spcAft>
              <a:buClr>
                <a:srgbClr val="84BD00"/>
              </a:buClr>
              <a:buSzPct val="125000"/>
            </a:pPr>
            <a:r>
              <a:rPr lang="en-US" b="1" dirty="0">
                <a:latin typeface="Arial" panose="020B0604020202020204" pitchFamily="34" charset="0"/>
                <a:cs typeface="Arial" panose="020B0604020202020204" pitchFamily="34" charset="0"/>
              </a:rPr>
              <a:t>Safety Leaders: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Exhibit</a:t>
            </a:r>
            <a:r>
              <a:rPr lang="en-US" dirty="0">
                <a:latin typeface="Arial" panose="020B0604020202020204" pitchFamily="34" charset="0"/>
                <a:cs typeface="Arial" panose="020B0604020202020204" pitchFamily="34" charset="0"/>
              </a:rPr>
              <a:t> personal safety behaviors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Inspire</a:t>
            </a:r>
            <a:r>
              <a:rPr lang="en-US" dirty="0">
                <a:latin typeface="Arial" panose="020B0604020202020204" pitchFamily="34" charset="0"/>
                <a:cs typeface="Arial" panose="020B0604020202020204" pitchFamily="34" charset="0"/>
              </a:rPr>
              <a:t> others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Adhere</a:t>
            </a:r>
            <a:r>
              <a:rPr lang="en-US" dirty="0">
                <a:latin typeface="Arial" panose="020B0604020202020204" pitchFamily="34" charset="0"/>
                <a:cs typeface="Arial" panose="020B0604020202020204" pitchFamily="34" charset="0"/>
              </a:rPr>
              <a:t> to safety protocols precisely</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Speak up </a:t>
            </a:r>
            <a:r>
              <a:rPr lang="en-US" dirty="0">
                <a:latin typeface="Arial" panose="020B0604020202020204" pitchFamily="34" charset="0"/>
                <a:cs typeface="Arial" panose="020B0604020202020204" pitchFamily="34" charset="0"/>
              </a:rPr>
              <a:t>in a constructive way </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Acknowledge</a:t>
            </a:r>
            <a:r>
              <a:rPr lang="en-US" dirty="0">
                <a:latin typeface="Arial" panose="020B0604020202020204" pitchFamily="34" charset="0"/>
                <a:cs typeface="Arial" panose="020B0604020202020204" pitchFamily="34" charset="0"/>
              </a:rPr>
              <a:t> employees working safely </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Listen</a:t>
            </a:r>
            <a:r>
              <a:rPr lang="en-US" dirty="0">
                <a:latin typeface="Arial" panose="020B0604020202020204" pitchFamily="34" charset="0"/>
                <a:cs typeface="Arial" panose="020B0604020202020204" pitchFamily="34" charset="0"/>
              </a:rPr>
              <a:t> to employees’ safety concern</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19</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1237" cy="2462213"/>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Root Cause Analysis</a:t>
            </a:r>
          </a:p>
          <a:p>
            <a:pPr>
              <a:spcAft>
                <a:spcPts val="1200"/>
              </a:spcAft>
            </a:pPr>
            <a:r>
              <a:rPr lang="en-US" b="1" dirty="0">
                <a:latin typeface="Arial" panose="020B0604020202020204" pitchFamily="34" charset="0"/>
                <a:cs typeface="Arial" panose="020B0604020202020204" pitchFamily="34" charset="0"/>
              </a:rPr>
              <a:t>Why is it important to determine root cause?</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Fix things</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Move away from blaming people</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Hold people accountable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Caught speeding</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Late for work</a:t>
            </a:r>
            <a:endParaRPr lang="en-US" sz="1400" kern="1200" dirty="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Overslept</a:t>
            </a:r>
            <a:endParaRPr lang="en-US" sz="1400" kern="1200" dirty="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Alarm clock didn’t work</a:t>
            </a:r>
            <a:endParaRPr lang="en-US" sz="1400" kern="12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Dead batteries</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Didn’t change batteries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08132" cy="769441"/>
          </a:xfrm>
          <a:prstGeom prst="rect">
            <a:avLst/>
          </a:prstGeom>
        </p:spPr>
        <p:txBody>
          <a:bodyPr wrap="square">
            <a:spAutoFit/>
          </a:bodyPr>
          <a:lstStyle/>
          <a:p>
            <a:pPr>
              <a:spcAft>
                <a:spcPts val="1200"/>
              </a:spcAft>
            </a:pPr>
            <a:r>
              <a:rPr lang="en-US" b="1" dirty="0">
                <a:solidFill>
                  <a:srgbClr val="0033A0"/>
                </a:solidFill>
                <a:latin typeface="Arial" panose="020B0604020202020204" pitchFamily="34" charset="0"/>
                <a:cs typeface="Arial" panose="020B0604020202020204" pitchFamily="34" charset="0"/>
              </a:rPr>
              <a:t>Example:</a:t>
            </a:r>
            <a:endParaRPr lang="en-US" sz="2400" b="1" dirty="0">
              <a:solidFill>
                <a:srgbClr val="0033A0"/>
              </a:solidFill>
              <a:latin typeface="Arial" panose="020B0604020202020204" pitchFamily="34" charset="0"/>
              <a:cs typeface="Arial" panose="020B0604020202020204" pitchFamily="34" charset="0"/>
            </a:endParaRPr>
          </a:p>
          <a:p>
            <a:pPr>
              <a:spcAft>
                <a:spcPts val="1200"/>
              </a:spcAft>
            </a:pPr>
            <a:r>
              <a:rPr lang="en-US" sz="1600" b="1" dirty="0">
                <a:latin typeface="Arial" panose="020B0604020202020204" pitchFamily="34" charset="0"/>
                <a:cs typeface="Arial" panose="020B0604020202020204" pitchFamily="34" charset="0"/>
              </a:rPr>
              <a:t>Incident:</a:t>
            </a:r>
            <a:r>
              <a:rPr lang="en-US" sz="1600" dirty="0">
                <a:latin typeface="Arial" panose="020B0604020202020204" pitchFamily="34" charset="0"/>
                <a:cs typeface="Arial" panose="020B0604020202020204" pitchFamily="34" charset="0"/>
              </a:rPr>
              <a:t> Received a speeding ticket</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7" y="5512412"/>
            <a:ext cx="3777422" cy="584775"/>
          </a:xfrm>
          <a:prstGeom prst="rect">
            <a:avLst/>
          </a:prstGeom>
        </p:spPr>
        <p:txBody>
          <a:bodyPr wrap="square">
            <a:spAutoFit/>
          </a:bodyPr>
          <a:lstStyle/>
          <a:p>
            <a:pPr>
              <a:spcAft>
                <a:spcPts val="1200"/>
              </a:spcAft>
            </a:pPr>
            <a:r>
              <a:rPr lang="en-US" sz="1600" b="1" dirty="0">
                <a:latin typeface="Arial" panose="020B0604020202020204" pitchFamily="34" charset="0"/>
                <a:cs typeface="Arial" panose="020B0604020202020204" pitchFamily="34" charset="0"/>
              </a:rPr>
              <a:t>Solution:</a:t>
            </a:r>
            <a:r>
              <a:rPr lang="en-US" sz="1600" dirty="0">
                <a:latin typeface="Arial" panose="020B0604020202020204" pitchFamily="34" charset="0"/>
                <a:cs typeface="Arial" panose="020B0604020202020204" pitchFamily="34" charset="0"/>
              </a:rPr>
              <a:t> Plug in alarm clock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replace batteries before they run out.</a:t>
            </a:r>
          </a:p>
        </p:txBody>
      </p:sp>
    </p:spTree>
    <p:extLst>
      <p:ext uri="{BB962C8B-B14F-4D97-AF65-F5344CB8AC3E}">
        <p14:creationId xmlns:p14="http://schemas.microsoft.com/office/powerpoint/2010/main" val="190404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Our Commitment to Safety</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Our Safety Journey</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Safety Policy</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Life Saving Rules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Workplace Organization</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Creating a Safety Culture</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Safety Leadership</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20</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29742" cy="1323439"/>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Everyone is responsible for safety</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Follow procedures</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Take ownership</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47008" cy="1754326"/>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Your right to stop work and report</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Intervene</a:t>
            </a:r>
            <a:r>
              <a:rPr lang="en-US" dirty="0">
                <a:latin typeface="Arial" panose="020B0604020202020204" pitchFamily="34" charset="0"/>
                <a:cs typeface="Arial" panose="020B0604020202020204" pitchFamily="34" charset="0"/>
              </a:rPr>
              <a:t> if actions or environment seem unsafe</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Ask</a:t>
            </a:r>
            <a:r>
              <a:rPr lang="en-US" dirty="0">
                <a:solidFill>
                  <a:srgbClr val="84BD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questions to determine if situation is unsafe</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to a manager or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34279" y="5421719"/>
            <a:ext cx="11323442" cy="584775"/>
          </a:xfrm>
          <a:prstGeom prst="rect">
            <a:avLst/>
          </a:prstGeom>
        </p:spPr>
        <p:txBody>
          <a:bodyPr wrap="square">
            <a:spAutoFit/>
          </a:bodyPr>
          <a:lstStyle/>
          <a:p>
            <a:pPr algn="ctr">
              <a:spcAft>
                <a:spcPts val="1200"/>
              </a:spcAft>
            </a:pPr>
            <a:r>
              <a:rPr lang="en-US" sz="3200" b="1" dirty="0">
                <a:solidFill>
                  <a:srgbClr val="0033A0"/>
                </a:solidFill>
                <a:latin typeface="Arial" panose="020B0604020202020204" pitchFamily="34" charset="0"/>
                <a:cs typeface="Arial" panose="020B0604020202020204" pitchFamily="34" charset="0"/>
              </a:rPr>
              <a:t>Safety is </a:t>
            </a:r>
            <a:r>
              <a:rPr lang="en-US" sz="3200" b="1" dirty="0">
                <a:solidFill>
                  <a:srgbClr val="84BD00"/>
                </a:solidFill>
                <a:latin typeface="Arial" panose="020B0604020202020204" pitchFamily="34" charset="0"/>
                <a:cs typeface="Arial" panose="020B0604020202020204" pitchFamily="34" charset="0"/>
              </a:rPr>
              <a:t>Personal</a:t>
            </a:r>
            <a:r>
              <a:rPr lang="en-US" sz="3200" b="1" dirty="0">
                <a:solidFill>
                  <a:srgbClr val="0033A0"/>
                </a:solidFill>
                <a:latin typeface="Arial" panose="020B0604020202020204" pitchFamily="34" charset="0"/>
                <a:cs typeface="Arial" panose="020B0604020202020204" pitchFamily="34" charset="0"/>
              </a:rPr>
              <a:t> – Bring </a:t>
            </a:r>
            <a:r>
              <a:rPr lang="en-US" sz="3200" b="1">
                <a:solidFill>
                  <a:srgbClr val="0033A0"/>
                </a:solidFill>
                <a:latin typeface="Arial" panose="020B0604020202020204" pitchFamily="34" charset="0"/>
                <a:cs typeface="Arial" panose="020B0604020202020204" pitchFamily="34" charset="0"/>
              </a:rPr>
              <a:t>it to work</a:t>
            </a:r>
            <a:r>
              <a:rPr lang="en-US" sz="3200" b="1" dirty="0">
                <a:solidFill>
                  <a:srgbClr val="0033A0"/>
                </a:solidFill>
                <a:latin typeface="Arial" panose="020B0604020202020204" pitchFamily="34" charset="0"/>
                <a:cs typeface="Arial" panose="020B0604020202020204" pitchFamily="34" charset="0"/>
              </a:rPr>
              <a:t>, take it home! </a:t>
            </a:r>
            <a:endParaRPr lang="en-US" sz="2200" b="1" dirty="0">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635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21</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30741" y="2724190"/>
            <a:ext cx="7110920" cy="2369880"/>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What actions will </a:t>
            </a:r>
            <a:r>
              <a:rPr lang="en-US" sz="3600" b="1" dirty="0">
                <a:solidFill>
                  <a:srgbClr val="84BD00"/>
                </a:solidFill>
                <a:latin typeface="Arial" panose="020B0604020202020204" pitchFamily="34" charset="0"/>
                <a:cs typeface="Arial" panose="020B0604020202020204" pitchFamily="34" charset="0"/>
              </a:rPr>
              <a:t>YOU</a:t>
            </a:r>
            <a:r>
              <a:rPr lang="en-US" sz="3600" b="1" dirty="0">
                <a:solidFill>
                  <a:srgbClr val="0033A0"/>
                </a:solidFill>
                <a:latin typeface="Arial" panose="020B0604020202020204" pitchFamily="34" charset="0"/>
                <a:cs typeface="Arial" panose="020B0604020202020204" pitchFamily="34" charset="0"/>
              </a:rPr>
              <a:t> take?</a:t>
            </a:r>
            <a:br>
              <a:rPr lang="en-US" sz="3600" b="1" dirty="0">
                <a:solidFill>
                  <a:srgbClr val="0033A0"/>
                </a:solidFill>
                <a:latin typeface="Arial" panose="020B0604020202020204" pitchFamily="34" charset="0"/>
                <a:cs typeface="Arial" panose="020B0604020202020204" pitchFamily="34" charset="0"/>
              </a:rPr>
            </a:br>
            <a:endParaRPr lang="en-US" sz="2000" b="1" i="1" dirty="0">
              <a:solidFill>
                <a:srgbClr val="0033A0"/>
              </a:solidFill>
              <a:latin typeface="Arial" panose="020B0604020202020204" pitchFamily="34" charset="0"/>
              <a:cs typeface="Arial" panose="020B0604020202020204" pitchFamily="34" charset="0"/>
            </a:endParaRPr>
          </a:p>
          <a:p>
            <a:pPr algn="ctr">
              <a:spcAft>
                <a:spcPts val="1200"/>
              </a:spcAft>
            </a:pPr>
            <a:r>
              <a:rPr lang="en-US" sz="3600" b="1" dirty="0">
                <a:solidFill>
                  <a:srgbClr val="0033A0"/>
                </a:solidFill>
                <a:latin typeface="Arial" panose="020B0604020202020204" pitchFamily="34" charset="0"/>
                <a:cs typeface="Arial" panose="020B0604020202020204" pitchFamily="34" charset="0"/>
              </a:rPr>
              <a:t>It’s time to…</a:t>
            </a:r>
          </a:p>
          <a:p>
            <a:pPr algn="ctr">
              <a:spcAft>
                <a:spcPts val="1200"/>
              </a:spcAft>
            </a:pPr>
            <a:r>
              <a:rPr lang="en-US" sz="3600" b="1" i="1" dirty="0">
                <a:solidFill>
                  <a:srgbClr val="84BD00"/>
                </a:solidFill>
                <a:latin typeface="Arial" panose="020B0604020202020204" pitchFamily="34" charset="0"/>
                <a:cs typeface="Arial" panose="020B0604020202020204" pitchFamily="34" charset="0"/>
              </a:rPr>
              <a:t>“Step up for Safety”</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2460" y="3206261"/>
              <a:ext cx="757235" cy="1938992"/>
            </a:xfrm>
            <a:prstGeom prst="rect">
              <a:avLst/>
            </a:prstGeom>
            <a:noFill/>
          </p:spPr>
          <p:txBody>
            <a:bodyPr wrap="square">
              <a:spAutoFit/>
            </a:bodyPr>
            <a:lstStyle/>
            <a:p>
              <a:r>
                <a:rPr lang="en-US" sz="12000" b="1" dirty="0">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7227" cy="1938992"/>
            </a:xfrm>
            <a:prstGeom prst="rect">
              <a:avLst/>
            </a:prstGeom>
            <a:noFill/>
          </p:spPr>
          <p:txBody>
            <a:bodyPr wrap="square">
              <a:spAutoFit/>
            </a:bodyPr>
            <a:lstStyle/>
            <a:p>
              <a:r>
                <a:rPr lang="en-US" sz="12000" b="1" dirty="0">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60242" y="3483453"/>
              <a:ext cx="3597633" cy="1046440"/>
            </a:xfrm>
            <a:prstGeom prst="rect">
              <a:avLst/>
            </a:prstGeom>
          </p:spPr>
          <p:txBody>
            <a:bodyPr wrap="square">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 a Company, it is our ethical responsibility to ensure that each employee goes home safe, every day.</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Safety is an important element in every decision we make.</a:t>
              </a:r>
            </a:p>
            <a:p>
              <a:pPr algn="ctr"/>
              <a:r>
                <a:rPr lang="en-US" sz="1400" i="1" dirty="0">
                  <a:solidFill>
                    <a:schemeClr val="tx1">
                      <a:lumMod val="50000"/>
                      <a:lumOff val="50000"/>
                    </a:schemeClr>
                  </a:solidFill>
                  <a:latin typeface="Arial" panose="020B0604020202020204" pitchFamily="34" charset="0"/>
                  <a:cs typeface="Arial" panose="020B0604020202020204" pitchFamily="34" charset="0"/>
                </a:rPr>
                <a:t>– Mark Burgess, President and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0952" cy="1703030"/>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Nothing is worth getting injured over.</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All injuries can be prevented.</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Safety will be managed.</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 behavior is a condition of employment for all employees.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31889" cy="461665"/>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OUR COMMITMENT TO SAFETY AS A CORE VALUE</a:t>
            </a:r>
          </a:p>
        </p:txBody>
      </p:sp>
    </p:spTree>
    <p:extLst>
      <p:ext uri="{BB962C8B-B14F-4D97-AF65-F5344CB8AC3E}">
        <p14:creationId xmlns:p14="http://schemas.microsoft.com/office/powerpoint/2010/main" val="37338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rotWithShape="1">
          <a:blip r:embed="rId3">
            <a:extLst>
              <a:ext uri="{28A0092B-C50C-407E-A947-70E740481C1C}">
                <a14:useLocalDpi xmlns:a14="http://schemas.microsoft.com/office/drawing/2010/main" val="0"/>
              </a:ext>
            </a:extLst>
          </a:blip>
          <a:srcRect t="45765" b="15022"/>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88256" y="1847304"/>
            <a:ext cx="9615488" cy="646331"/>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Current State</a:t>
            </a:r>
            <a:endParaRPr lang="en-US" sz="3600" b="1" i="1" dirty="0">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5</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pPr>
            <a:r>
              <a:rPr lang="en-US" sz="2400" b="1" dirty="0">
                <a:solidFill>
                  <a:srgbClr val="0033A0"/>
                </a:solidFill>
                <a:latin typeface="Arial" panose="020B0604020202020204" pitchFamily="34" charset="0"/>
                <a:ea typeface="+mn-ea"/>
                <a:cs typeface="Arial" panose="020B0604020202020204" pitchFamily="34" charset="0"/>
              </a:rPr>
              <a:t>OUR SAFETY JOURNEY</a:t>
            </a:r>
            <a:br>
              <a:rPr lang="en-US"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4187047343"/>
              </p:ext>
            </p:extLst>
          </p:nvPr>
        </p:nvGraphicFramePr>
        <p:xfrm>
          <a:off x="209550" y="1814737"/>
          <a:ext cx="4196297"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1531242212"/>
              </p:ext>
            </p:extLst>
          </p:nvPr>
        </p:nvGraphicFramePr>
        <p:xfrm>
          <a:off x="7396228" y="1814737"/>
          <a:ext cx="4331721" cy="2485155"/>
        </p:xfrm>
        <a:graphic>
          <a:graphicData uri="http://schemas.openxmlformats.org/drawingml/2006/chart">
            <c:chart xmlns:c="http://schemas.openxmlformats.org/drawingml/2006/chart" xmlns:r="http://schemas.openxmlformats.org/officeDocument/2006/relationships" r:id="rId7"/>
          </a:graphicData>
        </a:graphic>
      </p:graphicFrame>
      <p:grpSp>
        <p:nvGrpSpPr>
          <p:cNvPr id="2" name="Group 1">
            <a:extLst>
              <a:ext uri="{FF2B5EF4-FFF2-40B4-BE49-F238E27FC236}">
                <a16:creationId xmlns:a16="http://schemas.microsoft.com/office/drawing/2014/main" id="{57D7D52F-B2BE-18FA-AACA-87106F6BA7DE}"/>
              </a:ext>
            </a:extLst>
          </p:cNvPr>
          <p:cNvGrpSpPr/>
          <p:nvPr/>
        </p:nvGrpSpPr>
        <p:grpSpPr>
          <a:xfrm>
            <a:off x="4136821" y="3429000"/>
            <a:ext cx="3528434" cy="2606966"/>
            <a:chOff x="4245075" y="3329464"/>
            <a:chExt cx="3528434" cy="2606966"/>
          </a:xfrm>
        </p:grpSpPr>
        <p:sp>
          <p:nvSpPr>
            <p:cNvPr id="27" name="TextBox 26">
              <a:extLst>
                <a:ext uri="{FF2B5EF4-FFF2-40B4-BE49-F238E27FC236}">
                  <a16:creationId xmlns:a16="http://schemas.microsoft.com/office/drawing/2014/main" id="{1B90EA53-4CE2-509E-0366-79D4AC1C9CAB}"/>
                </a:ext>
              </a:extLst>
            </p:cNvPr>
            <p:cNvSpPr txBox="1"/>
            <p:nvPr/>
          </p:nvSpPr>
          <p:spPr>
            <a:xfrm>
              <a:off x="4546743" y="3329464"/>
              <a:ext cx="292509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00" dirty="0"/>
                <a:t>Current Reduction from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245075" y="364308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32689" y="5204164"/>
                <a:ext cx="1419447" cy="646331"/>
              </a:xfrm>
              <a:prstGeom prst="rect">
                <a:avLst/>
              </a:prstGeom>
              <a:noFill/>
            </p:spPr>
            <p:txBody>
              <a:bodyPr wrap="square" rtlCol="0">
                <a:spAutoFit/>
              </a:bodyPr>
              <a:lstStyle/>
              <a:p>
                <a:pPr algn="r"/>
                <a:r>
                  <a:rPr lang="en-US" sz="1200" b="1" dirty="0">
                    <a:solidFill>
                      <a:srgbClr val="0033A0"/>
                    </a:solidFill>
                    <a:latin typeface="Arial Black" panose="020B0A04020102020204" pitchFamily="34" charset="0"/>
                    <a:cs typeface="Arial" panose="020B0604020202020204" pitchFamily="34" charset="0"/>
                  </a:rPr>
                  <a:t>TRIR</a:t>
                </a:r>
              </a:p>
              <a:p>
                <a:pPr algn="r"/>
                <a:r>
                  <a:rPr lang="en-US" sz="1200" b="1" dirty="0">
                    <a:solidFill>
                      <a:srgbClr val="0033A0"/>
                    </a:solidFill>
                    <a:latin typeface="Arial" panose="020B0604020202020204" pitchFamily="34" charset="0"/>
                    <a:cs typeface="Arial" panose="020B0604020202020204" pitchFamily="34" charset="0"/>
                  </a:rPr>
                  <a:t>Total Recordable</a:t>
                </a:r>
              </a:p>
              <a:p>
                <a:pPr algn="r"/>
                <a:r>
                  <a:rPr lang="en-US" sz="1200" b="1" dirty="0">
                    <a:solidFill>
                      <a:srgbClr val="0033A0"/>
                    </a:solidFill>
                    <a:latin typeface="Arial" panose="020B0604020202020204" pitchFamily="34" charset="0"/>
                    <a:cs typeface="Arial" panose="020B0604020202020204" pitchFamily="34" charset="0"/>
                  </a:rPr>
                  <a:t>Incident Rate</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6698" y="4512665"/>
                <a:ext cx="1701812" cy="584775"/>
              </a:xfrm>
              <a:prstGeom prst="rect">
                <a:avLst/>
              </a:prstGeom>
              <a:noFill/>
            </p:spPr>
            <p:txBody>
              <a:bodyPr wrap="square" rtlCol="0">
                <a:spAutoFit/>
              </a:bodyPr>
              <a:lstStyle/>
              <a:p>
                <a:pPr algn="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860987" y="459860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60967" y="5183193"/>
                <a:ext cx="1416147" cy="646331"/>
              </a:xfrm>
              <a:prstGeom prst="rect">
                <a:avLst/>
              </a:prstGeom>
              <a:noFill/>
            </p:spPr>
            <p:txBody>
              <a:bodyPr wrap="square" rtlCol="0">
                <a:spAutoFit/>
              </a:bodyPr>
              <a:lstStyle/>
              <a:p>
                <a:pPr algn="r"/>
                <a:r>
                  <a:rPr lang="en-US" sz="1200" b="1" dirty="0">
                    <a:solidFill>
                      <a:srgbClr val="0033A0"/>
                    </a:solidFill>
                    <a:latin typeface="Arial Black" panose="020B0A04020102020204" pitchFamily="34" charset="0"/>
                    <a:cs typeface="Arial" panose="020B0604020202020204" pitchFamily="34" charset="0"/>
                  </a:rPr>
                  <a:t>LTIR</a:t>
                </a:r>
              </a:p>
              <a:p>
                <a:pPr algn="r"/>
                <a:r>
                  <a:rPr lang="en-US" sz="1200" b="1" dirty="0">
                    <a:solidFill>
                      <a:srgbClr val="0033A0"/>
                    </a:solidFill>
                    <a:latin typeface="Arial" panose="020B0604020202020204" pitchFamily="34" charset="0"/>
                    <a:cs typeface="Arial" panose="020B0604020202020204" pitchFamily="34" charset="0"/>
                  </a:rPr>
                  <a:t>Lost Time</a:t>
                </a:r>
              </a:p>
              <a:p>
                <a:pPr algn="r"/>
                <a:r>
                  <a:rPr lang="en-US" sz="1200" b="1" dirty="0">
                    <a:solidFill>
                      <a:srgbClr val="0033A0"/>
                    </a:solidFill>
                    <a:latin typeface="Arial" panose="020B0604020202020204" pitchFamily="34" charset="0"/>
                    <a:cs typeface="Arial" panose="020B0604020202020204" pitchFamily="34" charset="0"/>
                  </a:rPr>
                  <a:t>Incident Rate</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12877" y="4491694"/>
                <a:ext cx="1560612" cy="584775"/>
              </a:xfrm>
              <a:prstGeom prst="rect">
                <a:avLst/>
              </a:prstGeom>
              <a:noFill/>
            </p:spPr>
            <p:txBody>
              <a:bodyPr wrap="square" rtlCol="0">
                <a:spAutoFit/>
              </a:bodyPr>
              <a:lstStyle/>
              <a:p>
                <a:pPr algn="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p>
            </p:txBody>
          </p:sp>
        </p:grpSp>
      </p:grpSp>
    </p:spTree>
    <p:extLst>
      <p:ext uri="{BB962C8B-B14F-4D97-AF65-F5344CB8AC3E}">
        <p14:creationId xmlns:p14="http://schemas.microsoft.com/office/powerpoint/2010/main" val="400089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86400" cy="2862322"/>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Corporate Investments in Safety</a:t>
            </a:r>
          </a:p>
          <a:p>
            <a:pPr marL="342900" indent="-342900">
              <a:spcAft>
                <a:spcPts val="1200"/>
              </a:spcAft>
              <a:buClr>
                <a:srgbClr val="84BD00"/>
              </a:buClr>
              <a:buSzPct val="126000"/>
              <a:buFont typeface="Wingdings" panose="05000000000000000000" pitchFamily="2" charset="2"/>
              <a:buChar char="ü"/>
            </a:pPr>
            <a:r>
              <a:rPr lang="en-US" sz="2000" dirty="0">
                <a:solidFill>
                  <a:srgbClr val="84BD00"/>
                </a:solidFill>
                <a:latin typeface="Arial" panose="020B0604020202020204" pitchFamily="34" charset="0"/>
                <a:cs typeface="Arial" panose="020B0604020202020204" pitchFamily="34" charset="0"/>
              </a:rPr>
              <a:t>Investments in Infrastructure</a:t>
            </a:r>
            <a:br>
              <a:rPr lang="en-US" sz="2000" dirty="0">
                <a:solidFill>
                  <a:srgbClr val="84BD00"/>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Significant CAPEX investments made over the several years to directly improve the safety infrastructure in facilities.  </a:t>
            </a:r>
          </a:p>
          <a:p>
            <a:pPr marL="342900" lvl="0" indent="-342900">
              <a:spcAft>
                <a:spcPts val="1200"/>
              </a:spcAft>
              <a:buClr>
                <a:srgbClr val="84BD00"/>
              </a:buClr>
              <a:buSzPct val="126000"/>
              <a:buFont typeface="Wingdings" panose="05000000000000000000" pitchFamily="2" charset="2"/>
              <a:buChar char="ü"/>
            </a:pPr>
            <a:r>
              <a:rPr lang="en-US" sz="2000" dirty="0">
                <a:solidFill>
                  <a:srgbClr val="84BD00"/>
                </a:solidFill>
                <a:latin typeface="Arial" panose="020B0604020202020204" pitchFamily="34" charset="0"/>
                <a:cs typeface="Arial" panose="020B0604020202020204" pitchFamily="34" charset="0"/>
              </a:rPr>
              <a:t>Investments in Training</a:t>
            </a:r>
            <a:br>
              <a:rPr lang="en-US" sz="2000" dirty="0">
                <a:solidFill>
                  <a:srgbClr val="84BD00"/>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2000" dirty="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rotWithShape="1">
          <a:blip r:embed="rId3">
            <a:extLst>
              <a:ext uri="{28A0092B-C50C-407E-A947-70E740481C1C}">
                <a14:useLocalDpi xmlns:a14="http://schemas.microsoft.com/office/drawing/2010/main" val="0"/>
              </a:ext>
            </a:extLst>
          </a:blip>
          <a:srcRect l="37230" t="43736" r="12069" b="-29"/>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7</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pPr>
            <a:r>
              <a:rPr lang="en-US" sz="2400" b="1" dirty="0">
                <a:solidFill>
                  <a:srgbClr val="0033A0"/>
                </a:solidFill>
                <a:latin typeface="Arial" panose="020B0604020202020204" pitchFamily="34" charset="0"/>
                <a:ea typeface="+mn-ea"/>
                <a:cs typeface="Arial" panose="020B0604020202020204" pitchFamily="34" charset="0"/>
              </a:rPr>
              <a:t>2024 QUARTER 1 INJURIES</a:t>
            </a:r>
            <a:br>
              <a:rPr lang="en-US"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4342" cy="1200329"/>
          </a:xfrm>
          <a:prstGeom prst="rect">
            <a:avLst/>
          </a:prstGeom>
          <a:noFill/>
        </p:spPr>
        <p:txBody>
          <a:bodyPr wrap="square">
            <a:spAutoFit/>
          </a:bodyPr>
          <a:lstStyle/>
          <a:p>
            <a:pPr rtl="0"/>
            <a:r>
              <a:rPr lang="en-US" dirty="0">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dirty="0">
              <a:latin typeface="Arial" panose="020B0604020202020204" pitchFamily="34" charset="0"/>
              <a:cs typeface="Arial" panose="020B0604020202020204" pitchFamily="34" charset="0"/>
            </a:endParaRPr>
          </a:p>
        </p:txBody>
      </p:sp>
      <p:pic>
        <p:nvPicPr>
          <p:cNvPr id="19" name="Graphic 18">
            <a:extLst>
              <a:ext uri="{FF2B5EF4-FFF2-40B4-BE49-F238E27FC236}">
                <a16:creationId xmlns:a16="http://schemas.microsoft.com/office/drawing/2014/main" id="{1F33208B-F835-3594-6302-4658B37436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21" name="Graphic 20">
            <a:extLst>
              <a:ext uri="{FF2B5EF4-FFF2-40B4-BE49-F238E27FC236}">
                <a16:creationId xmlns:a16="http://schemas.microsoft.com/office/drawing/2014/main" id="{E21CF538-D37D-8EEF-4EDB-5C345F0E8A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2024</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8</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r>
              <a:rPr lang="en-US" sz="2400" b="1" dirty="0">
                <a:solidFill>
                  <a:srgbClr val="0033A0"/>
                </a:solidFill>
                <a:latin typeface="Arial" panose="020B0604020202020204" pitchFamily="34" charset="0"/>
                <a:ea typeface="+mn-ea"/>
                <a:cs typeface="Arial" panose="020B0604020202020204" pitchFamily="34" charset="0"/>
              </a:rPr>
              <a:t>Mauser’s Safety Journey</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Government and Company Rules/Regulations</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Building a Safe Work Environment</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Engineering Controls</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6"/>
                <a:ext cx="2743200" cy="1463080"/>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Past few years, identifying high risk asset pinch points, designing and installing necessary machine guarding.</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Elimination of                                          Safety Hazards</a:t>
                </a:r>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3200" cy="746888"/>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400" dirty="0">
                    <a:latin typeface="Arial" panose="020B0604020202020204" pitchFamily="34" charset="0"/>
                    <a:cs typeface="Arial" panose="020B0604020202020204" pitchFamily="34" charset="0"/>
                  </a:rPr>
                  <a:t>The key elements to building and sustaining a safe work environment</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87795" cy="1261035"/>
              </a:xfrm>
              <a:prstGeom prst="rect">
                <a:avLst/>
              </a:prstGeom>
              <a:noFill/>
            </p:spPr>
            <p:txBody>
              <a:bodyPr wrap="square" rtlCol="0">
                <a:spAutoFit/>
              </a:bodyPr>
              <a:lstStyle/>
              <a:p>
                <a:pPr>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In the past five years, Mauser has </a:t>
                </a:r>
                <a:r>
                  <a:rPr lang="en-US" sz="1200">
                    <a:latin typeface="Arial" panose="020B0604020202020204" pitchFamily="34" charset="0"/>
                    <a:cs typeface="Arial" panose="020B0604020202020204" pitchFamily="34" charset="0"/>
                  </a:rPr>
                  <a:t>increased our </a:t>
                </a:r>
                <a:r>
                  <a:rPr lang="en-US" sz="1200" dirty="0">
                    <a:latin typeface="Arial" panose="020B0604020202020204" pitchFamily="34" charset="0"/>
                    <a:cs typeface="Arial" panose="020B0604020202020204" pitchFamily="34" charset="0"/>
                  </a:rPr>
                  <a:t>commitment to OSHA regulations along with introducing our Life Saving Rules.</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Compliance</a:t>
                </a:r>
                <a:endParaRPr lang="en-US"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2" y="4001112"/>
                <a:ext cx="2743200" cy="1278917"/>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Developing our leaders with the behaviors and actions to endorse a culture where employees are engaged in safety.</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Commitment</a:t>
                </a:r>
                <a:endParaRPr lang="en-US" sz="1200" dirty="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cxnSpLocks/>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a:cxnSpLocks/>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cxnSpLocks/>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dirty="0">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6208" y="3067893"/>
              <a:ext cx="1611679"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Where we started</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400550" y="3067893"/>
              <a:ext cx="1463247"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What we’re doing</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6461" y="3067893"/>
              <a:ext cx="1352354"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Where we are</a:t>
              </a:r>
            </a:p>
          </p:txBody>
        </p:sp>
      </p:grpSp>
    </p:spTree>
    <p:extLst>
      <p:ext uri="{BB962C8B-B14F-4D97-AF65-F5344CB8AC3E}">
        <p14:creationId xmlns:p14="http://schemas.microsoft.com/office/powerpoint/2010/main" val="172568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rotWithShape="1">
          <a:blip r:embed="rId3">
            <a:extLst>
              <a:ext uri="{28A0092B-C50C-407E-A947-70E740481C1C}">
                <a14:useLocalDpi xmlns:a14="http://schemas.microsoft.com/office/drawing/2010/main" val="0"/>
              </a:ext>
            </a:extLst>
          </a:blip>
          <a:srcRect t="45765" b="15022"/>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88256" y="1847304"/>
            <a:ext cx="9615488" cy="646331"/>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Pillars of our Safety Culture</a:t>
            </a:r>
            <a:endParaRPr lang="en-US" sz="3600" b="1" i="1" dirty="0">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D3BBDE03C62B42B7D1AAD33A91D428" ma:contentTypeVersion="15" ma:contentTypeDescription="Create a new document." ma:contentTypeScope="" ma:versionID="7cb6b24a8ce4570041f1f4036a8cf047">
  <xsd:schema xmlns:xsd="http://www.w3.org/2001/XMLSchema" xmlns:xs="http://www.w3.org/2001/XMLSchema" xmlns:p="http://schemas.microsoft.com/office/2006/metadata/properties" xmlns:ns3="2b8b6fed-c2ad-4ded-97a7-77fb88559370" xmlns:ns4="ad3e4727-7ad3-4a65-8c44-edac83bc2c63" targetNamespace="http://schemas.microsoft.com/office/2006/metadata/properties" ma:root="true" ma:fieldsID="df9a297e9bbe8b655814e308aace9dce" ns3:_="" ns4:_="">
    <xsd:import namespace="2b8b6fed-c2ad-4ded-97a7-77fb88559370"/>
    <xsd:import namespace="ad3e4727-7ad3-4a65-8c44-edac83bc2c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b6fed-c2ad-4ded-97a7-77fb88559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e4727-7ad3-4a65-8c44-edac83bc2c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b8b6fed-c2ad-4ded-97a7-77fb88559370"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04FE5B60-67E2-4348-A044-EC8F6376D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b6fed-c2ad-4ded-97a7-77fb88559370"/>
    <ds:schemaRef ds:uri="ad3e4727-7ad3-4a65-8c44-edac83bc2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17787</TotalTime>
  <Words>2836</Words>
  <Application>Microsoft Office PowerPoint</Application>
  <PresentationFormat>Widescreen</PresentationFormat>
  <Paragraphs>308</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OUR SAFETY JOURNEY </vt:lpstr>
      <vt:lpstr>PowerPoint Presentation</vt:lpstr>
      <vt:lpstr>2024 QUARTER 1 INJURIES </vt:lpstr>
      <vt:lpstr>Mauser’s Safety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41</cp:revision>
  <dcterms:created xsi:type="dcterms:W3CDTF">2023-04-05T19:27:26Z</dcterms:created>
  <dcterms:modified xsi:type="dcterms:W3CDTF">2024-05-28T20:02:15Z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ies>
</file>