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87" r:id="rId6"/>
    <p:sldId id="268" r:id="rId7"/>
    <p:sldId id="289" r:id="rId8"/>
    <p:sldId id="288" r:id="rId9"/>
    <p:sldId id="290" r:id="rId10"/>
    <p:sldId id="267" r:id="rId11"/>
    <p:sldId id="279" r:id="rId12"/>
    <p:sldId id="297" r:id="rId13"/>
    <p:sldId id="292" r:id="rId14"/>
    <p:sldId id="271" r:id="rId15"/>
    <p:sldId id="270" r:id="rId16"/>
    <p:sldId id="274" r:id="rId17"/>
    <p:sldId id="298" r:id="rId18"/>
    <p:sldId id="272" r:id="rId19"/>
    <p:sldId id="275" r:id="rId20"/>
    <p:sldId id="291" r:id="rId21"/>
    <p:sldId id="280" r:id="rId22"/>
    <p:sldId id="265" r:id="rId23"/>
    <p:sldId id="266" r:id="rId24"/>
    <p:sldId id="264"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00"/>
    <a:srgbClr val="0033A0"/>
    <a:srgbClr val="971C52"/>
    <a:srgbClr val="00A9E0"/>
    <a:srgbClr val="F1AF1D"/>
    <a:srgbClr val="035F19"/>
    <a:srgbClr val="0054A6"/>
    <a:srgbClr val="092643"/>
    <a:srgbClr val="3A5774"/>
    <a:srgbClr val="05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6CD43E-0741-4ADA-A7E0-5930B18B5928}" v="16" dt="2024-05-24T19:53:20.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486" autoAdjust="0"/>
  </p:normalViewPr>
  <p:slideViewPr>
    <p:cSldViewPr snapToGrid="0">
      <p:cViewPr varScale="1">
        <p:scale>
          <a:sx n="95" d="100"/>
          <a:sy n="95" d="100"/>
        </p:scale>
        <p:origin x="1062" y="6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Machen" userId="521fa2bf-7d9e-4e64-91f3-35603fb06b1f" providerId="ADAL" clId="{076CD43E-0741-4ADA-A7E0-5930B18B5928}"/>
    <pc:docChg chg="undo custSel addSld modSld modMainMaster">
      <pc:chgData name="Michelle Machen" userId="521fa2bf-7d9e-4e64-91f3-35603fb06b1f" providerId="ADAL" clId="{076CD43E-0741-4ADA-A7E0-5930B18B5928}" dt="2024-05-24T19:53:20.717" v="175"/>
      <pc:docMkLst>
        <pc:docMk/>
      </pc:docMkLst>
      <pc:sldChg chg="modSp">
        <pc:chgData name="Michelle Machen" userId="521fa2bf-7d9e-4e64-91f3-35603fb06b1f" providerId="ADAL" clId="{076CD43E-0741-4ADA-A7E0-5930B18B5928}" dt="2024-05-24T16:21:24.886" v="0"/>
        <pc:sldMkLst>
          <pc:docMk/>
          <pc:sldMk cId="309841290" sldId="256"/>
        </pc:sldMkLst>
        <pc:spChg chg="mod">
          <ac:chgData name="Michelle Machen" userId="521fa2bf-7d9e-4e64-91f3-35603fb06b1f" providerId="ADAL" clId="{076CD43E-0741-4ADA-A7E0-5930B18B5928}" dt="2024-05-24T16:21:24.886" v="0"/>
          <ac:spMkLst>
            <pc:docMk/>
            <pc:sldMk cId="309841290" sldId="256"/>
            <ac:spMk id="9" creationId="{1CA947BF-ABA2-4088-9D40-250C382CFAF0}"/>
          </ac:spMkLst>
        </pc:spChg>
      </pc:sldChg>
      <pc:sldChg chg="modSp">
        <pc:chgData name="Michelle Machen" userId="521fa2bf-7d9e-4e64-91f3-35603fb06b1f" providerId="ADAL" clId="{076CD43E-0741-4ADA-A7E0-5930B18B5928}" dt="2024-05-24T16:21:24.886" v="0"/>
        <pc:sldMkLst>
          <pc:docMk/>
          <pc:sldMk cId="3388706351" sldId="264"/>
        </pc:sldMkLst>
        <pc:spChg chg="mod">
          <ac:chgData name="Michelle Machen" userId="521fa2bf-7d9e-4e64-91f3-35603fb06b1f" providerId="ADAL" clId="{076CD43E-0741-4ADA-A7E0-5930B18B5928}" dt="2024-05-24T16:21:24.886" v="0"/>
          <ac:spMkLst>
            <pc:docMk/>
            <pc:sldMk cId="3388706351" sldId="264"/>
            <ac:spMk id="5" creationId="{60766481-2F9D-4466-91D9-79A1A49632E2}"/>
          </ac:spMkLst>
        </pc:spChg>
      </pc:sldChg>
      <pc:sldChg chg="modSp">
        <pc:chgData name="Michelle Machen" userId="521fa2bf-7d9e-4e64-91f3-35603fb06b1f" providerId="ADAL" clId="{076CD43E-0741-4ADA-A7E0-5930B18B5928}" dt="2024-05-24T16:21:24.886" v="0"/>
        <pc:sldMkLst>
          <pc:docMk/>
          <pc:sldMk cId="1904048126" sldId="265"/>
        </pc:sldMkLst>
        <pc:spChg chg="mod">
          <ac:chgData name="Michelle Machen" userId="521fa2bf-7d9e-4e64-91f3-35603fb06b1f" providerId="ADAL" clId="{076CD43E-0741-4ADA-A7E0-5930B18B5928}" dt="2024-05-24T16:21:24.886" v="0"/>
          <ac:spMkLst>
            <pc:docMk/>
            <pc:sldMk cId="1904048126" sldId="265"/>
            <ac:spMk id="5" creationId="{60766481-2F9D-4466-91D9-79A1A49632E2}"/>
          </ac:spMkLst>
        </pc:spChg>
      </pc:sldChg>
      <pc:sldChg chg="modSp">
        <pc:chgData name="Michelle Machen" userId="521fa2bf-7d9e-4e64-91f3-35603fb06b1f" providerId="ADAL" clId="{076CD43E-0741-4ADA-A7E0-5930B18B5928}" dt="2024-05-24T16:21:24.886" v="0"/>
        <pc:sldMkLst>
          <pc:docMk/>
          <pc:sldMk cId="2686354981" sldId="266"/>
        </pc:sldMkLst>
        <pc:spChg chg="mod">
          <ac:chgData name="Michelle Machen" userId="521fa2bf-7d9e-4e64-91f3-35603fb06b1f" providerId="ADAL" clId="{076CD43E-0741-4ADA-A7E0-5930B18B5928}" dt="2024-05-24T16:21:24.886" v="0"/>
          <ac:spMkLst>
            <pc:docMk/>
            <pc:sldMk cId="2686354981" sldId="266"/>
            <ac:spMk id="5" creationId="{60766481-2F9D-4466-91D9-79A1A49632E2}"/>
          </ac:spMkLst>
        </pc:spChg>
      </pc:sldChg>
      <pc:sldChg chg="addSp delSp modSp mod">
        <pc:chgData name="Michelle Machen" userId="521fa2bf-7d9e-4e64-91f3-35603fb06b1f" providerId="ADAL" clId="{076CD43E-0741-4ADA-A7E0-5930B18B5928}" dt="2024-05-24T16:23:53.112" v="70"/>
        <pc:sldMkLst>
          <pc:docMk/>
          <pc:sldMk cId="1537101364" sldId="267"/>
        </pc:sldMkLst>
        <pc:spChg chg="mod">
          <ac:chgData name="Michelle Machen" userId="521fa2bf-7d9e-4e64-91f3-35603fb06b1f" providerId="ADAL" clId="{076CD43E-0741-4ADA-A7E0-5930B18B5928}" dt="2024-05-24T16:21:24.886" v="0"/>
          <ac:spMkLst>
            <pc:docMk/>
            <pc:sldMk cId="1537101364" sldId="267"/>
            <ac:spMk id="5" creationId="{60766481-2F9D-4466-91D9-79A1A49632E2}"/>
          </ac:spMkLst>
        </pc:spChg>
        <pc:spChg chg="mod">
          <ac:chgData name="Michelle Machen" userId="521fa2bf-7d9e-4e64-91f3-35603fb06b1f" providerId="ADAL" clId="{076CD43E-0741-4ADA-A7E0-5930B18B5928}" dt="2024-05-24T16:21:24.886" v="0"/>
          <ac:spMkLst>
            <pc:docMk/>
            <pc:sldMk cId="1537101364" sldId="267"/>
            <ac:spMk id="15" creationId="{F3E85788-075F-4E75-AAB5-12D34503189E}"/>
          </ac:spMkLst>
        </pc:spChg>
        <pc:picChg chg="add mod">
          <ac:chgData name="Michelle Machen" userId="521fa2bf-7d9e-4e64-91f3-35603fb06b1f" providerId="ADAL" clId="{076CD43E-0741-4ADA-A7E0-5930B18B5928}" dt="2024-05-24T16:23:53.112" v="70"/>
          <ac:picMkLst>
            <pc:docMk/>
            <pc:sldMk cId="1537101364" sldId="267"/>
            <ac:picMk id="2" creationId="{A4317E0E-55A5-E00F-D281-6214E5B55C8F}"/>
          </ac:picMkLst>
        </pc:picChg>
        <pc:picChg chg="add mod">
          <ac:chgData name="Michelle Machen" userId="521fa2bf-7d9e-4e64-91f3-35603fb06b1f" providerId="ADAL" clId="{076CD43E-0741-4ADA-A7E0-5930B18B5928}" dt="2024-05-24T16:23:53.112" v="70"/>
          <ac:picMkLst>
            <pc:docMk/>
            <pc:sldMk cId="1537101364" sldId="267"/>
            <ac:picMk id="8" creationId="{5ECF0BA0-4B56-6B0B-118D-12468BB49A42}"/>
          </ac:picMkLst>
        </pc:picChg>
        <pc:picChg chg="del">
          <ac:chgData name="Michelle Machen" userId="521fa2bf-7d9e-4e64-91f3-35603fb06b1f" providerId="ADAL" clId="{076CD43E-0741-4ADA-A7E0-5930B18B5928}" dt="2024-05-24T16:23:48.250" v="68" actId="478"/>
          <ac:picMkLst>
            <pc:docMk/>
            <pc:sldMk cId="1537101364" sldId="267"/>
            <ac:picMk id="14" creationId="{209930D1-59AD-AC78-E2AE-38F567F45CE4}"/>
          </ac:picMkLst>
        </pc:picChg>
        <pc:picChg chg="del">
          <ac:chgData name="Michelle Machen" userId="521fa2bf-7d9e-4e64-91f3-35603fb06b1f" providerId="ADAL" clId="{076CD43E-0741-4ADA-A7E0-5930B18B5928}" dt="2024-05-24T16:23:48.858" v="69" actId="478"/>
          <ac:picMkLst>
            <pc:docMk/>
            <pc:sldMk cId="1537101364" sldId="267"/>
            <ac:picMk id="17" creationId="{312E4A39-9E48-7A1F-08D6-A33A7D1C812E}"/>
          </ac:picMkLst>
        </pc:picChg>
      </pc:sldChg>
      <pc:sldChg chg="modSp mod">
        <pc:chgData name="Michelle Machen" userId="521fa2bf-7d9e-4e64-91f3-35603fb06b1f" providerId="ADAL" clId="{076CD43E-0741-4ADA-A7E0-5930B18B5928}" dt="2024-05-24T19:53:20.717" v="175"/>
        <pc:sldMkLst>
          <pc:docMk/>
          <pc:sldMk cId="3872770462" sldId="275"/>
        </pc:sldMkLst>
        <pc:spChg chg="mod">
          <ac:chgData name="Michelle Machen" userId="521fa2bf-7d9e-4e64-91f3-35603fb06b1f" providerId="ADAL" clId="{076CD43E-0741-4ADA-A7E0-5930B18B5928}" dt="2024-05-24T19:52:52.027" v="168" actId="1076"/>
          <ac:spMkLst>
            <pc:docMk/>
            <pc:sldMk cId="3872770462" sldId="275"/>
            <ac:spMk id="4" creationId="{BBAC1D03-7194-0721-AF15-6077EDE5388F}"/>
          </ac:spMkLst>
        </pc:spChg>
        <pc:spChg chg="mod">
          <ac:chgData name="Michelle Machen" userId="521fa2bf-7d9e-4e64-91f3-35603fb06b1f" providerId="ADAL" clId="{076CD43E-0741-4ADA-A7E0-5930B18B5928}" dt="2024-05-24T16:27:32.002" v="164" actId="1076"/>
          <ac:spMkLst>
            <pc:docMk/>
            <pc:sldMk cId="3872770462" sldId="275"/>
            <ac:spMk id="9" creationId="{74C0967F-AAFD-CAF6-FEE6-70FAC5D0E3ED}"/>
          </ac:spMkLst>
        </pc:spChg>
        <pc:spChg chg="mod">
          <ac:chgData name="Michelle Machen" userId="521fa2bf-7d9e-4e64-91f3-35603fb06b1f" providerId="ADAL" clId="{076CD43E-0741-4ADA-A7E0-5930B18B5928}" dt="2024-05-24T16:26:20.455" v="132" actId="20577"/>
          <ac:spMkLst>
            <pc:docMk/>
            <pc:sldMk cId="3872770462" sldId="275"/>
            <ac:spMk id="11" creationId="{4AE93960-CF78-12BC-DC96-DB52DDFC4384}"/>
          </ac:spMkLst>
        </pc:spChg>
        <pc:graphicFrameChg chg="mod">
          <ac:chgData name="Michelle Machen" userId="521fa2bf-7d9e-4e64-91f3-35603fb06b1f" providerId="ADAL" clId="{076CD43E-0741-4ADA-A7E0-5930B18B5928}" dt="2024-05-24T19:53:20.717" v="175"/>
          <ac:graphicFrameMkLst>
            <pc:docMk/>
            <pc:sldMk cId="3872770462" sldId="275"/>
            <ac:graphicFrameMk id="7" creationId="{2A404A72-613C-7C77-9817-870B8352FBFB}"/>
          </ac:graphicFrameMkLst>
        </pc:graphicFrameChg>
      </pc:sldChg>
      <pc:sldChg chg="modSp">
        <pc:chgData name="Michelle Machen" userId="521fa2bf-7d9e-4e64-91f3-35603fb06b1f" providerId="ADAL" clId="{076CD43E-0741-4ADA-A7E0-5930B18B5928}" dt="2024-05-24T16:21:24.886" v="0"/>
        <pc:sldMkLst>
          <pc:docMk/>
          <pc:sldMk cId="1725687730" sldId="279"/>
        </pc:sldMkLst>
        <pc:spChg chg="mod">
          <ac:chgData name="Michelle Machen" userId="521fa2bf-7d9e-4e64-91f3-35603fb06b1f" providerId="ADAL" clId="{076CD43E-0741-4ADA-A7E0-5930B18B5928}" dt="2024-05-24T16:21:24.886" v="0"/>
          <ac:spMkLst>
            <pc:docMk/>
            <pc:sldMk cId="1725687730" sldId="279"/>
            <ac:spMk id="5" creationId="{60766481-2F9D-4466-91D9-79A1A49632E2}"/>
          </ac:spMkLst>
        </pc:spChg>
      </pc:sldChg>
      <pc:sldChg chg="modSp mod">
        <pc:chgData name="Michelle Machen" userId="521fa2bf-7d9e-4e64-91f3-35603fb06b1f" providerId="ADAL" clId="{076CD43E-0741-4ADA-A7E0-5930B18B5928}" dt="2024-05-24T16:21:33.199" v="1" actId="14100"/>
        <pc:sldMkLst>
          <pc:docMk/>
          <pc:sldMk cId="2505631305" sldId="287"/>
        </pc:sldMkLst>
        <pc:spChg chg="mod">
          <ac:chgData name="Michelle Machen" userId="521fa2bf-7d9e-4e64-91f3-35603fb06b1f" providerId="ADAL" clId="{076CD43E-0741-4ADA-A7E0-5930B18B5928}" dt="2024-05-24T16:21:33.199" v="1" actId="14100"/>
          <ac:spMkLst>
            <pc:docMk/>
            <pc:sldMk cId="2505631305" sldId="287"/>
            <ac:spMk id="5" creationId="{7FEB3E2A-D8E4-46B5-3538-31BD09D60911}"/>
          </ac:spMkLst>
        </pc:spChg>
        <pc:spChg chg="mod">
          <ac:chgData name="Michelle Machen" userId="521fa2bf-7d9e-4e64-91f3-35603fb06b1f" providerId="ADAL" clId="{076CD43E-0741-4ADA-A7E0-5930B18B5928}" dt="2024-05-24T16:21:33.199" v="1" actId="14100"/>
          <ac:spMkLst>
            <pc:docMk/>
            <pc:sldMk cId="2505631305" sldId="287"/>
            <ac:spMk id="6" creationId="{ED40876D-AB57-D86F-1E44-1A4D83D57B3A}"/>
          </ac:spMkLst>
        </pc:spChg>
        <pc:spChg chg="mod">
          <ac:chgData name="Michelle Machen" userId="521fa2bf-7d9e-4e64-91f3-35603fb06b1f" providerId="ADAL" clId="{076CD43E-0741-4ADA-A7E0-5930B18B5928}" dt="2024-05-24T16:21:33.199" v="1" actId="14100"/>
          <ac:spMkLst>
            <pc:docMk/>
            <pc:sldMk cId="2505631305" sldId="287"/>
            <ac:spMk id="7" creationId="{5D5780F3-4B9B-7346-2C85-59069685659F}"/>
          </ac:spMkLst>
        </pc:spChg>
        <pc:spChg chg="mod">
          <ac:chgData name="Michelle Machen" userId="521fa2bf-7d9e-4e64-91f3-35603fb06b1f" providerId="ADAL" clId="{076CD43E-0741-4ADA-A7E0-5930B18B5928}" dt="2024-05-24T16:21:33.199" v="1" actId="14100"/>
          <ac:spMkLst>
            <pc:docMk/>
            <pc:sldMk cId="2505631305" sldId="287"/>
            <ac:spMk id="8" creationId="{3155C707-374A-8AF6-711E-4052FD808BCD}"/>
          </ac:spMkLst>
        </pc:spChg>
        <pc:spChg chg="mod">
          <ac:chgData name="Michelle Machen" userId="521fa2bf-7d9e-4e64-91f3-35603fb06b1f" providerId="ADAL" clId="{076CD43E-0741-4ADA-A7E0-5930B18B5928}" dt="2024-05-24T16:21:33.199" v="1" actId="14100"/>
          <ac:spMkLst>
            <pc:docMk/>
            <pc:sldMk cId="2505631305" sldId="287"/>
            <ac:spMk id="9" creationId="{EB2C0E3A-CCB2-74F0-935A-A7CE609B8DD8}"/>
          </ac:spMkLst>
        </pc:spChg>
        <pc:spChg chg="mod">
          <ac:chgData name="Michelle Machen" userId="521fa2bf-7d9e-4e64-91f3-35603fb06b1f" providerId="ADAL" clId="{076CD43E-0741-4ADA-A7E0-5930B18B5928}" dt="2024-05-24T16:21:33.199" v="1" actId="14100"/>
          <ac:spMkLst>
            <pc:docMk/>
            <pc:sldMk cId="2505631305" sldId="287"/>
            <ac:spMk id="10" creationId="{2A1ADE7B-E79C-6B47-D544-E356DE9B3A4D}"/>
          </ac:spMkLst>
        </pc:spChg>
        <pc:spChg chg="mod">
          <ac:chgData name="Michelle Machen" userId="521fa2bf-7d9e-4e64-91f3-35603fb06b1f" providerId="ADAL" clId="{076CD43E-0741-4ADA-A7E0-5930B18B5928}" dt="2024-05-24T16:21:33.199" v="1" actId="14100"/>
          <ac:spMkLst>
            <pc:docMk/>
            <pc:sldMk cId="2505631305" sldId="287"/>
            <ac:spMk id="11" creationId="{BFD16266-15F8-DCA3-F15B-B4768683AB85}"/>
          </ac:spMkLst>
        </pc:spChg>
        <pc:cxnChg chg="mod">
          <ac:chgData name="Michelle Machen" userId="521fa2bf-7d9e-4e64-91f3-35603fb06b1f" providerId="ADAL" clId="{076CD43E-0741-4ADA-A7E0-5930B18B5928}" dt="2024-05-24T16:21:33.199" v="1" actId="14100"/>
          <ac:cxnSpMkLst>
            <pc:docMk/>
            <pc:sldMk cId="2505631305" sldId="287"/>
            <ac:cxnSpMk id="15" creationId="{87CC7B33-BBA2-CA7D-9AED-3D48618A2545}"/>
          </ac:cxnSpMkLst>
        </pc:cxnChg>
        <pc:cxnChg chg="mod">
          <ac:chgData name="Michelle Machen" userId="521fa2bf-7d9e-4e64-91f3-35603fb06b1f" providerId="ADAL" clId="{076CD43E-0741-4ADA-A7E0-5930B18B5928}" dt="2024-05-24T16:21:33.199" v="1" actId="14100"/>
          <ac:cxnSpMkLst>
            <pc:docMk/>
            <pc:sldMk cId="2505631305" sldId="287"/>
            <ac:cxnSpMk id="16" creationId="{CD259062-18D5-97B8-F567-4D1A17631F3E}"/>
          </ac:cxnSpMkLst>
        </pc:cxnChg>
        <pc:cxnChg chg="mod">
          <ac:chgData name="Michelle Machen" userId="521fa2bf-7d9e-4e64-91f3-35603fb06b1f" providerId="ADAL" clId="{076CD43E-0741-4ADA-A7E0-5930B18B5928}" dt="2024-05-24T16:21:33.199" v="1" actId="14100"/>
          <ac:cxnSpMkLst>
            <pc:docMk/>
            <pc:sldMk cId="2505631305" sldId="287"/>
            <ac:cxnSpMk id="17" creationId="{01082ED6-2DDE-72C6-F8D5-48C955587B67}"/>
          </ac:cxnSpMkLst>
        </pc:cxnChg>
        <pc:cxnChg chg="mod">
          <ac:chgData name="Michelle Machen" userId="521fa2bf-7d9e-4e64-91f3-35603fb06b1f" providerId="ADAL" clId="{076CD43E-0741-4ADA-A7E0-5930B18B5928}" dt="2024-05-24T16:21:33.199" v="1" actId="14100"/>
          <ac:cxnSpMkLst>
            <pc:docMk/>
            <pc:sldMk cId="2505631305" sldId="287"/>
            <ac:cxnSpMk id="18" creationId="{18FDC1B7-ACED-6FA2-F27B-2E4D43340A12}"/>
          </ac:cxnSpMkLst>
        </pc:cxnChg>
        <pc:cxnChg chg="mod">
          <ac:chgData name="Michelle Machen" userId="521fa2bf-7d9e-4e64-91f3-35603fb06b1f" providerId="ADAL" clId="{076CD43E-0741-4ADA-A7E0-5930B18B5928}" dt="2024-05-24T16:21:33.199" v="1" actId="14100"/>
          <ac:cxnSpMkLst>
            <pc:docMk/>
            <pc:sldMk cId="2505631305" sldId="287"/>
            <ac:cxnSpMk id="19" creationId="{56CDB822-B099-C3DD-B798-AD65EC7A378F}"/>
          </ac:cxnSpMkLst>
        </pc:cxnChg>
        <pc:cxnChg chg="mod">
          <ac:chgData name="Michelle Machen" userId="521fa2bf-7d9e-4e64-91f3-35603fb06b1f" providerId="ADAL" clId="{076CD43E-0741-4ADA-A7E0-5930B18B5928}" dt="2024-05-24T16:21:33.199" v="1" actId="14100"/>
          <ac:cxnSpMkLst>
            <pc:docMk/>
            <pc:sldMk cId="2505631305" sldId="287"/>
            <ac:cxnSpMk id="21" creationId="{8DD4F403-FCAC-7965-69E5-D5B2BD5B6A6B}"/>
          </ac:cxnSpMkLst>
        </pc:cxnChg>
        <pc:cxnChg chg="mod">
          <ac:chgData name="Michelle Machen" userId="521fa2bf-7d9e-4e64-91f3-35603fb06b1f" providerId="ADAL" clId="{076CD43E-0741-4ADA-A7E0-5930B18B5928}" dt="2024-05-24T16:21:33.199" v="1" actId="14100"/>
          <ac:cxnSpMkLst>
            <pc:docMk/>
            <pc:sldMk cId="2505631305" sldId="287"/>
            <ac:cxnSpMk id="22" creationId="{6A770481-1AAF-4714-8E1B-A2964D30FC22}"/>
          </ac:cxnSpMkLst>
        </pc:cxnChg>
        <pc:cxnChg chg="mod">
          <ac:chgData name="Michelle Machen" userId="521fa2bf-7d9e-4e64-91f3-35603fb06b1f" providerId="ADAL" clId="{076CD43E-0741-4ADA-A7E0-5930B18B5928}" dt="2024-05-24T16:21:33.199" v="1" actId="14100"/>
          <ac:cxnSpMkLst>
            <pc:docMk/>
            <pc:sldMk cId="2505631305" sldId="287"/>
            <ac:cxnSpMk id="23" creationId="{2B056FC9-7A98-405B-2C7D-98065420962D}"/>
          </ac:cxnSpMkLst>
        </pc:cxnChg>
      </pc:sldChg>
      <pc:sldChg chg="modSp mod">
        <pc:chgData name="Michelle Machen" userId="521fa2bf-7d9e-4e64-91f3-35603fb06b1f" providerId="ADAL" clId="{076CD43E-0741-4ADA-A7E0-5930B18B5928}" dt="2024-05-24T16:23:43.004" v="67" actId="20577"/>
        <pc:sldMkLst>
          <pc:docMk/>
          <pc:sldMk cId="4000896723" sldId="288"/>
        </pc:sldMkLst>
        <pc:spChg chg="mod">
          <ac:chgData name="Michelle Machen" userId="521fa2bf-7d9e-4e64-91f3-35603fb06b1f" providerId="ADAL" clId="{076CD43E-0741-4ADA-A7E0-5930B18B5928}" dt="2024-05-24T16:21:24.886" v="0"/>
          <ac:spMkLst>
            <pc:docMk/>
            <pc:sldMk cId="4000896723" sldId="288"/>
            <ac:spMk id="5" creationId="{60766481-2F9D-4466-91D9-79A1A49632E2}"/>
          </ac:spMkLst>
        </pc:spChg>
        <pc:spChg chg="mod">
          <ac:chgData name="Michelle Machen" userId="521fa2bf-7d9e-4e64-91f3-35603fb06b1f" providerId="ADAL" clId="{076CD43E-0741-4ADA-A7E0-5930B18B5928}" dt="2024-05-24T16:23:34.050" v="62" actId="20577"/>
          <ac:spMkLst>
            <pc:docMk/>
            <pc:sldMk cId="4000896723" sldId="288"/>
            <ac:spMk id="17" creationId="{CDB06A08-389B-F791-2CC3-0711035BA7C2}"/>
          </ac:spMkLst>
        </pc:spChg>
        <pc:spChg chg="mod">
          <ac:chgData name="Michelle Machen" userId="521fa2bf-7d9e-4e64-91f3-35603fb06b1f" providerId="ADAL" clId="{076CD43E-0741-4ADA-A7E0-5930B18B5928}" dt="2024-05-24T16:23:43.004" v="67" actId="20577"/>
          <ac:spMkLst>
            <pc:docMk/>
            <pc:sldMk cId="4000896723" sldId="288"/>
            <ac:spMk id="20" creationId="{F6252E08-B253-AB47-70D4-918C192DC3A3}"/>
          </ac:spMkLst>
        </pc:spChg>
        <pc:spChg chg="mod">
          <ac:chgData name="Michelle Machen" userId="521fa2bf-7d9e-4e64-91f3-35603fb06b1f" providerId="ADAL" clId="{076CD43E-0741-4ADA-A7E0-5930B18B5928}" dt="2024-05-24T16:23:22.951" v="55" actId="1038"/>
          <ac:spMkLst>
            <pc:docMk/>
            <pc:sldMk cId="4000896723" sldId="288"/>
            <ac:spMk id="27" creationId="{1B90EA53-4CE2-509E-0366-79D4AC1C9CAB}"/>
          </ac:spMkLst>
        </pc:spChg>
        <pc:grpChg chg="mod">
          <ac:chgData name="Michelle Machen" userId="521fa2bf-7d9e-4e64-91f3-35603fb06b1f" providerId="ADAL" clId="{076CD43E-0741-4ADA-A7E0-5930B18B5928}" dt="2024-05-24T16:23:22.951" v="55" actId="1038"/>
          <ac:grpSpMkLst>
            <pc:docMk/>
            <pc:sldMk cId="4000896723" sldId="288"/>
            <ac:grpSpMk id="21" creationId="{96CC0107-5490-465C-09DE-88633170C5A3}"/>
          </ac:grpSpMkLst>
        </pc:grpChg>
        <pc:grpChg chg="mod">
          <ac:chgData name="Michelle Machen" userId="521fa2bf-7d9e-4e64-91f3-35603fb06b1f" providerId="ADAL" clId="{076CD43E-0741-4ADA-A7E0-5930B18B5928}" dt="2024-05-24T16:23:22.951" v="55" actId="1038"/>
          <ac:grpSpMkLst>
            <pc:docMk/>
            <pc:sldMk cId="4000896723" sldId="288"/>
            <ac:grpSpMk id="23" creationId="{DDBA3540-46CD-B7DB-3DE7-459F3927DEE4}"/>
          </ac:grpSpMkLst>
        </pc:grpChg>
        <pc:graphicFrameChg chg="mod">
          <ac:chgData name="Michelle Machen" userId="521fa2bf-7d9e-4e64-91f3-35603fb06b1f" providerId="ADAL" clId="{076CD43E-0741-4ADA-A7E0-5930B18B5928}" dt="2024-05-24T16:22:26.874" v="11" actId="14100"/>
          <ac:graphicFrameMkLst>
            <pc:docMk/>
            <pc:sldMk cId="4000896723" sldId="288"/>
            <ac:graphicFrameMk id="12" creationId="{A4A7C3A7-27E6-0F66-9A79-3AD4485CFD2B}"/>
          </ac:graphicFrameMkLst>
        </pc:graphicFrameChg>
        <pc:graphicFrameChg chg="mod">
          <ac:chgData name="Michelle Machen" userId="521fa2bf-7d9e-4e64-91f3-35603fb06b1f" providerId="ADAL" clId="{076CD43E-0741-4ADA-A7E0-5930B18B5928}" dt="2024-05-24T16:23:12.461" v="20" actId="14100"/>
          <ac:graphicFrameMkLst>
            <pc:docMk/>
            <pc:sldMk cId="4000896723" sldId="288"/>
            <ac:graphicFrameMk id="14" creationId="{3482295F-985A-B6A5-9A8E-0A250BAC2660}"/>
          </ac:graphicFrameMkLst>
        </pc:graphicFrameChg>
      </pc:sldChg>
      <pc:sldChg chg="modSp add mod modTransition">
        <pc:chgData name="Michelle Machen" userId="521fa2bf-7d9e-4e64-91f3-35603fb06b1f" providerId="ADAL" clId="{076CD43E-0741-4ADA-A7E0-5930B18B5928}" dt="2024-05-24T16:26:07.590" v="130" actId="20577"/>
        <pc:sldMkLst>
          <pc:docMk/>
          <pc:sldMk cId="3338377" sldId="298"/>
        </pc:sldMkLst>
        <pc:spChg chg="mod">
          <ac:chgData name="Michelle Machen" userId="521fa2bf-7d9e-4e64-91f3-35603fb06b1f" providerId="ADAL" clId="{076CD43E-0741-4ADA-A7E0-5930B18B5928}" dt="2024-05-24T16:24:31.614" v="83" actId="20577"/>
          <ac:spMkLst>
            <pc:docMk/>
            <pc:sldMk cId="3338377" sldId="298"/>
            <ac:spMk id="2" creationId="{DB6E0BF4-D8EB-A4C3-D078-0A0F8EDC4B6F}"/>
          </ac:spMkLst>
        </pc:spChg>
        <pc:spChg chg="mod">
          <ac:chgData name="Michelle Machen" userId="521fa2bf-7d9e-4e64-91f3-35603fb06b1f" providerId="ADAL" clId="{076CD43E-0741-4ADA-A7E0-5930B18B5928}" dt="2024-05-24T16:25:15.521" v="93" actId="20577"/>
          <ac:spMkLst>
            <pc:docMk/>
            <pc:sldMk cId="3338377" sldId="298"/>
            <ac:spMk id="4" creationId="{1C9DBB69-86E7-4B3D-71D5-648737F9D7FB}"/>
          </ac:spMkLst>
        </pc:spChg>
        <pc:spChg chg="mod">
          <ac:chgData name="Michelle Machen" userId="521fa2bf-7d9e-4e64-91f3-35603fb06b1f" providerId="ADAL" clId="{076CD43E-0741-4ADA-A7E0-5930B18B5928}" dt="2024-05-24T16:26:07.590" v="130" actId="20577"/>
          <ac:spMkLst>
            <pc:docMk/>
            <pc:sldMk cId="3338377" sldId="298"/>
            <ac:spMk id="5" creationId="{313F344E-0E5D-340A-509B-D1A614C99BDF}"/>
          </ac:spMkLst>
        </pc:spChg>
      </pc:sldChg>
      <pc:sldMasterChg chg="modSldLayout">
        <pc:chgData name="Michelle Machen" userId="521fa2bf-7d9e-4e64-91f3-35603fb06b1f" providerId="ADAL" clId="{076CD43E-0741-4ADA-A7E0-5930B18B5928}" dt="2024-05-24T16:21:24.886" v="0"/>
        <pc:sldMasterMkLst>
          <pc:docMk/>
          <pc:sldMasterMk cId="620836877" sldId="2147483648"/>
        </pc:sldMasterMkLst>
        <pc:sldLayoutChg chg="modSp">
          <pc:chgData name="Michelle Machen" userId="521fa2bf-7d9e-4e64-91f3-35603fb06b1f" providerId="ADAL" clId="{076CD43E-0741-4ADA-A7E0-5930B18B5928}" dt="2024-05-24T16:21:24.886" v="0"/>
          <pc:sldLayoutMkLst>
            <pc:docMk/>
            <pc:sldMasterMk cId="620836877" sldId="2147483648"/>
            <pc:sldLayoutMk cId="698946327" sldId="2147483650"/>
          </pc:sldLayoutMkLst>
          <pc:spChg chg="mod">
            <ac:chgData name="Michelle Machen" userId="521fa2bf-7d9e-4e64-91f3-35603fb06b1f" providerId="ADAL" clId="{076CD43E-0741-4ADA-A7E0-5930B18B5928}" dt="2024-05-24T16:21:24.886" v="0"/>
            <ac:spMkLst>
              <pc:docMk/>
              <pc:sldMasterMk cId="620836877" sldId="2147483648"/>
              <pc:sldLayoutMk cId="698946327" sldId="2147483650"/>
              <ac:spMk id="9" creationId="{86E4AD7D-8731-4923-0BEE-3EC0892111FA}"/>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40" sz="1600" dirty="0"/>
              <a:t>Tasso di infortuni annuale MPS fino a oggi 2020-</a:t>
            </a:r>
            <a:r>
              <a:rPr lang="en-US" sz="1600" dirty="0"/>
              <a:t>2024</a:t>
            </a:r>
            <a:endParaRPr lang="1040" sz="1600"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TRIR (Tasso di infortuni totale registrabile)</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3.09</c:v>
                </c:pt>
                <c:pt idx="1">
                  <c:v>3.02</c:v>
                </c:pt>
                <c:pt idx="2">
                  <c:v>2.4500000000000002</c:v>
                </c:pt>
                <c:pt idx="3">
                  <c:v>2.2999999999999998</c:v>
                </c:pt>
                <c:pt idx="4">
                  <c:v>1.68</c:v>
                </c:pt>
              </c:numCache>
            </c:numRef>
          </c:val>
          <c:extLst>
            <c:ext xmlns:c16="http://schemas.microsoft.com/office/drawing/2014/chart" uri="{C3380CC4-5D6E-409C-BE32-E72D297353CC}">
              <c16:uniqueId val="{00000000-5877-4475-B558-41D15C31545A}"/>
            </c:ext>
          </c:extLst>
        </c:ser>
        <c:ser>
          <c:idx val="1"/>
          <c:order val="1"/>
          <c:tx>
            <c:strRef>
              <c:f>Sheet1!$C$1</c:f>
              <c:strCache>
                <c:ptCount val="1"/>
                <c:pt idx="0">
                  <c:v>LTIR (Tasso di infortuni con tempo di lavoro perduto)</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0.99</c:v>
                </c:pt>
                <c:pt idx="1">
                  <c:v>0.9</c:v>
                </c:pt>
                <c:pt idx="2">
                  <c:v>0.85</c:v>
                </c:pt>
                <c:pt idx="3">
                  <c:v>0.71</c:v>
                </c:pt>
                <c:pt idx="4">
                  <c:v>0.56000000000000005</c:v>
                </c:pt>
              </c:numCache>
            </c:numRef>
          </c:val>
          <c:extLst>
            <c:ext xmlns:c16="http://schemas.microsoft.com/office/drawing/2014/chart" uri="{C3380CC4-5D6E-409C-BE32-E72D297353CC}">
              <c16:uniqueId val="{00000001-5877-4475-B558-41D15C31545A}"/>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layout>
        <c:manualLayout>
          <c:xMode val="edge"/>
          <c:yMode val="edge"/>
          <c:x val="8.4061277993890654E-2"/>
          <c:y val="0.71275192090634187"/>
          <c:w val="0.83187717575266251"/>
          <c:h val="0.28724807909365813"/>
        </c:manualLayout>
      </c:layout>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1040" sz="1600" dirty="0"/>
              <a:t>Tasso di infortuni annuale MPS fino a oggi 2020-</a:t>
            </a:r>
            <a:r>
              <a:rPr lang="en-US" sz="1600" dirty="0"/>
              <a:t>2024</a:t>
            </a:r>
            <a:r>
              <a:rPr lang="1040" sz="1600" dirty="0"/>
              <a:t> Confronto</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Tasso di infortuni per mancati infortuni</c:v>
                </c:pt>
              </c:strCache>
            </c:strRef>
          </c:tx>
          <c:spPr>
            <a:solidFill>
              <a:srgbClr val="0033A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3.55</c:v>
                </c:pt>
                <c:pt idx="1">
                  <c:v>19.64</c:v>
                </c:pt>
                <c:pt idx="2">
                  <c:v>89.66</c:v>
                </c:pt>
                <c:pt idx="3">
                  <c:v>94.65</c:v>
                </c:pt>
                <c:pt idx="4">
                  <c:v>99.54</c:v>
                </c:pt>
              </c:numCache>
            </c:numRef>
          </c:val>
          <c:extLst>
            <c:ext xmlns:c16="http://schemas.microsoft.com/office/drawing/2014/chart" uri="{C3380CC4-5D6E-409C-BE32-E72D297353CC}">
              <c16:uniqueId val="{00000000-E095-41FF-8AE1-5DED9349ADAC}"/>
            </c:ext>
          </c:extLst>
        </c:ser>
        <c:ser>
          <c:idx val="1"/>
          <c:order val="1"/>
          <c:tx>
            <c:strRef>
              <c:f>Sheet1!$C$1</c:f>
              <c:strCache>
                <c:ptCount val="1"/>
                <c:pt idx="0">
                  <c:v>Tasso di infortuni per Primo Soccorso</c:v>
                </c:pt>
              </c:strCache>
            </c:strRef>
          </c:tx>
          <c:spPr>
            <a:solidFill>
              <a:srgbClr val="84BD00"/>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000" b="0" i="0" u="none" strike="noStrike" kern="1200" baseline="0" smtId="4294967295">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4.6900000000000004</c:v>
                </c:pt>
                <c:pt idx="1">
                  <c:v>4.3</c:v>
                </c:pt>
                <c:pt idx="2">
                  <c:v>6.41</c:v>
                </c:pt>
                <c:pt idx="3">
                  <c:v>6.31</c:v>
                </c:pt>
                <c:pt idx="4">
                  <c:v>5.3</c:v>
                </c:pt>
              </c:numCache>
            </c:numRef>
          </c:val>
          <c:extLst>
            <c:ext xmlns:c16="http://schemas.microsoft.com/office/drawing/2014/chart" uri="{C3380CC4-5D6E-409C-BE32-E72D297353CC}">
              <c16:uniqueId val="{00000001-E095-41FF-8AE1-5DED9349ADAC}"/>
            </c:ext>
          </c:extLst>
        </c:ser>
        <c:dLbls>
          <c:showLegendKey val="0"/>
          <c:showVal val="0"/>
          <c:showCatName val="0"/>
          <c:showSerName val="0"/>
          <c:showPercent val="0"/>
          <c:showBubbleSize val="0"/>
        </c:dLbls>
        <c:gapWidth val="75"/>
        <c:overlap val="-25"/>
        <c:axId val="643428928"/>
        <c:axId val="643415488"/>
      </c:barChart>
      <c:catAx>
        <c:axId val="6434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15488"/>
        <c:crosses val="autoZero"/>
        <c:auto val="0"/>
        <c:lblAlgn val="ctr"/>
        <c:lblOffset val="100"/>
        <c:noMultiLvlLbl val="0"/>
      </c:catAx>
      <c:valAx>
        <c:axId val="6434154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342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smtId="4294967295">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Numero di infortuni</c:v>
                </c:pt>
              </c:strCache>
            </c:strRef>
          </c:tx>
          <c:explosion val="1"/>
          <c:dPt>
            <c:idx val="0"/>
            <c:bubble3D val="0"/>
            <c:spPr>
              <a:solidFill>
                <a:srgbClr val="F1AF1D">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B388-4469-89CE-EBD287AC5DDC}"/>
              </c:ext>
            </c:extLst>
          </c:dPt>
          <c:dPt>
            <c:idx val="1"/>
            <c:bubble3D val="0"/>
            <c:spPr>
              <a:solidFill>
                <a:srgbClr val="00A9E0">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88-4469-89CE-EBD287AC5DDC}"/>
              </c:ext>
            </c:extLst>
          </c:dPt>
          <c:dPt>
            <c:idx val="2"/>
            <c:bubble3D val="0"/>
            <c:spPr>
              <a:solidFill>
                <a:srgbClr val="971C52">
                  <a:alpha val="25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B388-4469-89CE-EBD287AC5DDC}"/>
              </c:ext>
            </c:extLst>
          </c:dPt>
          <c:dPt>
            <c:idx val="3"/>
            <c:bubble3D val="0"/>
            <c:spPr>
              <a:solidFill>
                <a:srgbClr val="0033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88-4469-89CE-EBD287AC5DDC}"/>
              </c:ext>
            </c:extLst>
          </c:dPt>
          <c:dPt>
            <c:idx val="4"/>
            <c:bubble3D val="0"/>
            <c:spPr>
              <a:solidFill>
                <a:srgbClr val="84BD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88-4469-89CE-EBD287AC5DDC}"/>
              </c:ext>
            </c:extLst>
          </c:dPt>
          <c:dPt>
            <c:idx val="5"/>
            <c:bubble3D val="0"/>
            <c:spPr>
              <a:solidFill>
                <a:srgbClr val="035F19"/>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B388-4469-89CE-EBD287AC5DDC}"/>
              </c:ext>
            </c:extLst>
          </c:dPt>
          <c:dPt>
            <c:idx val="6"/>
            <c:bubble3D val="0"/>
            <c:spPr>
              <a:solidFill>
                <a:schemeClr val="tx1">
                  <a:alpha val="25098"/>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88-4469-89CE-EBD287AC5DDC}"/>
              </c:ext>
            </c:extLst>
          </c:dPt>
          <c:dLbls>
            <c:dLbl>
              <c:idx val="0"/>
              <c:layout>
                <c:manualLayout>
                  <c:x val="-1.0962105520717143E-2"/>
                  <c:y val="0"/>
                </c:manualLayout>
              </c:layout>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281282471366918"/>
                      <c:h val="0.17451246954549998"/>
                    </c:manualLayout>
                  </c15:layout>
                </c:ext>
                <c:ext xmlns:c16="http://schemas.microsoft.com/office/drawing/2014/chart" uri="{C3380CC4-5D6E-409C-BE32-E72D297353CC}">
                  <c16:uniqueId val="{00000006-B388-4469-89CE-EBD287AC5DDC}"/>
                </c:ext>
              </c:extLst>
            </c:dLbl>
            <c:dLbl>
              <c:idx val="1"/>
              <c:layout>
                <c:manualLayout>
                  <c:x val="4.2449536217604791E-2"/>
                  <c:y val="3.6470735537199574E-2"/>
                </c:manualLayout>
              </c:layout>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563898850631452"/>
                      <c:h val="0.22903621917361333"/>
                    </c:manualLayout>
                  </c15:layout>
                </c:ext>
                <c:ext xmlns:c16="http://schemas.microsoft.com/office/drawing/2014/chart" uri="{C3380CC4-5D6E-409C-BE32-E72D297353CC}">
                  <c16:uniqueId val="{00000007-B388-4469-89CE-EBD287AC5DDC}"/>
                </c:ext>
              </c:extLst>
            </c:dLbl>
            <c:dLbl>
              <c:idx val="2"/>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9436032242792493"/>
                      <c:h val="0.17451246954549998"/>
                    </c:manualLayout>
                  </c15:layout>
                </c:ext>
                <c:ext xmlns:c16="http://schemas.microsoft.com/office/drawing/2014/chart" uri="{C3380CC4-5D6E-409C-BE32-E72D297353CC}">
                  <c16:uniqueId val="{00000002-B388-4469-89CE-EBD287AC5DDC}"/>
                </c:ext>
              </c:extLst>
            </c:dLbl>
            <c:dLbl>
              <c:idx val="3"/>
              <c:layout>
                <c:manualLayout>
                  <c:x val="-7.4855301116636686E-2"/>
                  <c:y val="0"/>
                </c:manualLayout>
              </c:layout>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1887580806673171"/>
                      <c:h val="0.22903621917361333"/>
                    </c:manualLayout>
                  </c15:layout>
                </c:ext>
                <c:ext xmlns:c16="http://schemas.microsoft.com/office/drawing/2014/chart" uri="{C3380CC4-5D6E-409C-BE32-E72D297353CC}">
                  <c16:uniqueId val="{00000009-B388-4469-89CE-EBD287AC5DDC}"/>
                </c:ext>
              </c:extLst>
            </c:dLbl>
            <c:dLbl>
              <c:idx val="4"/>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B388-4469-89CE-EBD287AC5DDC}"/>
                </c:ext>
              </c:extLst>
            </c:dLbl>
            <c:dLbl>
              <c:idx val="5"/>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30060665212429377"/>
                      <c:h val="0.22903621917361333"/>
                    </c:manualLayout>
                  </c15:layout>
                </c:ext>
                <c:ext xmlns:c16="http://schemas.microsoft.com/office/drawing/2014/chart" uri="{C3380CC4-5D6E-409C-BE32-E72D297353CC}">
                  <c16:uniqueId val="{00000004-B388-4469-89CE-EBD287AC5DDC}"/>
                </c:ext>
              </c:extLst>
            </c:dLbl>
            <c:dLbl>
              <c:idx val="6"/>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B388-4469-89CE-EBD287AC5DDC}"/>
                </c:ext>
              </c:extLst>
            </c:dLbl>
            <c:spPr>
              <a:noFill/>
              <a:ln>
                <a:noFill/>
              </a:ln>
              <a:effectLst/>
            </c:spPr>
            <c:txPr>
              <a:bodyPr rot="0" spcFirstLastPara="1" vertOverflow="ellipsis" vert="horz" wrap="square" lIns="38100" tIns="19050" rIns="38100" bIns="19050" anchor="ctr" anchorCtr="1">
                <a:spAutoFit/>
              </a:bodyPr>
              <a:lstStyle/>
              <a:p>
                <a:pPr>
                  <a:defRPr lang="en-US" sz="1300" b="1" i="0" u="none" strike="noStrike" kern="1200" spc="0" baseline="0" smtId="4294967295">
                    <a:solidFill>
                      <a:prstClr val="black">
                        <a:lumMod val="65000"/>
                        <a:lumOff val="35000"/>
                      </a:prst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Taglio/Puntura</c:v>
                </c:pt>
                <c:pt idx="1">
                  <c:v>Intrappolamento tra oggetti</c:v>
                </c:pt>
                <c:pt idx="2">
                  <c:v>Strappo/Distorsione</c:v>
                </c:pt>
                <c:pt idx="3">
                  <c:v>Scivolare/Inciampare/Cadere</c:v>
                </c:pt>
                <c:pt idx="4">
                  <c:v>Colpo da parte di un oggetto</c:v>
                </c:pt>
                <c:pt idx="5">
                  <c:v>Ustione/Esposizione chimica</c:v>
                </c:pt>
                <c:pt idx="6">
                  <c:v>Altro</c:v>
                </c:pt>
              </c:strCache>
            </c:strRef>
          </c:cat>
          <c:val>
            <c:numRef>
              <c:f>Sheet1!$B$2:$B$8</c:f>
              <c:numCache>
                <c:formatCode>General</c:formatCode>
                <c:ptCount val="7"/>
                <c:pt idx="0">
                  <c:v>11</c:v>
                </c:pt>
                <c:pt idx="1">
                  <c:v>12</c:v>
                </c:pt>
                <c:pt idx="2">
                  <c:v>24</c:v>
                </c:pt>
                <c:pt idx="3">
                  <c:v>15</c:v>
                </c:pt>
                <c:pt idx="4">
                  <c:v>21</c:v>
                </c:pt>
                <c:pt idx="5">
                  <c:v>5</c:v>
                </c:pt>
                <c:pt idx="6">
                  <c:v>12</c:v>
                </c:pt>
              </c:numCache>
            </c:numRef>
          </c:val>
          <c:extLst>
            <c:ext xmlns:c16="http://schemas.microsoft.com/office/drawing/2014/chart" uri="{C3380CC4-5D6E-409C-BE32-E72D297353CC}">
              <c16:uniqueId val="{00000000-B388-4469-89CE-EBD287AC5D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3347C-A1AC-471D-B861-DB2A03951BB9}" type="datetimeFigureOut">
              <a:rPr lang="en-US" smtClean="0"/>
              <a:t>5/24/2024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1D0BE-AFD9-465E-B786-C6F7B19AABEF}" type="slidenum">
              <a:rPr lang="en-US" smtClean="0"/>
              <a:t>‹#›</a:t>
            </a:fld>
            <a:endParaRPr lang="en-US"/>
          </a:p>
        </p:txBody>
      </p:sp>
    </p:spTree>
    <p:extLst>
      <p:ext uri="{BB962C8B-B14F-4D97-AF65-F5344CB8AC3E}">
        <p14:creationId xmlns:p14="http://schemas.microsoft.com/office/powerpoint/2010/main" val="3800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w-KE"/>
          </a:p>
        </p:txBody>
      </p:sp>
      <p:sp>
        <p:nvSpPr>
          <p:cNvPr id="4" name="Slide Number Placeholder 3"/>
          <p:cNvSpPr>
            <a:spLocks noGrp="1"/>
          </p:cNvSpPr>
          <p:nvPr>
            <p:ph type="sldNum" sz="quarter" idx="5"/>
          </p:nvPr>
        </p:nvSpPr>
        <p:spPr/>
        <p:txBody>
          <a:bodyPr/>
          <a:lstStyle/>
          <a:p>
            <a:fld id="{1591D0BE-AFD9-465E-B786-C6F7B19AABEF}" type="slidenum">
              <a:rPr lang="en-US" smtClean="0"/>
              <a:t>1</a:t>
            </a:fld>
            <a:endParaRPr lang="en-US"/>
          </a:p>
        </p:txBody>
      </p:sp>
    </p:spTree>
    <p:extLst>
      <p:ext uri="{BB962C8B-B14F-4D97-AF65-F5344CB8AC3E}">
        <p14:creationId xmlns:p14="http://schemas.microsoft.com/office/powerpoint/2010/main" val="2307882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Our first pillar is our Global Health and Safety Policy.</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This policy is a recognized written statement of our commitment to protect the health and safety of employees, those we work with and our community. </a:t>
            </a:r>
          </a:p>
          <a:p>
            <a:endParaRPr lang="en-US"/>
          </a:p>
          <a:p>
            <a:pPr algn="l">
              <a:spcAft>
                <a:spcPts val="600"/>
              </a:spcAft>
              <a:buClr>
                <a:srgbClr val="84BD00"/>
              </a:buClr>
              <a:buSzPct val="125000"/>
            </a:pPr>
            <a:r>
              <a:rPr lang="en-US" b="1">
                <a:latin typeface="Arial" panose="020B0604020202020204" pitchFamily="34" charset="0"/>
                <a:cs typeface="Arial" panose="020B0604020202020204" pitchFamily="34" charset="0"/>
              </a:rPr>
              <a:t>Highlights of our policy: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is a core value, not a priority. Relentless is our pursuit of safety.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Integral part of our culture.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Includes our community in which we work and contractors.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Our responsibility as Mauser employees along with our facilities.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Leadership’s accountability.</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Incident processes, learning and evolving our safety.</a:t>
            </a:r>
          </a:p>
          <a:p>
            <a:endParaRPr lang="en-US"/>
          </a:p>
          <a:p>
            <a:r>
              <a:rPr lang="en-US"/>
              <a:t>Employees can access our Global Health and Safety Policy on MauserNOW and on communication boards.</a:t>
            </a:r>
          </a:p>
        </p:txBody>
      </p:sp>
      <p:sp>
        <p:nvSpPr>
          <p:cNvPr id="4" name="Slide Number Placeholder 3"/>
          <p:cNvSpPr>
            <a:spLocks noGrp="1"/>
          </p:cNvSpPr>
          <p:nvPr>
            <p:ph type="sldNum" sz="quarter" idx="5"/>
          </p:nvPr>
        </p:nvSpPr>
        <p:spPr/>
        <p:txBody>
          <a:bodyPr/>
          <a:lstStyle/>
          <a:p>
            <a:fld id="{1591D0BE-AFD9-465E-B786-C6F7B19AABEF}" type="slidenum">
              <a:rPr lang="en-US" smtClean="0"/>
              <a:t>11</a:t>
            </a:fld>
            <a:endParaRPr lang="en-US"/>
          </a:p>
        </p:txBody>
      </p:sp>
    </p:spTree>
    <p:extLst>
      <p:ext uri="{BB962C8B-B14F-4D97-AF65-F5344CB8AC3E}">
        <p14:creationId xmlns:p14="http://schemas.microsoft.com/office/powerpoint/2010/main" val="1038210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The second pillar is the Life Saving Rules which are key safety principles that address hazards specific to our operations protect us against serious injury or death.</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If our policy is the statement of our commitment to safety, then the Life Saving Rules are the guiding principles of how we practice this commitment.</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Implemented in 2020, the Life Saving Rules provide guidance for how all employees should act when dealing with hazardous situations or circumstances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12</a:t>
            </a:fld>
            <a:endParaRPr lang="en-US"/>
          </a:p>
        </p:txBody>
      </p:sp>
    </p:spTree>
    <p:extLst>
      <p:ext uri="{BB962C8B-B14F-4D97-AF65-F5344CB8AC3E}">
        <p14:creationId xmlns:p14="http://schemas.microsoft.com/office/powerpoint/2010/main" val="842091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Leaders have a responsibility to create an environment that enforces these rules, but every employee has a responsibility for demonstrating behaviors and actions that adhere to the Life Saving Rules.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An active commitment to the Life Saving Rules includes: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Education</a:t>
            </a:r>
            <a:r>
              <a:rPr lang="en-US">
                <a:latin typeface="Arial" panose="020B0604020202020204" pitchFamily="34" charset="0"/>
                <a:cs typeface="Arial" panose="020B0604020202020204" pitchFamily="34" charset="0"/>
              </a:rPr>
              <a:t> - It’s your responsibility to understand the Life Saving Rules. If unclear, ask!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Adherence</a:t>
            </a:r>
            <a:r>
              <a:rPr lang="en-US">
                <a:latin typeface="Arial" panose="020B0604020202020204" pitchFamily="34" charset="0"/>
                <a:cs typeface="Arial" panose="020B0604020202020204" pitchFamily="34" charset="0"/>
              </a:rPr>
              <a:t> to the Life Saving Rules – everyone is required to follow these rules regardless of position or job role</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Risk Assessment </a:t>
            </a:r>
            <a:r>
              <a:rPr lang="en-US">
                <a:latin typeface="Arial" panose="020B0604020202020204" pitchFamily="34" charset="0"/>
                <a:cs typeface="Arial" panose="020B0604020202020204" pitchFamily="34" charset="0"/>
              </a:rPr>
              <a:t>-Before conducting a task, review the task against the Life Saving Rules.</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Intervention</a:t>
            </a:r>
            <a:r>
              <a:rPr lang="en-US">
                <a:latin typeface="Arial" panose="020B0604020202020204" pitchFamily="34" charset="0"/>
                <a:cs typeface="Arial" panose="020B0604020202020204" pitchFamily="34" charset="0"/>
              </a:rPr>
              <a:t> - Everyone has the right to request an operation or activity be stopped if they believe a Life Saving Rule is not being followed and employees are at risk.</a:t>
            </a:r>
          </a:p>
          <a:p>
            <a:pPr marL="285750" indent="-285750" algn="l">
              <a:buClr>
                <a:srgbClr val="84BD00"/>
              </a:buClr>
              <a:buSzPct val="125000"/>
              <a:buFont typeface="Wingdings" panose="05000000000000000000" pitchFamily="2" charset="2"/>
              <a:buChar char="ü"/>
            </a:pPr>
            <a:r>
              <a:rPr lang="en-US" b="1">
                <a:latin typeface="Arial" panose="020B0604020202020204" pitchFamily="34" charset="0"/>
                <a:cs typeface="Arial" panose="020B0604020202020204" pitchFamily="34" charset="0"/>
              </a:rPr>
              <a:t>Actively Working together</a:t>
            </a:r>
            <a:r>
              <a:rPr lang="en-US">
                <a:latin typeface="Arial" panose="020B0604020202020204" pitchFamily="34" charset="0"/>
                <a:cs typeface="Arial" panose="020B0604020202020204" pitchFamily="34" charset="0"/>
              </a:rPr>
              <a:t> - If you see a fellow worker at risk, say something</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i="0" u="none" strike="noStrike" baseline="0">
                <a:solidFill>
                  <a:srgbClr val="5A6670"/>
                </a:solidFill>
                <a:latin typeface="DIN Pro" panose="02000503040000020003" pitchFamily="50" charset="0"/>
              </a:rPr>
              <a:t>Life Savings Rules are not to be ignored or take on alternative meanings. They are to be respected, upheld and consistently executed. We are all responsible and accountable.</a:t>
            </a:r>
            <a:endParaRPr lang="en-US"/>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13</a:t>
            </a:fld>
            <a:endParaRPr lang="en-US"/>
          </a:p>
        </p:txBody>
      </p:sp>
    </p:spTree>
    <p:extLst>
      <p:ext uri="{BB962C8B-B14F-4D97-AF65-F5344CB8AC3E}">
        <p14:creationId xmlns:p14="http://schemas.microsoft.com/office/powerpoint/2010/main" val="3663019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5S System is a continuous improvement process designed to improve productivity that also improves workplace safety. For each step in the 5S System, there are specific safety implications that create a safer work environment when followed.</a:t>
            </a:r>
          </a:p>
          <a:p>
            <a:endParaRPr lang="en-US"/>
          </a:p>
          <a:p>
            <a:pPr marL="171450" indent="-171450">
              <a:buFont typeface="Arial" panose="020B0604020202020204" pitchFamily="34" charset="0"/>
              <a:buChar char="•"/>
            </a:pPr>
            <a:r>
              <a:rPr lang="en-US"/>
              <a:t>Sorting removes unnecessary items from the work area creating less clutter do there are fewer obstacles causing trips and falls.</a:t>
            </a:r>
          </a:p>
          <a:p>
            <a:pPr marL="171450" indent="-171450">
              <a:buFont typeface="Arial" panose="020B0604020202020204" pitchFamily="34" charset="0"/>
              <a:buChar char="•"/>
            </a:pPr>
            <a:r>
              <a:rPr lang="en-US"/>
              <a:t>Setting in Order makes it easier to access tools reducing the likelihood that incorrect items are used that cause safety risks.</a:t>
            </a:r>
          </a:p>
          <a:p>
            <a:pPr marL="171450" indent="-171450">
              <a:buFont typeface="Arial" panose="020B0604020202020204" pitchFamily="34" charset="0"/>
              <a:buChar char="•"/>
            </a:pPr>
            <a:r>
              <a:rPr lang="en-US"/>
              <a:t>Shining created a clean workspace free of dust and oil that create fire hazards and spills that can cause slips and falls.</a:t>
            </a:r>
          </a:p>
          <a:p>
            <a:pPr marL="171450" indent="-171450">
              <a:buFont typeface="Arial" panose="020B0604020202020204" pitchFamily="34" charset="0"/>
              <a:buChar char="•"/>
            </a:pPr>
            <a:r>
              <a:rPr lang="en-US"/>
              <a:t>Standardization ensures everyone performs tasks in the same manner and reinforces safe behavior.</a:t>
            </a:r>
          </a:p>
          <a:p>
            <a:pPr marL="171450" indent="-171450">
              <a:buFont typeface="Arial" panose="020B0604020202020204" pitchFamily="34" charset="0"/>
              <a:buChar char="•"/>
            </a:pPr>
            <a:r>
              <a:rPr lang="en-US"/>
              <a:t>Sustaining is the practice of continually re-evaluating the workspace and behavior to ensure the safest space possible.</a:t>
            </a:r>
          </a:p>
        </p:txBody>
      </p:sp>
      <p:sp>
        <p:nvSpPr>
          <p:cNvPr id="4" name="Slide Number Placeholder 3"/>
          <p:cNvSpPr>
            <a:spLocks noGrp="1"/>
          </p:cNvSpPr>
          <p:nvPr>
            <p:ph type="sldNum" sz="quarter" idx="5"/>
          </p:nvPr>
        </p:nvSpPr>
        <p:spPr/>
        <p:txBody>
          <a:bodyPr/>
          <a:lstStyle/>
          <a:p>
            <a:fld id="{1591D0BE-AFD9-465E-B786-C6F7B19AABEF}" type="slidenum">
              <a:rPr lang="en-US" smtClean="0"/>
              <a:t>15</a:t>
            </a:fld>
            <a:endParaRPr lang="en-US"/>
          </a:p>
        </p:txBody>
      </p:sp>
    </p:spTree>
    <p:extLst>
      <p:ext uri="{BB962C8B-B14F-4D97-AF65-F5344CB8AC3E}">
        <p14:creationId xmlns:p14="http://schemas.microsoft.com/office/powerpoint/2010/main" val="3093472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84BD00"/>
              </a:buClr>
              <a:buSzPct val="125000"/>
            </a:pPr>
            <a:r>
              <a:rPr lang="en-US">
                <a:latin typeface="Arial" panose="020B0604020202020204" pitchFamily="34" charset="0"/>
                <a:cs typeface="Arial" panose="020B0604020202020204" pitchFamily="34" charset="0"/>
              </a:rPr>
              <a:t>Having a well organized and clutter-free working space lowers the risk of accidents such as slips and trips, toppling or falling objects, and exposure to hazardous materials.</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More than 60% of injuries in 2021 could have potentially been prevented with workplace organization—5S program. </a:t>
            </a:r>
          </a:p>
          <a:p>
            <a:pPr algn="l">
              <a:buClr>
                <a:srgbClr val="84BD00"/>
              </a:buClr>
              <a:buSzPct val="125000"/>
            </a:pPr>
            <a:endParaRPr lang="en-US" i="1">
              <a:latin typeface="Arial" panose="020B0604020202020204" pitchFamily="34" charset="0"/>
              <a:cs typeface="Arial" panose="020B0604020202020204" pitchFamily="34" charset="0"/>
            </a:endParaRPr>
          </a:p>
          <a:p>
            <a:pPr algn="l">
              <a:buClr>
                <a:srgbClr val="84BD00"/>
              </a:buClr>
              <a:buSzPct val="125000"/>
            </a:pPr>
            <a:r>
              <a:rPr lang="en-US">
                <a:latin typeface="Arial" panose="020B0604020202020204" pitchFamily="34" charset="0"/>
                <a:cs typeface="Arial" panose="020B0604020202020204" pitchFamily="34" charset="0"/>
              </a:rPr>
              <a:t>An organized, clean work environment speaks to safety behavior and expectations </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Clutter in the workspace causes a higher risks of slips, trips and falls along with the potential of falling objects and blind walking spots.</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If the work area is disorganized, cluttered or dirty, employees can question whether leadership cares about safety and whether they should care about safety. </a:t>
            </a:r>
            <a:br>
              <a:rPr lang="en-US">
                <a:latin typeface="Arial" panose="020B0604020202020204" pitchFamily="34" charset="0"/>
                <a:cs typeface="Arial" panose="020B0604020202020204" pitchFamily="34" charset="0"/>
              </a:rPr>
            </a:br>
            <a:endParaRPr lang="en-US" i="1">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16</a:t>
            </a:fld>
            <a:endParaRPr lang="en-US"/>
          </a:p>
        </p:txBody>
      </p:sp>
    </p:spTree>
    <p:extLst>
      <p:ext uri="{BB962C8B-B14F-4D97-AF65-F5344CB8AC3E}">
        <p14:creationId xmlns:p14="http://schemas.microsoft.com/office/powerpoint/2010/main" val="911783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Having the elements of safety culture means nothing means nothing unless it is </a:t>
            </a:r>
            <a:r>
              <a:rPr lang="en-US" sz="1200" b="0">
                <a:solidFill>
                  <a:srgbClr val="84BD00"/>
                </a:solidFill>
                <a:latin typeface="Arial" panose="020B0604020202020204" pitchFamily="34" charset="0"/>
                <a:cs typeface="Arial" panose="020B0604020202020204" pitchFamily="34" charset="0"/>
              </a:rPr>
              <a:t>embodied</a:t>
            </a:r>
            <a:r>
              <a:rPr lang="en-US" sz="1200" b="0">
                <a:solidFill>
                  <a:srgbClr val="0033A0"/>
                </a:solidFill>
                <a:latin typeface="Arial" panose="020B0604020202020204" pitchFamily="34" charset="0"/>
                <a:cs typeface="Arial" panose="020B0604020202020204" pitchFamily="34" charset="0"/>
              </a:rPr>
              <a:t> and </a:t>
            </a:r>
            <a:r>
              <a:rPr lang="en-US" sz="1200" b="0">
                <a:solidFill>
                  <a:srgbClr val="84BD00"/>
                </a:solidFill>
                <a:latin typeface="Arial" panose="020B0604020202020204" pitchFamily="34" charset="0"/>
                <a:cs typeface="Arial" panose="020B0604020202020204" pitchFamily="34" charset="0"/>
              </a:rPr>
              <a:t>practiced</a:t>
            </a:r>
            <a:r>
              <a:rPr lang="en-US" sz="1200" b="0">
                <a:solidFill>
                  <a:srgbClr val="0033A0"/>
                </a:solidFill>
                <a:latin typeface="Arial" panose="020B0604020202020204" pitchFamily="34" charset="0"/>
                <a:cs typeface="Arial" panose="020B0604020202020204" pitchFamily="34" charset="0"/>
              </a:rPr>
              <a:t> by employees.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a:solidFill>
                <a:srgbClr val="0033A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sz="1200" b="0">
                <a:solidFill>
                  <a:srgbClr val="0033A0"/>
                </a:solidFill>
                <a:latin typeface="Arial" panose="020B0604020202020204" pitchFamily="34" charset="0"/>
                <a:cs typeface="Arial" panose="020B0604020202020204" pitchFamily="34" charset="0"/>
              </a:rPr>
              <a:t>When it comes to safety everyone is a leader regardless or job role or title. </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17</a:t>
            </a:fld>
            <a:endParaRPr lang="en-US"/>
          </a:p>
        </p:txBody>
      </p:sp>
    </p:spTree>
    <p:extLst>
      <p:ext uri="{BB962C8B-B14F-4D97-AF65-F5344CB8AC3E}">
        <p14:creationId xmlns:p14="http://schemas.microsoft.com/office/powerpoint/2010/main" val="1934131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800" b="0" i="0" u="none" strike="noStrike" baseline="0">
                <a:solidFill>
                  <a:srgbClr val="000000"/>
                </a:solidFill>
                <a:latin typeface="Arial" panose="020B0604020202020204" pitchFamily="34" charset="0"/>
                <a:cs typeface="Arial" panose="020B0604020202020204" pitchFamily="34" charset="0"/>
              </a:rPr>
              <a:t>Safety leadership does not have to be a person in a leadership role (Lead hand, Supervisor, Manager). </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A safety leader is somebody who not only exhibits personal safety behaviors but inspires others to do the same. These are people who not only follow safety protocols precisely but speak up in a constructive way when they see that others could be doing something in a safer manner. They acknowledge employees working safely and take time to listen to employees’ safety concern.</a:t>
            </a:r>
          </a:p>
          <a:p>
            <a:pPr marR="0" algn="l" rtl="0"/>
            <a:endParaRPr lang="en-US" sz="1800" b="0" i="0" u="none" strike="noStrike" baseline="0">
              <a:solidFill>
                <a:srgbClr val="000000"/>
              </a:solidFill>
              <a:latin typeface="Arial" panose="020B0604020202020204" pitchFamily="34" charset="0"/>
              <a:cs typeface="Arial" panose="020B0604020202020204" pitchFamily="34" charset="0"/>
            </a:endParaRPr>
          </a:p>
          <a:p>
            <a:pPr marR="0" algn="l" rtl="0"/>
            <a:r>
              <a:rPr lang="en-US" sz="1800" b="0" i="0" u="none" strike="noStrike" baseline="0">
                <a:solidFill>
                  <a:srgbClr val="000000"/>
                </a:solidFill>
                <a:latin typeface="Arial" panose="020B0604020202020204" pitchFamily="34" charset="0"/>
                <a:cs typeface="Arial" panose="020B0604020202020204" pitchFamily="34" charset="0"/>
              </a:rPr>
              <a:t>Having additional safety leaders results in more sustained, consistent and positive safety performance and behaviors.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18</a:t>
            </a:fld>
            <a:endParaRPr lang="en-US"/>
          </a:p>
        </p:txBody>
      </p:sp>
    </p:spTree>
    <p:extLst>
      <p:ext uri="{BB962C8B-B14F-4D97-AF65-F5344CB8AC3E}">
        <p14:creationId xmlns:p14="http://schemas.microsoft.com/office/powerpoint/2010/main" val="8701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incidents happen, it is easy to lay blame on the specific circumstances and individual involved but most safety incidents have more than one attributing factor. When we examine incidents to discover root causes, we realize there are many opportunities to accept responsibility and effect change. A change in behavior or circumstances at any level of the root cause analysis, could have prevented the incident in question. </a:t>
            </a:r>
          </a:p>
          <a:p>
            <a:endParaRPr lang="en-US"/>
          </a:p>
          <a:p>
            <a:r>
              <a:rPr lang="en-US"/>
              <a:t>When we all accept responsibility for creating the environment or circumstances that facilitated an incident, we can effectuate meaningful change that ensures a safe workplace for everyone.</a:t>
            </a:r>
          </a:p>
        </p:txBody>
      </p:sp>
      <p:sp>
        <p:nvSpPr>
          <p:cNvPr id="4" name="Slide Number Placeholder 3"/>
          <p:cNvSpPr>
            <a:spLocks noGrp="1"/>
          </p:cNvSpPr>
          <p:nvPr>
            <p:ph type="sldNum" sz="quarter" idx="5"/>
          </p:nvPr>
        </p:nvSpPr>
        <p:spPr/>
        <p:txBody>
          <a:bodyPr/>
          <a:lstStyle/>
          <a:p>
            <a:fld id="{1591D0BE-AFD9-465E-B786-C6F7B19AABEF}" type="slidenum">
              <a:rPr lang="en-US" smtClean="0"/>
              <a:t>19</a:t>
            </a:fld>
            <a:endParaRPr lang="en-US"/>
          </a:p>
        </p:txBody>
      </p:sp>
    </p:spTree>
    <p:extLst>
      <p:ext uri="{BB962C8B-B14F-4D97-AF65-F5344CB8AC3E}">
        <p14:creationId xmlns:p14="http://schemas.microsoft.com/office/powerpoint/2010/main" val="2911626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the building of a safety culture begins with leadership, everyone has a responsibility for the safety of ourselves and those around us. Each one of us shares the responsibility of making sure everyone goes home safe every day. We can achieve this by following the safety procedures that are in place and taking personal ownership for ensuring safety is the first element in every decision we make.</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t>Every employee has the right and responsibility to stop work and report unsafe conditions or actions. Any employee can intervene and has the right to request an operation or activity be stopped if they believe a situation is unsafe and employees are at risk. If you are not sure, you should at report the situation to a supervisor or manager. If your “gut” is telling you something is unsafe, then it probably is. </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en-US"/>
              <a:t>Safety is personal. So personal that you take it take it home. When you are mowing the lawn or hanging Christmas lights, what safety example are you setting for your neighbors or kids? No matter where you are or what you are doing, safety matters.</a:t>
            </a:r>
          </a:p>
          <a:p>
            <a:pPr marL="0" marR="0" lvl="0" indent="0" algn="l" defTabSz="914400" rtl="0" eaLnBrk="1" fontAlgn="auto" latinLnBrk="0" hangingPunct="1">
              <a:lnSpc>
                <a:spcPct val="100000"/>
              </a:lnSpc>
              <a:spcBef>
                <a:spcPct val="0"/>
              </a:spcBef>
              <a:spcAft>
                <a:spcPct val="0"/>
              </a:spcAft>
              <a:buClrTx/>
              <a:buSzTx/>
              <a:buFontTx/>
              <a:buNone/>
              <a:defRPr/>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591D0BE-AFD9-465E-B786-C6F7B19AABEF}" type="slidenum">
              <a:rPr lang="en-US" smtClean="0"/>
              <a:t>20</a:t>
            </a:fld>
            <a:endParaRPr lang="en-US"/>
          </a:p>
        </p:txBody>
      </p:sp>
    </p:spTree>
    <p:extLst>
      <p:ext uri="{BB962C8B-B14F-4D97-AF65-F5344CB8AC3E}">
        <p14:creationId xmlns:p14="http://schemas.microsoft.com/office/powerpoint/2010/main" val="2967027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Safety must be a commitment that is made by every employee everyday and we can all do something to improve our commitment to safety. Think about your work environment and action and make a commitment to improve or change something that will help keep you and your fellow employees safer. </a:t>
            </a:r>
          </a:p>
          <a:p>
            <a:endParaRPr lang="en-US"/>
          </a:p>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You will never know the injury that is prevented when you practice safety leadership.</a:t>
            </a:r>
          </a:p>
          <a:p>
            <a:endParaRPr lang="en-US"/>
          </a:p>
          <a:p>
            <a:r>
              <a:rPr lang="en-US"/>
              <a:t>What actions will YOU take?</a:t>
            </a:r>
          </a:p>
        </p:txBody>
      </p:sp>
      <p:sp>
        <p:nvSpPr>
          <p:cNvPr id="4" name="Slide Number Placeholder 3"/>
          <p:cNvSpPr>
            <a:spLocks noGrp="1"/>
          </p:cNvSpPr>
          <p:nvPr>
            <p:ph type="sldNum" sz="quarter" idx="5"/>
          </p:nvPr>
        </p:nvSpPr>
        <p:spPr/>
        <p:txBody>
          <a:bodyPr/>
          <a:lstStyle/>
          <a:p>
            <a:fld id="{1591D0BE-AFD9-465E-B786-C6F7B19AABEF}" type="slidenum">
              <a:rPr lang="en-US" smtClean="0"/>
              <a:t>21</a:t>
            </a:fld>
            <a:endParaRPr lang="en-US"/>
          </a:p>
        </p:txBody>
      </p:sp>
    </p:spTree>
    <p:extLst>
      <p:ext uri="{BB962C8B-B14F-4D97-AF65-F5344CB8AC3E}">
        <p14:creationId xmlns:p14="http://schemas.microsoft.com/office/powerpoint/2010/main" val="164754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At Mauser Packaging Solutions, we are all leaders when it comes to Safety. We all share equal responsibility for knowing and ability by our safety principles regardless of job, role or tenure. </a:t>
            </a:r>
          </a:p>
          <a:p>
            <a:pPr rtl="0"/>
            <a:r>
              <a:rPr lang="en-US">
                <a:latin typeface="Arial" panose="020B0604020202020204" pitchFamily="34" charset="0"/>
                <a:cs typeface="Arial" panose="020B0604020202020204" pitchFamily="34" charset="0"/>
              </a:rPr>
              <a:t> </a:t>
            </a:r>
          </a:p>
          <a:p>
            <a:pPr rtl="0">
              <a:spcAft>
                <a:spcPts val="1200"/>
              </a:spcAft>
            </a:pPr>
            <a:r>
              <a:rPr lang="en-US">
                <a:latin typeface="Arial" panose="020B0604020202020204" pitchFamily="34" charset="0"/>
                <a:cs typeface="Arial" panose="020B0604020202020204" pitchFamily="34" charset="0"/>
              </a:rPr>
              <a:t>We have a duty each and every day to remind ourselves of our core safety principles. Our core safety principles are:</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Nothing is worth getting injured over.</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All injuries can be prevented.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Safety will be managed.</a:t>
            </a:r>
          </a:p>
          <a:p>
            <a:pPr marL="171450" indent="-171450" algn="l">
              <a:buClr>
                <a:srgbClr val="84BD00"/>
              </a:buClr>
              <a:buSzPct val="125000"/>
              <a:buFont typeface="Arial" panose="020B0604020202020204" pitchFamily="34" charset="0"/>
              <a:buChar char="•"/>
            </a:pPr>
            <a:r>
              <a:rPr lang="en-US">
                <a:latin typeface="Arial" panose="020B0604020202020204" pitchFamily="34" charset="0"/>
                <a:cs typeface="Arial" panose="020B0604020202020204" pitchFamily="34" charset="0"/>
              </a:rPr>
              <a:t>Safe behavior is a condition of employment for all employees.</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3</a:t>
            </a:fld>
            <a:endParaRPr lang="en-US"/>
          </a:p>
        </p:txBody>
      </p:sp>
    </p:spTree>
    <p:extLst>
      <p:ext uri="{BB962C8B-B14F-4D97-AF65-F5344CB8AC3E}">
        <p14:creationId xmlns:p14="http://schemas.microsoft.com/office/powerpoint/2010/main" val="244528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4</a:t>
            </a:fld>
            <a:endParaRPr lang="en-US"/>
          </a:p>
        </p:txBody>
      </p:sp>
    </p:spTree>
    <p:extLst>
      <p:ext uri="{BB962C8B-B14F-4D97-AF65-F5344CB8AC3E}">
        <p14:creationId xmlns:p14="http://schemas.microsoft.com/office/powerpoint/2010/main" val="332114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atin typeface="Arial" panose="020B0604020202020204" pitchFamily="34" charset="0"/>
                <a:cs typeface="Arial" panose="020B0604020202020204" pitchFamily="34" charset="0"/>
              </a:rPr>
              <a:t>Overall, Mauser Packaging Solutions is making year over year improvement regarding safety based on both leading and lagging indicators. However, we still have life altering injuries happening in the workplace.</a:t>
            </a: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5</a:t>
            </a:fld>
            <a:endParaRPr lang="en-US"/>
          </a:p>
        </p:txBody>
      </p:sp>
    </p:spTree>
    <p:extLst>
      <p:ext uri="{BB962C8B-B14F-4D97-AF65-F5344CB8AC3E}">
        <p14:creationId xmlns:p14="http://schemas.microsoft.com/office/powerpoint/2010/main" val="113946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a corporate level, we are acting on our commitment to safety with investments in infrastructure, training and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latin typeface="Arial" panose="020B0604020202020204" pitchFamily="34" charset="0"/>
                <a:cs typeface="Arial" panose="020B0604020202020204" pitchFamily="34" charset="0"/>
              </a:rPr>
              <a:t>Over $XX of CAPEX investments made over the past X years that directly improve the safety infrastructure in facilities.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200">
                <a:solidFill>
                  <a:prstClr val="black"/>
                </a:solidFill>
                <a:latin typeface="Arial" panose="020B0604020202020204" pitchFamily="34" charset="0"/>
                <a:cs typeface="Arial" panose="020B0604020202020204" pitchFamily="34" charset="0"/>
              </a:rPr>
              <a:t>Additional focus and investment made into safety training programs including new hire training and Safety Engagement Workshop for Supervisors.</a:t>
            </a:r>
            <a:endParaRPr lang="en-US" sz="1600">
              <a:solidFill>
                <a:srgbClr val="84BD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6</a:t>
            </a:fld>
            <a:endParaRPr lang="en-US"/>
          </a:p>
        </p:txBody>
      </p:sp>
    </p:spTree>
    <p:extLst>
      <p:ext uri="{BB962C8B-B14F-4D97-AF65-F5344CB8AC3E}">
        <p14:creationId xmlns:p14="http://schemas.microsoft.com/office/powerpoint/2010/main" val="1430085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atin typeface="Arial" panose="020B0604020202020204" pitchFamily="34" charset="0"/>
                <a:cs typeface="Arial" panose="020B0604020202020204" pitchFamily="34" charset="0"/>
              </a:rPr>
              <a:t>We are improving in our safety journey, but employees are still experiencing life altering injuries. </a:t>
            </a:r>
          </a:p>
          <a:p>
            <a:pPr rtl="0"/>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1591D0BE-AFD9-465E-B786-C6F7B19AABEF}" type="slidenum">
              <a:rPr lang="en-US" smtClean="0"/>
              <a:t>7</a:t>
            </a:fld>
            <a:endParaRPr lang="en-US"/>
          </a:p>
        </p:txBody>
      </p:sp>
    </p:spTree>
    <p:extLst>
      <p:ext uri="{BB962C8B-B14F-4D97-AF65-F5344CB8AC3E}">
        <p14:creationId xmlns:p14="http://schemas.microsoft.com/office/powerpoint/2010/main" val="2230769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past five years, Mauser has been committed to ensuring compliance to OSHA regulations along with implementation of the Life Saving Rules to provide structure around the non-negotiable safety behaviors. We have also been investing significantly in engineering controls to provide the necessary infrastructure to protect employees from risk. But a true safety culture must begin with complete commitment from leadership in the company endorsing a culture where employees are engaged with safety. To take the next step in our safety journey, we are making a commitment at every level of the organization to prioritize safety above all other goals and objectives.</a:t>
            </a:r>
          </a:p>
        </p:txBody>
      </p:sp>
      <p:sp>
        <p:nvSpPr>
          <p:cNvPr id="4" name="Slide Number Placeholder 3"/>
          <p:cNvSpPr>
            <a:spLocks noGrp="1"/>
          </p:cNvSpPr>
          <p:nvPr>
            <p:ph type="sldNum" sz="quarter" idx="5"/>
          </p:nvPr>
        </p:nvSpPr>
        <p:spPr/>
        <p:txBody>
          <a:bodyPr/>
          <a:lstStyle/>
          <a:p>
            <a:fld id="{1591D0BE-AFD9-465E-B786-C6F7B19AABEF}" type="slidenum">
              <a:rPr lang="en-US" smtClean="0"/>
              <a:t>8</a:t>
            </a:fld>
            <a:endParaRPr lang="en-US"/>
          </a:p>
        </p:txBody>
      </p:sp>
    </p:spTree>
    <p:extLst>
      <p:ext uri="{BB962C8B-B14F-4D97-AF65-F5344CB8AC3E}">
        <p14:creationId xmlns:p14="http://schemas.microsoft.com/office/powerpoint/2010/main" val="142167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with, we will examine our current safety culture.</a:t>
            </a:r>
          </a:p>
        </p:txBody>
      </p:sp>
      <p:sp>
        <p:nvSpPr>
          <p:cNvPr id="4" name="Slide Number Placeholder 3"/>
          <p:cNvSpPr>
            <a:spLocks noGrp="1"/>
          </p:cNvSpPr>
          <p:nvPr>
            <p:ph type="sldNum" sz="quarter" idx="5"/>
          </p:nvPr>
        </p:nvSpPr>
        <p:spPr/>
        <p:txBody>
          <a:bodyPr/>
          <a:lstStyle/>
          <a:p>
            <a:fld id="{1591D0BE-AFD9-465E-B786-C6F7B19AABEF}" type="slidenum">
              <a:rPr lang="en-US" smtClean="0"/>
              <a:t>9</a:t>
            </a:fld>
            <a:endParaRPr lang="en-US"/>
          </a:p>
        </p:txBody>
      </p:sp>
    </p:spTree>
    <p:extLst>
      <p:ext uri="{BB962C8B-B14F-4D97-AF65-F5344CB8AC3E}">
        <p14:creationId xmlns:p14="http://schemas.microsoft.com/office/powerpoint/2010/main" val="1429711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Safety Culture is supported by three pillars </a:t>
            </a:r>
          </a:p>
          <a:p>
            <a:pPr marL="171450" indent="-171450">
              <a:buFont typeface="Arial" panose="020B0604020202020204" pitchFamily="34" charset="0"/>
              <a:buChar char="•"/>
            </a:pPr>
            <a:r>
              <a:rPr lang="en-US"/>
              <a:t>Our Global Health and Safety policy which is the written statement of our commitment to safety</a:t>
            </a:r>
          </a:p>
          <a:p>
            <a:pPr marL="171450" indent="-171450">
              <a:buFont typeface="Arial" panose="020B0604020202020204" pitchFamily="34" charset="0"/>
              <a:buChar char="•"/>
            </a:pPr>
            <a:r>
              <a:rPr lang="en-US"/>
              <a:t>The Life Saving Rules which are the guiding principles of how we practice out commitment to safety</a:t>
            </a:r>
          </a:p>
          <a:p>
            <a:pPr marL="171450" indent="-171450">
              <a:buFont typeface="Arial" panose="020B0604020202020204" pitchFamily="34" charset="0"/>
              <a:buChar char="•"/>
            </a:pPr>
            <a:r>
              <a:rPr lang="en-US"/>
              <a:t>And Workplace Organization which creates the physical space where safe work can be practiced. A safe work environment is created through many factors including machine guarding, automation, fall protection, ventilation, noise control, lighting and more, but organization created through 5S is one area where we all have ownership and responsibility.</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Undergirding these three pillars are safety leaders that are needed at every level of the organization to develop and support a safety culture. A safety culture is nothing without people who comply with it and nurture it every day.</a:t>
            </a:r>
          </a:p>
          <a:p>
            <a:pPr marL="0" indent="0">
              <a:buFont typeface="Arial" panose="020B0604020202020204" pitchFamily="34" charset="0"/>
              <a:buNone/>
            </a:pPr>
            <a:endParaRPr lang="en-US"/>
          </a:p>
          <a:p>
            <a:pPr marL="0" indent="0">
              <a:buFont typeface="Arial" panose="020B0604020202020204" pitchFamily="34" charset="0"/>
              <a:buNone/>
            </a:pPr>
            <a:r>
              <a:rPr lang="en-US"/>
              <a:t>Over the next few slides we will take a look at each of these three pillars.</a:t>
            </a:r>
          </a:p>
        </p:txBody>
      </p:sp>
      <p:sp>
        <p:nvSpPr>
          <p:cNvPr id="4" name="Slide Number Placeholder 3"/>
          <p:cNvSpPr>
            <a:spLocks noGrp="1"/>
          </p:cNvSpPr>
          <p:nvPr>
            <p:ph type="sldNum" sz="quarter" idx="5"/>
          </p:nvPr>
        </p:nvSpPr>
        <p:spPr/>
        <p:txBody>
          <a:bodyPr/>
          <a:lstStyle/>
          <a:p>
            <a:fld id="{1591D0BE-AFD9-465E-B786-C6F7B19AABEF}" type="slidenum">
              <a:rPr lang="en-US" smtClean="0"/>
              <a:t>10</a:t>
            </a:fld>
            <a:endParaRPr lang="en-US"/>
          </a:p>
        </p:txBody>
      </p:sp>
    </p:spTree>
    <p:extLst>
      <p:ext uri="{BB962C8B-B14F-4D97-AF65-F5344CB8AC3E}">
        <p14:creationId xmlns:p14="http://schemas.microsoft.com/office/powerpoint/2010/main" val="61390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C00D-9331-41A9-BF4B-10297AEFE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A4938-A700-4D76-B5FC-398C210D6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7CEE9E-2AF4-418B-A030-0EE79D19D553}"/>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324332C3-19C8-4790-A36E-60116AE96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1055F-503B-4878-892F-B9AEDEDFCF6E}"/>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698844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0DE6-1F24-4DE7-B098-4792E5A3D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DBF635-F3FC-4286-827E-CB4F54DE3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BCE3C-C3FD-4EE5-A4FC-0C432F71699C}"/>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6F6D0A89-267A-4E55-B238-4C2D0970F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4E342-DED8-4657-A7FE-9E667A6ABD16}"/>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2005925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56544C-A5AC-4BD4-9732-90E8129890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621A9-0A1B-4CD3-A59D-C10A7B3F93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D7970-058F-405C-A537-947276906407}"/>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3688E72F-5E73-4E54-8E4D-2747AA767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CD02C-E3AD-4954-9652-A23DC19AEE0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01486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2E0F1F-2E19-32EF-6D21-1C64CBD364A0}"/>
              </a:ext>
            </a:extLst>
          </p:cNvPr>
          <p:cNvPicPr>
            <a:picLocks noChangeAspect="1"/>
          </p:cNvPicPr>
          <p:nvPr userDrawn="1"/>
        </p:nvPicPr>
        <p:blipFill>
          <a:blip r:embed="rId2">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8" name="Picture 7">
            <a:extLst>
              <a:ext uri="{FF2B5EF4-FFF2-40B4-BE49-F238E27FC236}">
                <a16:creationId xmlns:a16="http://schemas.microsoft.com/office/drawing/2014/main" id="{0226EE7E-8483-0F04-5D36-A677440EB8E5}"/>
              </a:ext>
            </a:extLst>
          </p:cNvPr>
          <p:cNvPicPr>
            <a:picLocks noChangeAspect="1"/>
          </p:cNvPicPr>
          <p:nvPr userDrawn="1"/>
        </p:nvPicPr>
        <p:blipFill>
          <a:blip r:embed="rId3">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9" name="TextBox 8">
            <a:extLst>
              <a:ext uri="{FF2B5EF4-FFF2-40B4-BE49-F238E27FC236}">
                <a16:creationId xmlns:a16="http://schemas.microsoft.com/office/drawing/2014/main" id="{86E4AD7D-8731-4923-0BEE-3EC0892111FA}"/>
              </a:ext>
            </a:extLst>
          </p:cNvPr>
          <p:cNvSpPr txBox="1"/>
          <p:nvPr userDrawn="1"/>
        </p:nvSpPr>
        <p:spPr>
          <a:xfrm>
            <a:off x="209550" y="273992"/>
            <a:ext cx="11296650" cy="461665"/>
          </a:xfrm>
          <a:prstGeom prst="rect">
            <a:avLst/>
          </a:prstGeom>
          <a:noFill/>
          <a:effectLst/>
        </p:spPr>
        <p:txBody>
          <a:bodyPr wrap="square" rtlCol="0">
            <a:spAutoFit/>
          </a:bodyPr>
          <a:lstStyle/>
          <a:p>
            <a:pPr>
              <a:spcAft>
                <a:spcPts val="1200"/>
              </a:spcAft>
            </a:pPr>
            <a:r>
              <a:rPr lang="it-IT"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MOBILITAZIONE GLOBALE PER LA SICUREZZA 2024</a:t>
            </a:r>
            <a:endPar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10" name="Slide Number Placeholder 8">
            <a:extLst>
              <a:ext uri="{FF2B5EF4-FFF2-40B4-BE49-F238E27FC236}">
                <a16:creationId xmlns:a16="http://schemas.microsoft.com/office/drawing/2014/main" id="{39C49FF0-3A34-1FC7-2F50-448C8A285020}"/>
              </a:ext>
            </a:extLst>
          </p:cNvPr>
          <p:cNvSpPr txBox="1"/>
          <p:nvPr userDrawn="1"/>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A4B6-1E7B-AC44-B5A2-0FF75B16C423}" type="slidenum">
              <a:rPr lang="en-US" smtClean="0"/>
              <a:t>‹#›</a:t>
            </a:fld>
            <a:endParaRPr lang="en-US"/>
          </a:p>
        </p:txBody>
      </p:sp>
      <p:pic>
        <p:nvPicPr>
          <p:cNvPr id="11" name="Picture 10">
            <a:extLst>
              <a:ext uri="{FF2B5EF4-FFF2-40B4-BE49-F238E27FC236}">
                <a16:creationId xmlns:a16="http://schemas.microsoft.com/office/drawing/2014/main" id="{2BA1B9BD-3D09-FA59-2D3A-D20505794EB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12" name="Straight Connector 11">
            <a:extLst>
              <a:ext uri="{FF2B5EF4-FFF2-40B4-BE49-F238E27FC236}">
                <a16:creationId xmlns:a16="http://schemas.microsoft.com/office/drawing/2014/main" id="{B7EC8150-A69E-7BD5-88DC-A2D8DF167B82}"/>
              </a:ext>
            </a:extLst>
          </p:cNvPr>
          <p:cNvCxnSpPr/>
          <p:nvPr userDrawn="1"/>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FC4D6D-0EFD-E57A-00F0-528344AA3A9A}"/>
              </a:ext>
            </a:extLst>
          </p:cNvPr>
          <p:cNvSpPr txBox="1"/>
          <p:nvPr userDrawn="1"/>
        </p:nvSpPr>
        <p:spPr>
          <a:xfrm>
            <a:off x="796208" y="6477200"/>
            <a:ext cx="9176468" cy="400110"/>
          </a:xfrm>
          <a:prstGeom prst="rect">
            <a:avLst/>
          </a:prstGeom>
          <a:noFill/>
          <a:effectLst/>
        </p:spPr>
        <p:txBody>
          <a:bodyPr wrap="square" rtlCol="0">
            <a:spAutoFit/>
          </a:bodyPr>
          <a:lstStyle/>
          <a:p>
            <a:pPr>
              <a:spcAft>
                <a:spcPts val="1200"/>
              </a:spcAft>
            </a:pPr>
            <a:r>
              <a:rPr lang="it-IT"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passo avanti verso la sicurezza</a:t>
            </a:r>
            <a:endParaRPr lang="en-US"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25578306-AF4F-2A21-FA3E-09A6AE3BBDFD}"/>
              </a:ext>
            </a:extLst>
          </p:cNvPr>
          <p:cNvCxnSpPr/>
          <p:nvPr userDrawn="1"/>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463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4320-CD27-4419-BDC6-1BD0A7094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7644-56B0-4A09-A523-B71C17D38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8D70D-F3BD-4763-90CF-2A5D3EC76EED}"/>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BF8F0732-A315-451B-99EF-E9ACD7AD4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FEC20-8E9D-4C43-8805-2CD2F38EA6A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207393289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5550-A671-4BA6-B734-C99210751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B48B-78EF-4089-A619-908EB7DF4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3D66F-7023-41B1-AA88-2E0BC924A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0277F-F7C4-4AC6-BAFD-B3771C16815A}"/>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58300F81-A2DE-43E5-979D-E71D95009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59245-4057-4D56-BDFD-AB27245E0CA4}"/>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6078593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23A0-C64C-4CF4-A1A9-449EB33AF4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8C8AA-5FCC-4F7A-ABC8-2F414C1B6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5D29F5-9596-4B30-A5A7-970DE246C9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60993-955F-44B9-9A55-BCF947572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09B771-5B0D-460B-866E-D2D0310533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554863-E544-45B6-8F9B-65ED4ED25EB2}"/>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8" name="Footer Placeholder 7">
            <a:extLst>
              <a:ext uri="{FF2B5EF4-FFF2-40B4-BE49-F238E27FC236}">
                <a16:creationId xmlns:a16="http://schemas.microsoft.com/office/drawing/2014/main" id="{2E6473FF-A334-498F-B32D-A6A995B68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AA33C-9522-4CB8-BB73-7756696521B2}"/>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4354881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A8992-87EA-4E3A-A54D-6FBE7E7D2C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5629B-2E16-4C65-B44F-1CF63C62F85B}"/>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4" name="Footer Placeholder 3">
            <a:extLst>
              <a:ext uri="{FF2B5EF4-FFF2-40B4-BE49-F238E27FC236}">
                <a16:creationId xmlns:a16="http://schemas.microsoft.com/office/drawing/2014/main" id="{C53DE04B-BA00-4E80-94CA-99B775104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4FB45-4CDF-419A-AFEC-254A4FE3F9A1}"/>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8984712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8BDA2E-1BB7-4003-8D36-4DA4A4198238}"/>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3" name="Footer Placeholder 2">
            <a:extLst>
              <a:ext uri="{FF2B5EF4-FFF2-40B4-BE49-F238E27FC236}">
                <a16:creationId xmlns:a16="http://schemas.microsoft.com/office/drawing/2014/main" id="{D3B20B5D-41C4-4D48-93C1-300FEAE121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776A52-7F68-4B29-B60C-CDA613981510}"/>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16370531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85CB-AA68-430F-B835-C12997DF5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75E09-4DB3-43FE-AC91-0427D4590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B12C9E-DBC0-4130-9C60-60501DFB3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D87AE-13FB-423F-9BB6-B530ADD9FFF7}"/>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EA8C0D91-1985-4B02-B388-71DB63DE42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49C02-5057-4E84-ACED-A35F13E5D16F}"/>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3538790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AC1-AE50-4DA4-B2D2-862823B2A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6394A-C1AF-4904-9B68-0ADE8C774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98712-E46C-48B5-B904-D00A0B781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435A6-C64B-4971-A926-BAAF9E63B5EF}"/>
              </a:ext>
            </a:extLst>
          </p:cNvPr>
          <p:cNvSpPr>
            <a:spLocks noGrp="1"/>
          </p:cNvSpPr>
          <p:nvPr>
            <p:ph type="dt" sz="half" idx="10"/>
          </p:nvPr>
        </p:nvSpPr>
        <p:spPr/>
        <p:txBody>
          <a:bodyPr/>
          <a:lstStyle/>
          <a:p>
            <a:fld id="{9AA2D46E-9BC3-4CA1-A7E3-ABE9DF307ADA}" type="datetimeFigureOut">
              <a:rPr lang="en-US" smtClean="0"/>
              <a:t>5/24/2024</a:t>
            </a:fld>
            <a:endParaRPr lang="en-US"/>
          </a:p>
        </p:txBody>
      </p:sp>
      <p:sp>
        <p:nvSpPr>
          <p:cNvPr id="6" name="Footer Placeholder 5">
            <a:extLst>
              <a:ext uri="{FF2B5EF4-FFF2-40B4-BE49-F238E27FC236}">
                <a16:creationId xmlns:a16="http://schemas.microsoft.com/office/drawing/2014/main" id="{D5C09BF4-72B7-469F-859E-F7C18D1EB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72DAE-359F-47FB-93A4-6B979BFB9AE8}"/>
              </a:ext>
            </a:extLst>
          </p:cNvPr>
          <p:cNvSpPr>
            <a:spLocks noGrp="1"/>
          </p:cNvSpPr>
          <p:nvPr>
            <p:ph type="sldNum" sz="quarter" idx="12"/>
          </p:nvPr>
        </p:nvSpPr>
        <p:spPr/>
        <p:txBody>
          <a:bodyPr/>
          <a:lstStyle/>
          <a:p>
            <a:fld id="{45364312-E3E4-4564-8ECF-CE2C86642AEE}" type="slidenum">
              <a:rPr lang="en-US" smtClean="0"/>
              <a:t>‹#›</a:t>
            </a:fld>
            <a:endParaRPr lang="en-US"/>
          </a:p>
        </p:txBody>
      </p:sp>
    </p:spTree>
    <p:extLst>
      <p:ext uri="{BB962C8B-B14F-4D97-AF65-F5344CB8AC3E}">
        <p14:creationId xmlns:p14="http://schemas.microsoft.com/office/powerpoint/2010/main" val="98171220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029DD-706A-4C08-B1A4-BCBE3AB05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6AB80-EDA0-4E95-BB1D-2B8FE8EB8A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54730-B5B3-4A09-A036-C7B39B6F9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2D46E-9BC3-4CA1-A7E3-ABE9DF307ADA}" type="datetimeFigureOut">
              <a:rPr lang="en-US" smtClean="0"/>
              <a:t>5/24/2024</a:t>
            </a:fld>
            <a:endParaRPr lang="en-US"/>
          </a:p>
        </p:txBody>
      </p:sp>
      <p:sp>
        <p:nvSpPr>
          <p:cNvPr id="5" name="Footer Placeholder 4">
            <a:extLst>
              <a:ext uri="{FF2B5EF4-FFF2-40B4-BE49-F238E27FC236}">
                <a16:creationId xmlns:a16="http://schemas.microsoft.com/office/drawing/2014/main" id="{E2D13EE9-DFB4-4A3B-B342-2990CB4A39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447578-61AC-4060-B123-4F198CD063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4312-E3E4-4564-8ECF-CE2C86642AEE}" type="slidenum">
              <a:rPr lang="en-US" smtClean="0"/>
              <a:t>‹#›</a:t>
            </a:fld>
            <a:endParaRPr lang="en-US"/>
          </a:p>
        </p:txBody>
      </p:sp>
    </p:spTree>
    <p:extLst>
      <p:ext uri="{BB962C8B-B14F-4D97-AF65-F5344CB8AC3E}">
        <p14:creationId xmlns:p14="http://schemas.microsoft.com/office/powerpoint/2010/main" val="62083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F8C577-5A53-4A6F-A5E8-C35920F011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0D20442-C116-44FE-9388-F7DBF73D91FE}"/>
              </a:ext>
            </a:extLst>
          </p:cNvPr>
          <p:cNvSpPr/>
          <p:nvPr/>
        </p:nvSpPr>
        <p:spPr>
          <a:xfrm>
            <a:off x="0" y="3579505"/>
            <a:ext cx="12192000" cy="200632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A947BF-ABA2-4088-9D40-250C382CFAF0}"/>
              </a:ext>
            </a:extLst>
          </p:cNvPr>
          <p:cNvSpPr txBox="1"/>
          <p:nvPr/>
        </p:nvSpPr>
        <p:spPr>
          <a:xfrm>
            <a:off x="331370" y="3537758"/>
            <a:ext cx="11742866" cy="2123658"/>
          </a:xfrm>
          <a:prstGeom prst="rect">
            <a:avLst/>
          </a:prstGeom>
          <a:noFill/>
        </p:spPr>
        <p:txBody>
          <a:bodyPr wrap="square" rtlCol="0">
            <a:spAutoFit/>
          </a:bodyPr>
          <a:lstStyle/>
          <a:p>
            <a:pPr>
              <a:spcAft>
                <a:spcPts val="1200"/>
              </a:spcAft>
              <a:defRPr b="0" i="0"/>
            </a:pPr>
            <a:r>
              <a:rPr lang="1040" sz="44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MOBILITAZIONE GLOBALE PER LA SICUREZZA </a:t>
            </a:r>
            <a:r>
              <a:rPr lang="en-US" sz="44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0" sz="4400" b="1" dirty="0">
              <a:solidFill>
                <a:srgbClr val="84BD00"/>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a:p>
            <a:pPr algn="r">
              <a:defRPr b="0" i="0"/>
            </a:pPr>
            <a:r>
              <a:rPr lang="1040" sz="3200" dirty="0">
                <a:solidFill>
                  <a:srgbClr val="05223F"/>
                </a:solidFill>
                <a:latin typeface="Arial" panose="020B0604020202020204" pitchFamily="34" charset="0"/>
                <a:cs typeface="Arial" panose="020B0604020202020204" pitchFamily="34" charset="0"/>
              </a:rPr>
              <a:t>“Un passo avanti verso la sicurezza”</a:t>
            </a:r>
          </a:p>
        </p:txBody>
      </p:sp>
      <p:pic>
        <p:nvPicPr>
          <p:cNvPr id="10" name="Picture 9" descr="A picture containing text, clipart&#10;&#10;Description automatically generated">
            <a:extLst>
              <a:ext uri="{FF2B5EF4-FFF2-40B4-BE49-F238E27FC236}">
                <a16:creationId xmlns:a16="http://schemas.microsoft.com/office/drawing/2014/main" id="{A0130519-3D72-4AEE-8663-DC4B839E94B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36411" y="569936"/>
            <a:ext cx="3226652" cy="992817"/>
          </a:xfrm>
          <a:prstGeom prst="rect">
            <a:avLst/>
          </a:prstGeom>
        </p:spPr>
      </p:pic>
      <p:pic>
        <p:nvPicPr>
          <p:cNvPr id="5" name="Picture 4">
            <a:extLst>
              <a:ext uri="{FF2B5EF4-FFF2-40B4-BE49-F238E27FC236}">
                <a16:creationId xmlns:a16="http://schemas.microsoft.com/office/drawing/2014/main" id="{D20F29E0-8C64-4736-819F-74F72FF8E6D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1"/>
            <a:ext cx="5979695" cy="36012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4129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E654F83F-FFD8-8D46-F4C4-A61A4FF0128C}"/>
              </a:ext>
            </a:extLst>
          </p:cNvPr>
          <p:cNvSpPr txBox="1"/>
          <p:nvPr/>
        </p:nvSpPr>
        <p:spPr>
          <a:xfrm>
            <a:off x="405114" y="1019410"/>
            <a:ext cx="11404546" cy="1006846"/>
          </a:xfrm>
          <a:prstGeom prst="rect">
            <a:avLst/>
          </a:prstGeom>
          <a:noFill/>
        </p:spPr>
        <p:txBody>
          <a:bodyPr wrap="square">
            <a:spAutoFit/>
          </a:bodyPr>
          <a:lstStyle/>
          <a:p>
            <a:pPr algn="l">
              <a:defRPr b="0" i="0"/>
            </a:pPr>
            <a:r>
              <a:rPr lang="1040" sz="2400" b="1">
                <a:solidFill>
                  <a:srgbClr val="0033A0"/>
                </a:solidFill>
                <a:latin typeface="Arial" panose="020B0604020202020204" pitchFamily="34" charset="0"/>
                <a:cs typeface="Arial" panose="020B0604020202020204" pitchFamily="34" charset="0"/>
              </a:rPr>
              <a:t>I TRE PILASTRI DELLA NOSTRA CULTURA DELLA SICUREZZA</a:t>
            </a:r>
          </a:p>
          <a:p>
            <a:pPr algn="l"/>
            <a:endParaRPr lang="en-US">
              <a:latin typeface="Arial" panose="020B0604020202020204" pitchFamily="34" charset="0"/>
              <a:cs typeface="Arial" panose="020B0604020202020204" pitchFamily="34" charset="0"/>
            </a:endParaRPr>
          </a:p>
          <a:p>
            <a:pPr algn="l"/>
            <a:endParaRPr lang="en-US">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A14ADD2-7885-811B-81A7-47EF04E54FD0}"/>
              </a:ext>
            </a:extLst>
          </p:cNvPr>
          <p:cNvGrpSpPr/>
          <p:nvPr/>
        </p:nvGrpSpPr>
        <p:grpSpPr>
          <a:xfrm>
            <a:off x="1463545" y="1520610"/>
            <a:ext cx="2943095" cy="4050320"/>
            <a:chOff x="1463546" y="1624520"/>
            <a:chExt cx="2563666" cy="3910518"/>
          </a:xfrm>
        </p:grpSpPr>
        <p:pic>
          <p:nvPicPr>
            <p:cNvPr id="23" name="Picture 22">
              <a:extLst>
                <a:ext uri="{FF2B5EF4-FFF2-40B4-BE49-F238E27FC236}">
                  <a16:creationId xmlns:a16="http://schemas.microsoft.com/office/drawing/2014/main" id="{61B3755E-C9F4-6A32-0773-F39447628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546" y="1624520"/>
              <a:ext cx="2563666" cy="3910518"/>
            </a:xfrm>
            <a:prstGeom prst="rect">
              <a:avLst/>
            </a:prstGeom>
          </p:spPr>
        </p:pic>
        <p:sp>
          <p:nvSpPr>
            <p:cNvPr id="2" name="TextBox 1">
              <a:extLst>
                <a:ext uri="{FF2B5EF4-FFF2-40B4-BE49-F238E27FC236}">
                  <a16:creationId xmlns:a16="http://schemas.microsoft.com/office/drawing/2014/main" id="{8A6BDCA1-4CB0-169B-46BA-28C3D08C7DA4}"/>
                </a:ext>
              </a:extLst>
            </p:cNvPr>
            <p:cNvSpPr txBox="1"/>
            <p:nvPr/>
          </p:nvSpPr>
          <p:spPr>
            <a:xfrm>
              <a:off x="1573431" y="1643533"/>
              <a:ext cx="2189136" cy="368217"/>
            </a:xfrm>
            <a:prstGeom prst="rect">
              <a:avLst/>
            </a:prstGeom>
            <a:noFill/>
          </p:spPr>
          <p:txBody>
            <a:bodyPr wrap="square" rtlCol="0">
              <a:spAutoFit/>
            </a:bodyPr>
            <a:lstStyle/>
            <a:p>
              <a:pPr algn="ctr">
                <a:defRPr b="0" i="0"/>
              </a:pPr>
              <a:r>
                <a:rPr lang="1040" sz="1900" b="1" spc="30">
                  <a:solidFill>
                    <a:schemeClr val="bg1"/>
                  </a:solidFill>
                  <a:latin typeface="Arial" panose="020B0604020202020204" pitchFamily="34" charset="0"/>
                  <a:cs typeface="Arial" panose="020B0604020202020204" pitchFamily="34" charset="0"/>
                </a:rPr>
                <a:t>IMPEGNO</a:t>
              </a:r>
            </a:p>
          </p:txBody>
        </p:sp>
        <p:sp>
          <p:nvSpPr>
            <p:cNvPr id="4" name="TextBox 3">
              <a:extLst>
                <a:ext uri="{FF2B5EF4-FFF2-40B4-BE49-F238E27FC236}">
                  <a16:creationId xmlns:a16="http://schemas.microsoft.com/office/drawing/2014/main" id="{00044FF5-B95C-2C59-9778-DEBD38A69F6D}"/>
                </a:ext>
              </a:extLst>
            </p:cNvPr>
            <p:cNvSpPr txBox="1"/>
            <p:nvPr/>
          </p:nvSpPr>
          <p:spPr>
            <a:xfrm>
              <a:off x="1625860" y="1949188"/>
              <a:ext cx="2105449" cy="913179"/>
            </a:xfrm>
            <a:prstGeom prst="rect">
              <a:avLst/>
            </a:prstGeom>
            <a:noFill/>
          </p:spPr>
          <p:txBody>
            <a:bodyPr wrap="square">
              <a:spAutoFit/>
            </a:bodyPr>
            <a:lstStyle/>
            <a:p>
              <a:pPr algn="ctr">
                <a:defRPr b="0" i="0"/>
              </a:pPr>
              <a:r>
                <a:rPr lang="1040" sz="1400" b="1">
                  <a:latin typeface="Arial" panose="020B0604020202020204" pitchFamily="34" charset="0"/>
                  <a:cs typeface="Arial" panose="020B0604020202020204" pitchFamily="34" charset="0"/>
                </a:rPr>
                <a:t>Politica sulla sicurezza</a:t>
              </a:r>
            </a:p>
            <a:p>
              <a:pPr algn="ctr">
                <a:defRPr b="0" i="0"/>
              </a:pPr>
              <a:r>
                <a:rPr lang="1040" sz="1400">
                  <a:latin typeface="Arial" panose="020B0604020202020204" pitchFamily="34" charset="0"/>
                  <a:cs typeface="Arial" panose="020B0604020202020204" pitchFamily="34" charset="0"/>
                </a:rPr>
                <a:t>dichiarazione scritta del nostro impegno per la sicurezza</a:t>
              </a:r>
            </a:p>
          </p:txBody>
        </p:sp>
      </p:grpSp>
      <p:grpSp>
        <p:nvGrpSpPr>
          <p:cNvPr id="10" name="Group 9">
            <a:extLst>
              <a:ext uri="{FF2B5EF4-FFF2-40B4-BE49-F238E27FC236}">
                <a16:creationId xmlns:a16="http://schemas.microsoft.com/office/drawing/2014/main" id="{0FBE7420-9302-7C87-49FD-8AC21467FA17}"/>
              </a:ext>
            </a:extLst>
          </p:cNvPr>
          <p:cNvGrpSpPr/>
          <p:nvPr/>
        </p:nvGrpSpPr>
        <p:grpSpPr>
          <a:xfrm>
            <a:off x="4827286" y="1550380"/>
            <a:ext cx="2932431" cy="4050320"/>
            <a:chOff x="4818812" y="1624520"/>
            <a:chExt cx="2554377" cy="3910518"/>
          </a:xfrm>
        </p:grpSpPr>
        <p:pic>
          <p:nvPicPr>
            <p:cNvPr id="21" name="Picture 20">
              <a:extLst>
                <a:ext uri="{FF2B5EF4-FFF2-40B4-BE49-F238E27FC236}">
                  <a16:creationId xmlns:a16="http://schemas.microsoft.com/office/drawing/2014/main" id="{E95A2A08-B540-4870-BC06-37FBE59AF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8812" y="1624520"/>
              <a:ext cx="2554377" cy="3910518"/>
            </a:xfrm>
            <a:prstGeom prst="rect">
              <a:avLst/>
            </a:prstGeom>
          </p:spPr>
        </p:pic>
        <p:sp>
          <p:nvSpPr>
            <p:cNvPr id="5" name="TextBox 4">
              <a:extLst>
                <a:ext uri="{FF2B5EF4-FFF2-40B4-BE49-F238E27FC236}">
                  <a16:creationId xmlns:a16="http://schemas.microsoft.com/office/drawing/2014/main" id="{4EEBADD4-B21E-BE76-03DC-BD0FDE0636B2}"/>
                </a:ext>
              </a:extLst>
            </p:cNvPr>
            <p:cNvSpPr txBox="1"/>
            <p:nvPr/>
          </p:nvSpPr>
          <p:spPr>
            <a:xfrm>
              <a:off x="4928694" y="1643533"/>
              <a:ext cx="2189136" cy="368217"/>
            </a:xfrm>
            <a:prstGeom prst="rect">
              <a:avLst/>
            </a:prstGeom>
            <a:noFill/>
          </p:spPr>
          <p:txBody>
            <a:bodyPr wrap="square" rtlCol="0">
              <a:spAutoFit/>
            </a:bodyPr>
            <a:lstStyle/>
            <a:p>
              <a:pPr algn="ctr">
                <a:defRPr b="0" i="0"/>
              </a:pPr>
              <a:r>
                <a:rPr lang="1040" sz="1900" b="1" spc="30">
                  <a:solidFill>
                    <a:schemeClr val="bg1"/>
                  </a:solidFill>
                  <a:latin typeface="Arial" panose="020B0604020202020204" pitchFamily="34" charset="0"/>
                  <a:cs typeface="Arial" panose="020B0604020202020204" pitchFamily="34" charset="0"/>
                </a:rPr>
                <a:t>COMPORTAMENTO</a:t>
              </a:r>
            </a:p>
          </p:txBody>
        </p:sp>
        <p:sp>
          <p:nvSpPr>
            <p:cNvPr id="7" name="TextBox 6">
              <a:extLst>
                <a:ext uri="{FF2B5EF4-FFF2-40B4-BE49-F238E27FC236}">
                  <a16:creationId xmlns:a16="http://schemas.microsoft.com/office/drawing/2014/main" id="{3EF4BD03-3D26-0B51-59CB-7FC4284B2277}"/>
                </a:ext>
              </a:extLst>
            </p:cNvPr>
            <p:cNvSpPr txBox="1"/>
            <p:nvPr/>
          </p:nvSpPr>
          <p:spPr>
            <a:xfrm>
              <a:off x="4928637" y="1949188"/>
              <a:ext cx="2248215" cy="913178"/>
            </a:xfrm>
            <a:prstGeom prst="rect">
              <a:avLst/>
            </a:prstGeom>
            <a:noFill/>
          </p:spPr>
          <p:txBody>
            <a:bodyPr wrap="square">
              <a:spAutoFit/>
            </a:bodyPr>
            <a:lstStyle/>
            <a:p>
              <a:pPr algn="ctr">
                <a:defRPr b="0" i="0"/>
              </a:pPr>
              <a:r>
                <a:rPr lang="1040" sz="1400" b="1">
                  <a:latin typeface="Arial" panose="020B0604020202020204" pitchFamily="34" charset="0"/>
                  <a:cs typeface="Arial" panose="020B0604020202020204" pitchFamily="34" charset="0"/>
                </a:rPr>
                <a:t>Regole salvavita</a:t>
              </a:r>
            </a:p>
            <a:p>
              <a:pPr algn="ctr">
                <a:defRPr b="0" i="0"/>
              </a:pPr>
              <a:r>
                <a:rPr lang="1040" sz="1400">
                  <a:latin typeface="Arial" panose="020B0604020202020204" pitchFamily="34" charset="0"/>
                  <a:cs typeface="Arial" panose="020B0604020202020204" pitchFamily="34" charset="0"/>
                </a:rPr>
                <a:t>principi guida su come mettiamo in pratica il nostro impegno per la sicurezza</a:t>
              </a:r>
            </a:p>
          </p:txBody>
        </p:sp>
      </p:grpSp>
      <p:grpSp>
        <p:nvGrpSpPr>
          <p:cNvPr id="9" name="Group 8">
            <a:extLst>
              <a:ext uri="{FF2B5EF4-FFF2-40B4-BE49-F238E27FC236}">
                <a16:creationId xmlns:a16="http://schemas.microsoft.com/office/drawing/2014/main" id="{21C57242-7424-3F6E-C0E4-8ABF9ED1AEF6}"/>
              </a:ext>
            </a:extLst>
          </p:cNvPr>
          <p:cNvGrpSpPr/>
          <p:nvPr/>
        </p:nvGrpSpPr>
        <p:grpSpPr>
          <a:xfrm>
            <a:off x="8164787" y="1520610"/>
            <a:ext cx="2943095" cy="4050320"/>
            <a:chOff x="8164788" y="1624520"/>
            <a:chExt cx="2563666" cy="3910518"/>
          </a:xfrm>
        </p:grpSpPr>
        <p:pic>
          <p:nvPicPr>
            <p:cNvPr id="25" name="Picture 24">
              <a:extLst>
                <a:ext uri="{FF2B5EF4-FFF2-40B4-BE49-F238E27FC236}">
                  <a16:creationId xmlns:a16="http://schemas.microsoft.com/office/drawing/2014/main" id="{1DE7CE9F-1C90-0645-44E4-DFBE7A803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4788" y="1624520"/>
              <a:ext cx="2563666" cy="3910518"/>
            </a:xfrm>
            <a:prstGeom prst="rect">
              <a:avLst/>
            </a:prstGeom>
          </p:spPr>
        </p:pic>
        <p:sp>
          <p:nvSpPr>
            <p:cNvPr id="6" name="TextBox 5">
              <a:extLst>
                <a:ext uri="{FF2B5EF4-FFF2-40B4-BE49-F238E27FC236}">
                  <a16:creationId xmlns:a16="http://schemas.microsoft.com/office/drawing/2014/main" id="{D5C95B63-A856-B8F1-6CF8-5BBC6E6BE3EA}"/>
                </a:ext>
              </a:extLst>
            </p:cNvPr>
            <p:cNvSpPr txBox="1"/>
            <p:nvPr/>
          </p:nvSpPr>
          <p:spPr>
            <a:xfrm>
              <a:off x="8291885" y="1643533"/>
              <a:ext cx="2189136" cy="368217"/>
            </a:xfrm>
            <a:prstGeom prst="rect">
              <a:avLst/>
            </a:prstGeom>
            <a:noFill/>
          </p:spPr>
          <p:txBody>
            <a:bodyPr wrap="square" rtlCol="0">
              <a:spAutoFit/>
            </a:bodyPr>
            <a:lstStyle/>
            <a:p>
              <a:pPr algn="ctr">
                <a:defRPr b="0" i="0"/>
              </a:pPr>
              <a:r>
                <a:rPr lang="1040" sz="1900" b="1" spc="30">
                  <a:solidFill>
                    <a:schemeClr val="bg1"/>
                  </a:solidFill>
                  <a:latin typeface="Arial" panose="020B0604020202020204" pitchFamily="34" charset="0"/>
                  <a:cs typeface="Arial" panose="020B0604020202020204" pitchFamily="34" charset="0"/>
                </a:rPr>
                <a:t>AMBIENTE</a:t>
              </a:r>
            </a:p>
          </p:txBody>
        </p:sp>
        <p:sp>
          <p:nvSpPr>
            <p:cNvPr id="8" name="TextBox 7">
              <a:extLst>
                <a:ext uri="{FF2B5EF4-FFF2-40B4-BE49-F238E27FC236}">
                  <a16:creationId xmlns:a16="http://schemas.microsoft.com/office/drawing/2014/main" id="{5B7F00A6-7B0F-B3BA-1631-49BDF167E626}"/>
                </a:ext>
              </a:extLst>
            </p:cNvPr>
            <p:cNvSpPr txBox="1"/>
            <p:nvPr/>
          </p:nvSpPr>
          <p:spPr>
            <a:xfrm>
              <a:off x="8230798" y="1949188"/>
              <a:ext cx="2284065" cy="1119380"/>
            </a:xfrm>
            <a:prstGeom prst="rect">
              <a:avLst/>
            </a:prstGeom>
            <a:noFill/>
          </p:spPr>
          <p:txBody>
            <a:bodyPr wrap="square">
              <a:spAutoFit/>
            </a:bodyPr>
            <a:lstStyle/>
            <a:p>
              <a:pPr algn="ctr">
                <a:defRPr b="0" i="0"/>
              </a:pPr>
              <a:r>
                <a:rPr lang="1040" sz="1400" b="1">
                  <a:latin typeface="Arial" panose="020B0604020202020204" pitchFamily="34" charset="0"/>
                  <a:cs typeface="Arial" panose="020B0604020202020204" pitchFamily="34" charset="0"/>
                </a:rPr>
                <a:t>Organizzazione del luogo di lavoro (5S)</a:t>
              </a:r>
            </a:p>
            <a:p>
              <a:pPr algn="ctr">
                <a:defRPr b="0" i="0"/>
              </a:pPr>
              <a:r>
                <a:rPr lang="1040" sz="1400">
                  <a:latin typeface="Arial" panose="020B0604020202020204" pitchFamily="34" charset="0"/>
                  <a:cs typeface="Arial" panose="020B0604020202020204" pitchFamily="34" charset="0"/>
                </a:rPr>
                <a:t>creazione di uno spazio in cui il lavoro può essere svolto in modo sicuro</a:t>
              </a:r>
            </a:p>
          </p:txBody>
        </p:sp>
      </p:grpSp>
      <p:sp>
        <p:nvSpPr>
          <p:cNvPr id="31" name="TextBox 30">
            <a:extLst>
              <a:ext uri="{FF2B5EF4-FFF2-40B4-BE49-F238E27FC236}">
                <a16:creationId xmlns:a16="http://schemas.microsoft.com/office/drawing/2014/main" id="{ACD8E254-9A66-268E-E14A-653B7F7D4047}"/>
              </a:ext>
            </a:extLst>
          </p:cNvPr>
          <p:cNvSpPr txBox="1"/>
          <p:nvPr/>
        </p:nvSpPr>
        <p:spPr>
          <a:xfrm>
            <a:off x="668209" y="5297542"/>
            <a:ext cx="10855582" cy="823783"/>
          </a:xfrm>
          <a:prstGeom prst="rect">
            <a:avLst/>
          </a:prstGeom>
          <a:noFill/>
        </p:spPr>
        <p:txBody>
          <a:bodyPr wrap="square">
            <a:spAutoFit/>
          </a:bodyPr>
          <a:lstStyle/>
          <a:p>
            <a:pPr algn="ctr">
              <a:buClr>
                <a:srgbClr val="84BD00"/>
              </a:buClr>
              <a:buSzPct val="125000"/>
              <a:defRPr b="0" i="0"/>
            </a:pPr>
            <a:r>
              <a:rPr lang="1040" sz="2400" b="1">
                <a:solidFill>
                  <a:srgbClr val="0033A0"/>
                </a:solidFill>
                <a:latin typeface="Arial" panose="020B0604020202020204" pitchFamily="34" charset="0"/>
                <a:cs typeface="Arial" panose="020B0604020202020204" pitchFamily="34" charset="0"/>
              </a:rPr>
              <a:t>Sono necessari leader per la sicurezza a </a:t>
            </a:r>
            <a:r>
              <a:rPr lang="1040" sz="2400" b="1">
                <a:solidFill>
                  <a:srgbClr val="84BD00"/>
                </a:solidFill>
                <a:latin typeface="Arial" panose="020B0604020202020204" pitchFamily="34" charset="0"/>
                <a:cs typeface="Arial" panose="020B0604020202020204" pitchFamily="34" charset="0"/>
              </a:rPr>
              <a:t>ogni livello </a:t>
            </a:r>
            <a:r>
              <a:rPr lang="1040" sz="2400" b="1">
                <a:solidFill>
                  <a:srgbClr val="0033A0"/>
                </a:solidFill>
                <a:latin typeface="Arial" panose="020B0604020202020204" pitchFamily="34" charset="0"/>
                <a:cs typeface="Arial" panose="020B0604020202020204" pitchFamily="34" charset="0"/>
              </a:rPr>
              <a:t>dell'organizzazione </a:t>
            </a:r>
            <a:br>
              <a:rPr lang="1040" sz="2400" b="1">
                <a:solidFill>
                  <a:srgbClr val="0033A0"/>
                </a:solidFill>
                <a:latin typeface="Arial" panose="020B0604020202020204" pitchFamily="34" charset="0"/>
                <a:cs typeface="Arial" panose="020B0604020202020204" pitchFamily="34" charset="0"/>
              </a:rPr>
            </a:br>
            <a:r>
              <a:rPr lang="1040" sz="2400" b="1">
                <a:solidFill>
                  <a:srgbClr val="0033A0"/>
                </a:solidFill>
                <a:latin typeface="Arial" panose="020B0604020202020204" pitchFamily="34" charset="0"/>
                <a:cs typeface="Arial" panose="020B0604020202020204" pitchFamily="34" charset="0"/>
              </a:rPr>
              <a:t>per </a:t>
            </a:r>
            <a:r>
              <a:rPr lang="1040" sz="2400" b="1">
                <a:solidFill>
                  <a:srgbClr val="84BD00"/>
                </a:solidFill>
                <a:latin typeface="Arial" panose="020B0604020202020204" pitchFamily="34" charset="0"/>
                <a:cs typeface="Arial" panose="020B0604020202020204" pitchFamily="34" charset="0"/>
              </a:rPr>
              <a:t>sviluppare</a:t>
            </a:r>
            <a:r>
              <a:rPr lang="1040" sz="2400" b="1">
                <a:solidFill>
                  <a:srgbClr val="0033A0"/>
                </a:solidFill>
                <a:latin typeface="Arial" panose="020B0604020202020204" pitchFamily="34" charset="0"/>
                <a:cs typeface="Arial" panose="020B0604020202020204" pitchFamily="34" charset="0"/>
              </a:rPr>
              <a:t> e </a:t>
            </a:r>
            <a:r>
              <a:rPr lang="1040" sz="2400" b="1">
                <a:solidFill>
                  <a:srgbClr val="84BD00"/>
                </a:solidFill>
                <a:latin typeface="Arial" panose="020B0604020202020204" pitchFamily="34" charset="0"/>
                <a:cs typeface="Arial" panose="020B0604020202020204" pitchFamily="34" charset="0"/>
              </a:rPr>
              <a:t>sostenere</a:t>
            </a:r>
            <a:r>
              <a:rPr lang="1040" sz="2400" b="1">
                <a:solidFill>
                  <a:srgbClr val="0033A0"/>
                </a:solidFill>
                <a:latin typeface="Arial" panose="020B0604020202020204" pitchFamily="34" charset="0"/>
                <a:cs typeface="Arial" panose="020B0604020202020204" pitchFamily="34" charset="0"/>
              </a:rPr>
              <a:t> una cultura della sicurezza.</a:t>
            </a:r>
          </a:p>
        </p:txBody>
      </p:sp>
    </p:spTree>
    <p:extLst>
      <p:ext uri="{BB962C8B-B14F-4D97-AF65-F5344CB8AC3E}">
        <p14:creationId xmlns:p14="http://schemas.microsoft.com/office/powerpoint/2010/main" val="274691403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7C2F1-C247-6520-EA6F-2E94F9662346}"/>
              </a:ext>
            </a:extLst>
          </p:cNvPr>
          <p:cNvSpPr txBox="1"/>
          <p:nvPr/>
        </p:nvSpPr>
        <p:spPr>
          <a:xfrm>
            <a:off x="424405" y="1048598"/>
            <a:ext cx="6436721" cy="3554471"/>
          </a:xfrm>
          <a:prstGeom prst="rect">
            <a:avLst/>
          </a:prstGeom>
          <a:noFill/>
        </p:spPr>
        <p:txBody>
          <a:bodyPr wrap="square">
            <a:spAutoFit/>
          </a:bodyPr>
          <a:lstStyle/>
          <a:p>
            <a:pPr algn="l">
              <a:defRPr b="0" i="0"/>
            </a:pPr>
            <a:r>
              <a:rPr lang="1040" sz="2400" b="1">
                <a:solidFill>
                  <a:srgbClr val="0033A0"/>
                </a:solidFill>
                <a:latin typeface="Arial" panose="020B0604020202020204" pitchFamily="34" charset="0"/>
                <a:cs typeface="Arial" panose="020B0604020202020204" pitchFamily="34" charset="0"/>
              </a:rPr>
              <a:t>LA NOSTRA POLITICA SULLA SICUREZZA</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40" b="1">
                <a:latin typeface="Arial" panose="020B0604020202020204" pitchFamily="34" charset="0"/>
                <a:cs typeface="Arial" panose="020B0604020202020204" pitchFamily="34" charset="0"/>
              </a:rPr>
              <a:t>Punti salienti della nostra Politica:</a:t>
            </a:r>
          </a:p>
          <a:p>
            <a:pPr marL="285750" indent="-285750" algn="l">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la sicurezza è un valore fondamentale, non una priorità. La nostra ricerca della sicurezza è inarrestabile.</a:t>
            </a:r>
          </a:p>
          <a:p>
            <a:pPr marL="285750" indent="-285750" algn="l">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Parte integrante della nostra cultura.</a:t>
            </a:r>
          </a:p>
          <a:p>
            <a:pPr marL="285750" indent="-285750" algn="l">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Include la comunità in cui lavoriamo e gli appaltatori.</a:t>
            </a:r>
          </a:p>
          <a:p>
            <a:pPr marL="285750" indent="-285750" algn="l">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La nostra responsabilità come dipendenti Mauser e le nostre strutture.</a:t>
            </a:r>
          </a:p>
          <a:p>
            <a:pPr marL="285750" indent="-285750" algn="l">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Affidabilità dei leader.</a:t>
            </a:r>
          </a:p>
          <a:p>
            <a:pPr marL="285750" indent="-285750" algn="l">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Procedure in caso di incidenti, apprendimento ed evoluzione della nostra sicurezza.</a:t>
            </a:r>
          </a:p>
        </p:txBody>
      </p:sp>
      <p:pic>
        <p:nvPicPr>
          <p:cNvPr id="2" name="Picture 1" descr="Text, letter&#10;&#10;Description automatically generated">
            <a:extLst>
              <a:ext uri="{FF2B5EF4-FFF2-40B4-BE49-F238E27FC236}">
                <a16:creationId xmlns:a16="http://schemas.microsoft.com/office/drawing/2014/main" id="{1CC5D518-F981-E9F9-DA4E-DB6FF2774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579" y="1226915"/>
            <a:ext cx="4257079" cy="4577959"/>
          </a:xfrm>
          <a:prstGeom prst="rect">
            <a:avLst/>
          </a:prstGeom>
        </p:spPr>
      </p:pic>
    </p:spTree>
    <p:extLst>
      <p:ext uri="{BB962C8B-B14F-4D97-AF65-F5344CB8AC3E}">
        <p14:creationId xmlns:p14="http://schemas.microsoft.com/office/powerpoint/2010/main" val="29050756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5485905" cy="3203600"/>
          </a:xfrm>
          <a:prstGeom prst="rect">
            <a:avLst/>
          </a:prstGeom>
          <a:noFill/>
        </p:spPr>
        <p:txBody>
          <a:bodyPr wrap="square">
            <a:spAutoFit/>
          </a:bodyPr>
          <a:lstStyle/>
          <a:p>
            <a:pPr algn="l">
              <a:defRPr b="0" i="0"/>
            </a:pPr>
            <a:r>
              <a:rPr lang="1040" sz="2400" b="1">
                <a:solidFill>
                  <a:srgbClr val="0033A0"/>
                </a:solidFill>
                <a:latin typeface="Arial" panose="020B0604020202020204" pitchFamily="34" charset="0"/>
                <a:cs typeface="Arial" panose="020B0604020202020204" pitchFamily="34" charset="0"/>
              </a:rPr>
              <a:t>REGOLE SALVAVITA</a:t>
            </a:r>
          </a:p>
          <a:p>
            <a:pPr algn="l"/>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40">
                <a:latin typeface="Arial" panose="020B0604020202020204" pitchFamily="34" charset="0"/>
                <a:cs typeface="Arial" panose="020B0604020202020204" pitchFamily="34" charset="0"/>
              </a:rPr>
              <a:t>Le regole salvavita (LSR) sono principi </a:t>
            </a:r>
            <a:r>
              <a:rPr lang="1040" b="1">
                <a:solidFill>
                  <a:srgbClr val="84BD00"/>
                </a:solidFill>
                <a:latin typeface="Arial" panose="020B0604020202020204" pitchFamily="34" charset="0"/>
                <a:cs typeface="Arial" panose="020B0604020202020204" pitchFamily="34" charset="0"/>
              </a:rPr>
              <a:t>chiave della sicurezza </a:t>
            </a:r>
            <a:r>
              <a:rPr lang="1040">
                <a:latin typeface="Arial" panose="020B0604020202020204" pitchFamily="34" charset="0"/>
                <a:cs typeface="Arial" panose="020B0604020202020204" pitchFamily="34" charset="0"/>
              </a:rPr>
              <a:t>che riguardano pericoli specifici correlati alle nostre operazioni e volti alla protezione contro lesioni o morte.</a:t>
            </a:r>
          </a:p>
          <a:p>
            <a:pPr algn="l">
              <a:buClr>
                <a:srgbClr val="84BD00"/>
              </a:buClr>
              <a:buSzPct val="125000"/>
            </a:pPr>
            <a:endParaRPr lang="en-US">
              <a:latin typeface="Arial" panose="020B0604020202020204" pitchFamily="34" charset="0"/>
              <a:cs typeface="Arial" panose="020B0604020202020204" pitchFamily="34" charset="0"/>
            </a:endParaRPr>
          </a:p>
        </p:txBody>
      </p:sp>
      <p:pic>
        <p:nvPicPr>
          <p:cNvPr id="3" name="Picture 2" descr="Diagram, timeline&#10;&#10;Description automatically generated">
            <a:extLst>
              <a:ext uri="{FF2B5EF4-FFF2-40B4-BE49-F238E27FC236}">
                <a16:creationId xmlns:a16="http://schemas.microsoft.com/office/drawing/2014/main" id="{24D7C4FB-83CE-886E-F524-9A5D12935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169" y="1048598"/>
            <a:ext cx="3749442" cy="48522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27807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6CF977-0EB9-F35D-2830-6414223C44DB}"/>
              </a:ext>
            </a:extLst>
          </p:cNvPr>
          <p:cNvSpPr txBox="1"/>
          <p:nvPr/>
        </p:nvSpPr>
        <p:spPr>
          <a:xfrm>
            <a:off x="368197" y="1248790"/>
            <a:ext cx="11276050" cy="2944261"/>
          </a:xfrm>
          <a:prstGeom prst="rect">
            <a:avLst/>
          </a:prstGeom>
          <a:noFill/>
        </p:spPr>
        <p:txBody>
          <a:bodyPr wrap="square">
            <a:spAutoFit/>
          </a:bodyPr>
          <a:lstStyle/>
          <a:p>
            <a:pPr algn="l">
              <a:spcAft>
                <a:spcPts val="600"/>
              </a:spcAft>
              <a:buClr>
                <a:srgbClr val="84BD00"/>
              </a:buClr>
              <a:buSzPct val="125000"/>
              <a:defRPr b="0" i="0"/>
            </a:pPr>
            <a:r>
              <a:rPr lang="1040" b="1">
                <a:latin typeface="Arial" panose="020B0604020202020204" pitchFamily="34" charset="0"/>
                <a:cs typeface="Arial" panose="020B0604020202020204" pitchFamily="34" charset="0"/>
              </a:rPr>
              <a:t>Impegno attivo per le regole salvavita:</a:t>
            </a:r>
          </a:p>
          <a:p>
            <a:pPr marL="285750" indent="-285750" algn="l">
              <a:spcAft>
                <a:spcPts val="600"/>
              </a:spcAft>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formazione</a:t>
            </a:r>
            <a:r>
              <a:rPr lang="1040">
                <a:latin typeface="Arial" panose="020B0604020202020204" pitchFamily="34" charset="0"/>
                <a:cs typeface="Arial" panose="020B0604020202020204" pitchFamily="34" charset="0"/>
              </a:rPr>
              <a:t> - È responsabilità di tutti comprendere le Regole salvavita. Se qualcosa non è chiaro, chiedi!</a:t>
            </a:r>
          </a:p>
          <a:p>
            <a:pPr marL="285750" indent="-285750" algn="l">
              <a:spcAft>
                <a:spcPts val="600"/>
              </a:spcAft>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Rispetto</a:t>
            </a:r>
            <a:r>
              <a:rPr lang="1040">
                <a:latin typeface="Arial" panose="020B0604020202020204" pitchFamily="34" charset="0"/>
                <a:cs typeface="Arial" panose="020B0604020202020204" pitchFamily="34" charset="0"/>
              </a:rPr>
              <a:t> delle Regole salvavita – tutti devono rispettare queste regole a prescindere dalla posizione o dal ruolo ricoperto.</a:t>
            </a:r>
          </a:p>
          <a:p>
            <a:pPr marL="285750" indent="-285750" algn="l">
              <a:spcAft>
                <a:spcPts val="600"/>
              </a:spcAft>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Valutazione dei rischi </a:t>
            </a:r>
            <a:r>
              <a:rPr lang="1040">
                <a:latin typeface="Arial" panose="020B0604020202020204" pitchFamily="34" charset="0"/>
                <a:cs typeface="Arial" panose="020B0604020202020204" pitchFamily="34" charset="0"/>
              </a:rPr>
              <a:t>-Prima di svolgere un'attività, consultare le Regole salvavita in relazione a quella attività.</a:t>
            </a:r>
          </a:p>
          <a:p>
            <a:pPr marL="285750" indent="-285750" algn="l">
              <a:spcAft>
                <a:spcPts val="600"/>
              </a:spcAft>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Intervento</a:t>
            </a:r>
            <a:r>
              <a:rPr lang="1040">
                <a:latin typeface="Arial" panose="020B0604020202020204" pitchFamily="34" charset="0"/>
                <a:cs typeface="Arial" panose="020B0604020202020204" pitchFamily="34" charset="0"/>
              </a:rPr>
              <a:t> - Tutti hanno il diritto di richiedere che un'operazione o un'attività vengano interrotte se si ritiene che una Regola salvavita non venga rispettata e che i dipendenti siano a rischio.</a:t>
            </a:r>
          </a:p>
          <a:p>
            <a:pPr marL="285750" indent="-285750" algn="l">
              <a:spcAft>
                <a:spcPts val="600"/>
              </a:spcAft>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Lavorare assieme in modo attivo</a:t>
            </a:r>
            <a:r>
              <a:rPr lang="1040" b="0">
                <a:solidFill>
                  <a:srgbClr val="84BD00"/>
                </a:solidFill>
                <a:latin typeface="Arial" panose="020B0604020202020204" pitchFamily="34" charset="0"/>
                <a:cs typeface="Arial" panose="020B0604020202020204" pitchFamily="34" charset="0"/>
              </a:rPr>
              <a:t> </a:t>
            </a:r>
            <a:r>
              <a:rPr lang="1040">
                <a:latin typeface="Arial" panose="020B0604020202020204" pitchFamily="34" charset="0"/>
                <a:cs typeface="Arial" panose="020B0604020202020204" pitchFamily="34" charset="0"/>
              </a:rPr>
              <a:t>- Se vedi un collega a rischio, dì qualcosa</a:t>
            </a:r>
            <a:endParaRPr lang="en-US"/>
          </a:p>
        </p:txBody>
      </p:sp>
      <p:sp>
        <p:nvSpPr>
          <p:cNvPr id="23" name="Rectangle 22">
            <a:extLst>
              <a:ext uri="{FF2B5EF4-FFF2-40B4-BE49-F238E27FC236}">
                <a16:creationId xmlns:a16="http://schemas.microsoft.com/office/drawing/2014/main" id="{830B4356-7294-CDA9-3F34-80A67E83B50E}"/>
              </a:ext>
            </a:extLst>
          </p:cNvPr>
          <p:cNvSpPr/>
          <p:nvPr/>
        </p:nvSpPr>
        <p:spPr>
          <a:xfrm>
            <a:off x="796430" y="4359756"/>
            <a:ext cx="102666" cy="264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4A4544E8-25DF-7D2F-D0C9-9E3F43C910CD}"/>
              </a:ext>
            </a:extLst>
          </p:cNvPr>
          <p:cNvPicPr>
            <a:picLocks noChangeAspect="1"/>
          </p:cNvPicPr>
          <p:nvPr/>
        </p:nvPicPr>
        <p:blipFill>
          <a:blip r:embed="rId3"/>
          <a:stretch>
            <a:fillRect/>
          </a:stretch>
        </p:blipFill>
        <p:spPr>
          <a:xfrm>
            <a:off x="593690" y="4361242"/>
            <a:ext cx="893168" cy="893168"/>
          </a:xfrm>
          <a:prstGeom prst="rect">
            <a:avLst/>
          </a:prstGeom>
        </p:spPr>
      </p:pic>
      <p:pic>
        <p:nvPicPr>
          <p:cNvPr id="25" name="Picture 24">
            <a:extLst>
              <a:ext uri="{FF2B5EF4-FFF2-40B4-BE49-F238E27FC236}">
                <a16:creationId xmlns:a16="http://schemas.microsoft.com/office/drawing/2014/main" id="{7993C558-2A02-46F0-7280-B245213FC0AA}"/>
              </a:ext>
            </a:extLst>
          </p:cNvPr>
          <p:cNvPicPr>
            <a:picLocks noChangeAspect="1"/>
          </p:cNvPicPr>
          <p:nvPr/>
        </p:nvPicPr>
        <p:blipFill>
          <a:blip r:embed="rId4"/>
          <a:stretch>
            <a:fillRect/>
          </a:stretch>
        </p:blipFill>
        <p:spPr>
          <a:xfrm>
            <a:off x="3479901" y="4362870"/>
            <a:ext cx="891540" cy="891540"/>
          </a:xfrm>
          <a:prstGeom prst="rect">
            <a:avLst/>
          </a:prstGeom>
        </p:spPr>
      </p:pic>
      <p:pic>
        <p:nvPicPr>
          <p:cNvPr id="26" name="Picture 25">
            <a:extLst>
              <a:ext uri="{FF2B5EF4-FFF2-40B4-BE49-F238E27FC236}">
                <a16:creationId xmlns:a16="http://schemas.microsoft.com/office/drawing/2014/main" id="{7ED4FCC2-EFDF-9AF4-1D70-A8165677576E}"/>
              </a:ext>
            </a:extLst>
          </p:cNvPr>
          <p:cNvPicPr>
            <a:picLocks noChangeAspect="1"/>
          </p:cNvPicPr>
          <p:nvPr/>
        </p:nvPicPr>
        <p:blipFill>
          <a:blip r:embed="rId5"/>
          <a:stretch>
            <a:fillRect/>
          </a:stretch>
        </p:blipFill>
        <p:spPr>
          <a:xfrm>
            <a:off x="6308313" y="4362870"/>
            <a:ext cx="891540" cy="891540"/>
          </a:xfrm>
          <a:prstGeom prst="rect">
            <a:avLst/>
          </a:prstGeom>
        </p:spPr>
      </p:pic>
      <p:pic>
        <p:nvPicPr>
          <p:cNvPr id="27" name="Picture 26">
            <a:extLst>
              <a:ext uri="{FF2B5EF4-FFF2-40B4-BE49-F238E27FC236}">
                <a16:creationId xmlns:a16="http://schemas.microsoft.com/office/drawing/2014/main" id="{E5F6E569-21F9-9DFE-081D-730C06ABF8F5}"/>
              </a:ext>
            </a:extLst>
          </p:cNvPr>
          <p:cNvPicPr>
            <a:picLocks noChangeAspect="1"/>
          </p:cNvPicPr>
          <p:nvPr/>
        </p:nvPicPr>
        <p:blipFill>
          <a:blip r:embed="rId6"/>
          <a:stretch>
            <a:fillRect/>
          </a:stretch>
        </p:blipFill>
        <p:spPr>
          <a:xfrm>
            <a:off x="9081097" y="4362870"/>
            <a:ext cx="891540" cy="891540"/>
          </a:xfrm>
          <a:prstGeom prst="rect">
            <a:avLst/>
          </a:prstGeom>
        </p:spPr>
      </p:pic>
      <p:pic>
        <p:nvPicPr>
          <p:cNvPr id="28" name="Picture 27">
            <a:extLst>
              <a:ext uri="{FF2B5EF4-FFF2-40B4-BE49-F238E27FC236}">
                <a16:creationId xmlns:a16="http://schemas.microsoft.com/office/drawing/2014/main" id="{C0D5AFB9-9950-3E70-52AB-CEF7A0237D71}"/>
              </a:ext>
            </a:extLst>
          </p:cNvPr>
          <p:cNvPicPr>
            <a:picLocks noChangeAspect="1"/>
          </p:cNvPicPr>
          <p:nvPr/>
        </p:nvPicPr>
        <p:blipFill>
          <a:blip r:embed="rId7"/>
          <a:stretch>
            <a:fillRect/>
          </a:stretch>
        </p:blipFill>
        <p:spPr>
          <a:xfrm>
            <a:off x="2070201" y="4762377"/>
            <a:ext cx="891540" cy="891540"/>
          </a:xfrm>
          <a:prstGeom prst="rect">
            <a:avLst/>
          </a:prstGeom>
        </p:spPr>
      </p:pic>
      <p:pic>
        <p:nvPicPr>
          <p:cNvPr id="29" name="Picture 28">
            <a:extLst>
              <a:ext uri="{FF2B5EF4-FFF2-40B4-BE49-F238E27FC236}">
                <a16:creationId xmlns:a16="http://schemas.microsoft.com/office/drawing/2014/main" id="{5919C713-893C-6AC6-51DC-708CC4F0652E}"/>
              </a:ext>
            </a:extLst>
          </p:cNvPr>
          <p:cNvPicPr>
            <a:picLocks noChangeAspect="1"/>
          </p:cNvPicPr>
          <p:nvPr/>
        </p:nvPicPr>
        <p:blipFill>
          <a:blip r:embed="rId8"/>
          <a:stretch>
            <a:fillRect/>
          </a:stretch>
        </p:blipFill>
        <p:spPr>
          <a:xfrm>
            <a:off x="4860685" y="4762377"/>
            <a:ext cx="891540" cy="891540"/>
          </a:xfrm>
          <a:prstGeom prst="rect">
            <a:avLst/>
          </a:prstGeom>
        </p:spPr>
      </p:pic>
      <p:pic>
        <p:nvPicPr>
          <p:cNvPr id="30" name="Picture 29">
            <a:extLst>
              <a:ext uri="{FF2B5EF4-FFF2-40B4-BE49-F238E27FC236}">
                <a16:creationId xmlns:a16="http://schemas.microsoft.com/office/drawing/2014/main" id="{0D45DCA7-A6EC-E78E-F811-C26D0B1A143F}"/>
              </a:ext>
            </a:extLst>
          </p:cNvPr>
          <p:cNvPicPr>
            <a:picLocks noChangeAspect="1"/>
          </p:cNvPicPr>
          <p:nvPr/>
        </p:nvPicPr>
        <p:blipFill>
          <a:blip r:embed="rId9"/>
          <a:stretch>
            <a:fillRect/>
          </a:stretch>
        </p:blipFill>
        <p:spPr>
          <a:xfrm>
            <a:off x="7651169" y="4762377"/>
            <a:ext cx="891540" cy="891540"/>
          </a:xfrm>
          <a:prstGeom prst="rect">
            <a:avLst/>
          </a:prstGeom>
        </p:spPr>
      </p:pic>
      <p:pic>
        <p:nvPicPr>
          <p:cNvPr id="31" name="Picture 30">
            <a:extLst>
              <a:ext uri="{FF2B5EF4-FFF2-40B4-BE49-F238E27FC236}">
                <a16:creationId xmlns:a16="http://schemas.microsoft.com/office/drawing/2014/main" id="{93601CDC-58DF-1009-E470-F4B9EE56D6C5}"/>
              </a:ext>
            </a:extLst>
          </p:cNvPr>
          <p:cNvPicPr>
            <a:picLocks noChangeAspect="1"/>
          </p:cNvPicPr>
          <p:nvPr/>
        </p:nvPicPr>
        <p:blipFill>
          <a:blip r:embed="rId10"/>
          <a:stretch>
            <a:fillRect/>
          </a:stretch>
        </p:blipFill>
        <p:spPr>
          <a:xfrm>
            <a:off x="10441652" y="4762377"/>
            <a:ext cx="891540" cy="891540"/>
          </a:xfrm>
          <a:prstGeom prst="rect">
            <a:avLst/>
          </a:prstGeom>
        </p:spPr>
      </p:pic>
      <p:sp>
        <p:nvSpPr>
          <p:cNvPr id="32" name="TextBox 31">
            <a:extLst>
              <a:ext uri="{FF2B5EF4-FFF2-40B4-BE49-F238E27FC236}">
                <a16:creationId xmlns:a16="http://schemas.microsoft.com/office/drawing/2014/main" id="{713E9475-CCCC-973D-1F68-CAD1592DE9DD}"/>
              </a:ext>
            </a:extLst>
          </p:cNvPr>
          <p:cNvSpPr txBox="1"/>
          <p:nvPr/>
        </p:nvSpPr>
        <p:spPr>
          <a:xfrm>
            <a:off x="2094862" y="5673703"/>
            <a:ext cx="857000" cy="425761"/>
          </a:xfrm>
          <a:prstGeom prst="rect">
            <a:avLst/>
          </a:prstGeom>
          <a:noFill/>
        </p:spPr>
        <p:txBody>
          <a:bodyPr wrap="square" rtlCol="0">
            <a:noAutofit/>
          </a:bodyPr>
          <a:lstStyle/>
          <a:p>
            <a:pPr algn="ctr" defTabSz="685800">
              <a:spcBef>
                <a:spcPts val="675"/>
              </a:spcBef>
              <a:buClr>
                <a:srgbClr val="0033A0"/>
              </a:buClr>
              <a:defRPr b="0" i="0"/>
            </a:pPr>
            <a:r>
              <a:rPr lang="1040" sz="1200" b="1">
                <a:solidFill>
                  <a:srgbClr val="0054A6"/>
                </a:solidFill>
                <a:latin typeface="Arial"/>
              </a:rPr>
              <a:t>Lavori a caldo </a:t>
            </a:r>
          </a:p>
          <a:p>
            <a:pPr algn="ctr" defTabSz="685800">
              <a:buClr>
                <a:srgbClr val="0033A0"/>
              </a:buClr>
            </a:pPr>
            <a:endParaRPr lang="en-GB" sz="1200">
              <a:solidFill>
                <a:srgbClr val="0054A6"/>
              </a:solidFill>
              <a:latin typeface="Arial"/>
            </a:endParaRP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3" name="TextBox 32">
            <a:extLst>
              <a:ext uri="{FF2B5EF4-FFF2-40B4-BE49-F238E27FC236}">
                <a16:creationId xmlns:a16="http://schemas.microsoft.com/office/drawing/2014/main" id="{282376C9-8611-F371-5FDF-F08DC94AE4BC}"/>
              </a:ext>
            </a:extLst>
          </p:cNvPr>
          <p:cNvSpPr txBox="1"/>
          <p:nvPr/>
        </p:nvSpPr>
        <p:spPr>
          <a:xfrm>
            <a:off x="3287591" y="5225596"/>
            <a:ext cx="1276160" cy="219238"/>
          </a:xfrm>
          <a:prstGeom prst="rect">
            <a:avLst/>
          </a:prstGeom>
          <a:noFill/>
        </p:spPr>
        <p:txBody>
          <a:bodyPr wrap="square" rtlCol="0">
            <a:noAutofit/>
          </a:bodyPr>
          <a:lstStyle/>
          <a:p>
            <a:pPr algn="ctr" defTabSz="685800">
              <a:spcBef>
                <a:spcPts val="675"/>
              </a:spcBef>
              <a:buClr>
                <a:srgbClr val="0033A0"/>
              </a:buClr>
              <a:defRPr b="0" i="0"/>
            </a:pPr>
            <a:r>
              <a:rPr lang="1040" sz="1200" b="1">
                <a:solidFill>
                  <a:srgbClr val="0054A6"/>
                </a:solidFill>
                <a:latin typeface="Arial"/>
              </a:rPr>
              <a:t>Spazi ristretti </a:t>
            </a:r>
          </a:p>
          <a:p>
            <a:pPr algn="ctr" defTabSz="685800">
              <a:buClr>
                <a:srgbClr val="0033A0"/>
              </a:buClr>
            </a:pPr>
            <a:endParaRPr lang="en-GB" sz="1200">
              <a:solidFill>
                <a:srgbClr val="0054A6"/>
              </a:solidFill>
              <a:latin typeface="Arial"/>
            </a:endParaRPr>
          </a:p>
          <a:p>
            <a:pPr algn="ctr" defTabSz="685800">
              <a:buClr>
                <a:srgbClr val="0033A0"/>
              </a:buClr>
              <a:defRPr b="0" i="0"/>
            </a:pPr>
            <a:br>
              <a:rPr lang="1040"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4" name="TextBox 33">
            <a:extLst>
              <a:ext uri="{FF2B5EF4-FFF2-40B4-BE49-F238E27FC236}">
                <a16:creationId xmlns:a16="http://schemas.microsoft.com/office/drawing/2014/main" id="{1A683D8C-1124-9658-60A1-4DA53C804474}"/>
              </a:ext>
            </a:extLst>
          </p:cNvPr>
          <p:cNvSpPr txBox="1"/>
          <p:nvPr/>
        </p:nvSpPr>
        <p:spPr>
          <a:xfrm>
            <a:off x="6286373" y="5236514"/>
            <a:ext cx="935420" cy="197403"/>
          </a:xfrm>
          <a:prstGeom prst="rect">
            <a:avLst/>
          </a:prstGeom>
          <a:noFill/>
        </p:spPr>
        <p:txBody>
          <a:bodyPr wrap="square" rtlCol="0">
            <a:noAutofit/>
          </a:bodyPr>
          <a:lstStyle/>
          <a:p>
            <a:pPr algn="ctr" defTabSz="685800">
              <a:buClr>
                <a:srgbClr val="0033A0"/>
              </a:buClr>
              <a:defRPr b="0" i="0"/>
            </a:pPr>
            <a:r>
              <a:rPr lang="1040" sz="1200" b="1">
                <a:solidFill>
                  <a:srgbClr val="0054A6"/>
                </a:solidFill>
                <a:latin typeface="Arial"/>
              </a:rPr>
              <a:t>Guida sicura</a:t>
            </a:r>
            <a:endParaRPr lang="en-GB" sz="1200">
              <a:solidFill>
                <a:srgbClr val="0054A6"/>
              </a:solidFill>
              <a:latin typeface="Arial"/>
            </a:endParaRPr>
          </a:p>
        </p:txBody>
      </p:sp>
      <p:sp>
        <p:nvSpPr>
          <p:cNvPr id="35" name="TextBox 34">
            <a:extLst>
              <a:ext uri="{FF2B5EF4-FFF2-40B4-BE49-F238E27FC236}">
                <a16:creationId xmlns:a16="http://schemas.microsoft.com/office/drawing/2014/main" id="{B146176B-0F8D-747D-B9B7-DC69AC602E5C}"/>
              </a:ext>
            </a:extLst>
          </p:cNvPr>
          <p:cNvSpPr txBox="1"/>
          <p:nvPr/>
        </p:nvSpPr>
        <p:spPr>
          <a:xfrm>
            <a:off x="8930545" y="5238562"/>
            <a:ext cx="1192644" cy="193307"/>
          </a:xfrm>
          <a:prstGeom prst="rect">
            <a:avLst/>
          </a:prstGeom>
          <a:noFill/>
        </p:spPr>
        <p:txBody>
          <a:bodyPr wrap="square" rtlCol="0">
            <a:noAutofit/>
          </a:bodyPr>
          <a:lstStyle/>
          <a:p>
            <a:pPr algn="ctr" defTabSz="685800">
              <a:spcBef>
                <a:spcPts val="675"/>
              </a:spcBef>
              <a:buClr>
                <a:srgbClr val="0033A0"/>
              </a:buClr>
              <a:defRPr b="0" i="0"/>
            </a:pPr>
            <a:r>
              <a:rPr lang="1040" sz="1200" b="1">
                <a:solidFill>
                  <a:srgbClr val="0054A6"/>
                </a:solidFill>
                <a:latin typeface="Arial"/>
              </a:rPr>
              <a:t>Isolamento energetico</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6" name="TextBox 35">
            <a:extLst>
              <a:ext uri="{FF2B5EF4-FFF2-40B4-BE49-F238E27FC236}">
                <a16:creationId xmlns:a16="http://schemas.microsoft.com/office/drawing/2014/main" id="{8C4A820A-9754-9379-6DC1-BACB17EE1024}"/>
              </a:ext>
            </a:extLst>
          </p:cNvPr>
          <p:cNvSpPr txBox="1"/>
          <p:nvPr/>
        </p:nvSpPr>
        <p:spPr>
          <a:xfrm>
            <a:off x="4877955" y="5673703"/>
            <a:ext cx="857000" cy="207374"/>
          </a:xfrm>
          <a:prstGeom prst="rect">
            <a:avLst/>
          </a:prstGeom>
          <a:noFill/>
        </p:spPr>
        <p:txBody>
          <a:bodyPr wrap="square" rtlCol="0">
            <a:noAutofit/>
          </a:bodyPr>
          <a:lstStyle/>
          <a:p>
            <a:pPr algn="ctr" defTabSz="685800">
              <a:spcBef>
                <a:spcPts val="675"/>
              </a:spcBef>
              <a:buClr>
                <a:srgbClr val="0033A0"/>
              </a:buClr>
              <a:defRPr b="0" i="0"/>
            </a:pPr>
            <a:r>
              <a:rPr lang="1040" sz="1200" b="1">
                <a:solidFill>
                  <a:srgbClr val="0054A6"/>
                </a:solidFill>
                <a:latin typeface="Arial"/>
              </a:rPr>
              <a:t>Linea di fuoco</a:t>
            </a:r>
            <a:endParaRPr lang="en-GB" sz="1200">
              <a:solidFill>
                <a:srgbClr val="0054A6"/>
              </a:solidFill>
              <a:latin typeface="Arial"/>
            </a:endParaRPr>
          </a:p>
          <a:p>
            <a:pPr algn="ctr" defTabSz="685800">
              <a:buClr>
                <a:srgbClr val="0033A0"/>
              </a:buClr>
            </a:pPr>
            <a:endParaRPr lang="en-GB" sz="1200">
              <a:solidFill>
                <a:srgbClr val="0054A6"/>
              </a:solidFill>
              <a:latin typeface="Arial"/>
            </a:endParaRPr>
          </a:p>
          <a:p>
            <a:pPr algn="ctr" defTabSz="685800">
              <a:buClr>
                <a:srgbClr val="0033A0"/>
              </a:buClr>
              <a:defRPr b="0" i="0"/>
            </a:pPr>
            <a:br>
              <a:rPr lang="1040" sz="1200">
                <a:solidFill>
                  <a:srgbClr val="0054A6"/>
                </a:solidFill>
                <a:latin typeface="Arial"/>
              </a:rPr>
            </a:b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
        <p:nvSpPr>
          <p:cNvPr id="37" name="TextBox 36">
            <a:extLst>
              <a:ext uri="{FF2B5EF4-FFF2-40B4-BE49-F238E27FC236}">
                <a16:creationId xmlns:a16="http://schemas.microsoft.com/office/drawing/2014/main" id="{CF2F0A6E-3700-43BE-A875-B990E768AA43}"/>
              </a:ext>
            </a:extLst>
          </p:cNvPr>
          <p:cNvSpPr txBox="1"/>
          <p:nvPr/>
        </p:nvSpPr>
        <p:spPr>
          <a:xfrm>
            <a:off x="7395532" y="5673703"/>
            <a:ext cx="1402814" cy="237738"/>
          </a:xfrm>
          <a:prstGeom prst="rect">
            <a:avLst/>
          </a:prstGeom>
          <a:noFill/>
        </p:spPr>
        <p:txBody>
          <a:bodyPr wrap="square" rtlCol="0">
            <a:noAutofit/>
          </a:bodyPr>
          <a:lstStyle/>
          <a:p>
            <a:pPr algn="ctr" defTabSz="685800">
              <a:buClr>
                <a:srgbClr val="0033A0"/>
              </a:buClr>
              <a:defRPr b="0" i="0"/>
            </a:pPr>
            <a:r>
              <a:rPr lang="1040" sz="1200" b="1">
                <a:solidFill>
                  <a:srgbClr val="0054A6"/>
                </a:solidFill>
                <a:latin typeface="Arial"/>
              </a:rPr>
              <a:t>Materiali pericolosi </a:t>
            </a:r>
            <a:endParaRPr lang="en-GB" sz="1200">
              <a:solidFill>
                <a:srgbClr val="0054A6"/>
              </a:solidFill>
              <a:latin typeface="Arial"/>
            </a:endParaRPr>
          </a:p>
        </p:txBody>
      </p:sp>
      <p:sp>
        <p:nvSpPr>
          <p:cNvPr id="38" name="TextBox 37">
            <a:extLst>
              <a:ext uri="{FF2B5EF4-FFF2-40B4-BE49-F238E27FC236}">
                <a16:creationId xmlns:a16="http://schemas.microsoft.com/office/drawing/2014/main" id="{E0671D7B-F6C7-F58E-45D2-3AB725D681A2}"/>
              </a:ext>
            </a:extLst>
          </p:cNvPr>
          <p:cNvSpPr txBox="1"/>
          <p:nvPr/>
        </p:nvSpPr>
        <p:spPr>
          <a:xfrm>
            <a:off x="10350324" y="5673703"/>
            <a:ext cx="1074196" cy="246961"/>
          </a:xfrm>
          <a:prstGeom prst="rect">
            <a:avLst/>
          </a:prstGeom>
          <a:noFill/>
        </p:spPr>
        <p:txBody>
          <a:bodyPr wrap="square" rtlCol="0">
            <a:noAutofit/>
          </a:bodyPr>
          <a:lstStyle/>
          <a:p>
            <a:pPr algn="ctr" defTabSz="685800">
              <a:spcBef>
                <a:spcPts val="675"/>
              </a:spcBef>
              <a:buClr>
                <a:srgbClr val="0033A0"/>
              </a:buClr>
              <a:defRPr b="0" i="0"/>
            </a:pPr>
            <a:r>
              <a:rPr lang="1040" sz="1200" b="1">
                <a:solidFill>
                  <a:srgbClr val="0054A6"/>
                </a:solidFill>
                <a:latin typeface="Arial"/>
              </a:rPr>
              <a:t>Protezione da caduta</a:t>
            </a:r>
            <a:endParaRPr lang="en-GB" sz="1200">
              <a:solidFill>
                <a:srgbClr val="0054A6"/>
              </a:solidFill>
              <a:latin typeface="Arial"/>
            </a:endParaRPr>
          </a:p>
        </p:txBody>
      </p:sp>
      <p:sp>
        <p:nvSpPr>
          <p:cNvPr id="39" name="TextBox 38">
            <a:extLst>
              <a:ext uri="{FF2B5EF4-FFF2-40B4-BE49-F238E27FC236}">
                <a16:creationId xmlns:a16="http://schemas.microsoft.com/office/drawing/2014/main" id="{A33D923A-3146-3556-1D6C-4D48CD45CAFD}"/>
              </a:ext>
            </a:extLst>
          </p:cNvPr>
          <p:cNvSpPr txBox="1"/>
          <p:nvPr/>
        </p:nvSpPr>
        <p:spPr>
          <a:xfrm>
            <a:off x="499590" y="5231885"/>
            <a:ext cx="1081368" cy="206661"/>
          </a:xfrm>
          <a:prstGeom prst="rect">
            <a:avLst/>
          </a:prstGeom>
          <a:noFill/>
        </p:spPr>
        <p:txBody>
          <a:bodyPr wrap="square" rtlCol="0">
            <a:noAutofit/>
          </a:bodyPr>
          <a:lstStyle/>
          <a:p>
            <a:pPr algn="ctr" defTabSz="685800">
              <a:spcBef>
                <a:spcPts val="675"/>
              </a:spcBef>
              <a:buClr>
                <a:srgbClr val="0033A0"/>
              </a:buClr>
              <a:defRPr b="0" i="0"/>
            </a:pPr>
            <a:r>
              <a:rPr lang="1040" sz="1200" b="1">
                <a:solidFill>
                  <a:srgbClr val="0054A6"/>
                </a:solidFill>
                <a:latin typeface="Arial"/>
              </a:rPr>
              <a:t>Controlli per la sicurezza</a:t>
            </a:r>
          </a:p>
          <a:p>
            <a:pPr algn="ctr" defTabSz="685800">
              <a:spcBef>
                <a:spcPts val="675"/>
              </a:spcBef>
              <a:buClr>
                <a:srgbClr val="0033A0"/>
              </a:buClr>
            </a:pPr>
            <a:endParaRPr lang="en-US" sz="1200" b="1">
              <a:solidFill>
                <a:srgbClr val="0054A6"/>
              </a:solidFill>
              <a:latin typeface="Arial"/>
            </a:endParaRPr>
          </a:p>
          <a:p>
            <a:pPr marL="214313" indent="-214313" algn="ctr" defTabSz="685800">
              <a:buClr>
                <a:srgbClr val="0033A0"/>
              </a:buClr>
              <a:buFont typeface="Arial" panose="020B0604020202020204" pitchFamily="34" charset="0"/>
              <a:buChar char="•"/>
            </a:pPr>
            <a:endParaRPr lang="en-GB" sz="1200">
              <a:solidFill>
                <a:srgbClr val="0054A6"/>
              </a:solidFill>
              <a:latin typeface="Arial"/>
            </a:endParaRPr>
          </a:p>
        </p:txBody>
      </p:sp>
    </p:spTree>
    <p:extLst>
      <p:ext uri="{BB962C8B-B14F-4D97-AF65-F5344CB8AC3E}">
        <p14:creationId xmlns:p14="http://schemas.microsoft.com/office/powerpoint/2010/main" val="23870880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E0BF4-D8EB-A4C3-D078-0A0F8EDC4B6F}"/>
              </a:ext>
            </a:extLst>
          </p:cNvPr>
          <p:cNvSpPr txBox="1"/>
          <p:nvPr/>
        </p:nvSpPr>
        <p:spPr>
          <a:xfrm>
            <a:off x="368197" y="1248790"/>
            <a:ext cx="11253531" cy="1077218"/>
          </a:xfrm>
          <a:prstGeom prst="rect">
            <a:avLst/>
          </a:prstGeom>
          <a:noFill/>
        </p:spPr>
        <p:txBody>
          <a:bodyPr wrap="square">
            <a:spAutoFit/>
          </a:bodyPr>
          <a:lstStyle/>
          <a:p>
            <a:pPr algn="l">
              <a:spcAft>
                <a:spcPts val="600"/>
              </a:spcAft>
              <a:buClr>
                <a:srgbClr val="84BD00"/>
              </a:buClr>
              <a:buSzPct val="125000"/>
            </a:pPr>
            <a:r>
              <a:rPr lang="en-US" b="1" dirty="0" err="1">
                <a:latin typeface="Arial" panose="020B0604020202020204" pitchFamily="34" charset="0"/>
                <a:cs typeface="Arial" panose="020B0604020202020204" pitchFamily="34" charset="0"/>
              </a:rPr>
              <a:t>Comprensione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delle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regole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salvavita</a:t>
            </a:r>
            <a:r>
              <a:rPr lang="en-US" b="1" dirty="0">
                <a:latin typeface="Arial" panose="020B0604020202020204" pitchFamily="34" charset="0"/>
                <a:cs typeface="Arial" panose="020B0604020202020204" pitchFamily="34" charset="0"/>
              </a:rPr>
              <a:t> (LSR)</a:t>
            </a:r>
          </a:p>
          <a:p>
            <a:pPr algn="l">
              <a:spcAft>
                <a:spcPts val="600"/>
              </a:spcAft>
              <a:buClr>
                <a:srgbClr val="84BD00"/>
              </a:buClr>
              <a:buSzPct val="125000"/>
            </a:pPr>
            <a:endParaRPr lang="en-US" b="1" dirty="0">
              <a:latin typeface="Arial" panose="020B0604020202020204" pitchFamily="34" charset="0"/>
              <a:cs typeface="Arial" panose="020B0604020202020204" pitchFamily="34" charset="0"/>
            </a:endParaRPr>
          </a:p>
          <a:p>
            <a:pPr algn="l">
              <a:spcAft>
                <a:spcPts val="600"/>
              </a:spcAft>
              <a:buClr>
                <a:srgbClr val="84BD00"/>
              </a:buClr>
              <a:buSzPct val="125000"/>
            </a:pPr>
            <a:endParaRPr lang="en-US" dirty="0"/>
          </a:p>
        </p:txBody>
      </p:sp>
      <p:sp>
        <p:nvSpPr>
          <p:cNvPr id="4" name="TextBox 3">
            <a:extLst>
              <a:ext uri="{FF2B5EF4-FFF2-40B4-BE49-F238E27FC236}">
                <a16:creationId xmlns:a16="http://schemas.microsoft.com/office/drawing/2014/main" id="{1C9DBB69-86E7-4B3D-71D5-648737F9D7FB}"/>
              </a:ext>
            </a:extLst>
          </p:cNvPr>
          <p:cNvSpPr txBox="1"/>
          <p:nvPr/>
        </p:nvSpPr>
        <p:spPr>
          <a:xfrm>
            <a:off x="368197" y="1851864"/>
            <a:ext cx="4756462" cy="2169825"/>
          </a:xfrm>
          <a:prstGeom prst="rect">
            <a:avLst/>
          </a:prstGeom>
          <a:noFill/>
        </p:spPr>
        <p:txBody>
          <a:bodyPr wrap="square">
            <a:spAutoFit/>
          </a:bodyPr>
          <a:lstStyle/>
          <a:p>
            <a:pPr algn="l">
              <a:spcAft>
                <a:spcPts val="1800"/>
              </a:spcAft>
              <a:buClr>
                <a:srgbClr val="84BD00"/>
              </a:buClr>
              <a:buSzPct val="125000"/>
            </a:pPr>
            <a:r>
              <a:rPr lang="it-IT" b="1" dirty="0">
                <a:solidFill>
                  <a:srgbClr val="84BD00"/>
                </a:solidFill>
                <a:latin typeface="Arial" panose="020B0604020202020204" pitchFamily="34" charset="0"/>
                <a:cs typeface="Arial" panose="020B0604020202020204" pitchFamily="34" charset="0"/>
              </a:rPr>
              <a:t>Le regole salvavita </a:t>
            </a:r>
            <a:r>
              <a:rPr lang="it-IT" b="1" u="sng" dirty="0">
                <a:solidFill>
                  <a:srgbClr val="84BD00"/>
                </a:solidFill>
                <a:latin typeface="Arial" panose="020B0604020202020204" pitchFamily="34" charset="0"/>
                <a:cs typeface="Arial" panose="020B0604020202020204" pitchFamily="34" charset="0"/>
              </a:rPr>
              <a:t>NON SONO</a:t>
            </a:r>
            <a:endParaRPr lang="en-US" b="1" u="sng" dirty="0">
              <a:solidFill>
                <a:srgbClr val="84BD00"/>
              </a:solidFill>
              <a:latin typeface="Arial" panose="020B0604020202020204" pitchFamily="34" charset="0"/>
              <a:cs typeface="Arial" panose="020B0604020202020204" pitchFamily="34" charset="0"/>
            </a:endParaRPr>
          </a:p>
          <a:p>
            <a:pPr marL="285750" indent="-285750" algn="l">
              <a:spcAft>
                <a:spcPts val="1800"/>
              </a:spcAft>
              <a:buClr>
                <a:srgbClr val="84BD00"/>
              </a:buClr>
              <a:buSzPct val="125000"/>
              <a:buFont typeface="Comic Sans MS" panose="030F0702030302020204" pitchFamily="66" charset="0"/>
              <a:buChar char="x"/>
            </a:pPr>
            <a:r>
              <a:rPr lang="it-IT" dirty="0">
                <a:latin typeface="Arial" panose="020B0604020202020204" pitchFamily="34" charset="0"/>
                <a:cs typeface="Arial" panose="020B0604020202020204" pitchFamily="34" charset="0"/>
              </a:rPr>
              <a:t>Una politica completa sulla sicurezza </a:t>
            </a:r>
          </a:p>
          <a:p>
            <a:pPr marL="285750" indent="-285750" algn="l">
              <a:spcAft>
                <a:spcPts val="1800"/>
              </a:spcAft>
              <a:buClr>
                <a:srgbClr val="84BD00"/>
              </a:buClr>
              <a:buSzPct val="125000"/>
              <a:buFont typeface="Comic Sans MS" panose="030F0702030302020204" pitchFamily="66" charset="0"/>
              <a:buChar char="x"/>
            </a:pPr>
            <a:r>
              <a:rPr lang="it-IT" dirty="0">
                <a:latin typeface="Arial" panose="020B0604020202020204" pitchFamily="34" charset="0"/>
                <a:cs typeface="Arial" panose="020B0604020202020204" pitchFamily="34" charset="0"/>
              </a:rPr>
              <a:t>Formazione formale </a:t>
            </a:r>
          </a:p>
          <a:p>
            <a:pPr marL="285750" indent="-285750" algn="l">
              <a:spcAft>
                <a:spcPts val="1800"/>
              </a:spcAft>
              <a:buClr>
                <a:srgbClr val="84BD00"/>
              </a:buClr>
              <a:buSzPct val="125000"/>
              <a:buFont typeface="Comic Sans MS" panose="030F0702030302020204" pitchFamily="66" charset="0"/>
              <a:buChar char="x"/>
            </a:pPr>
            <a:r>
              <a:rPr lang="it-IT" dirty="0">
                <a:latin typeface="Arial" panose="020B0604020202020204" pitchFamily="34" charset="0"/>
                <a:cs typeface="Arial" panose="020B0604020202020204" pitchFamily="34" charset="0"/>
              </a:rPr>
              <a:t>Regole punitive “trabocchetto” utilizzate solo per azioni disciplinari</a:t>
            </a:r>
          </a:p>
        </p:txBody>
      </p:sp>
      <p:sp>
        <p:nvSpPr>
          <p:cNvPr id="5" name="TextBox 4">
            <a:extLst>
              <a:ext uri="{FF2B5EF4-FFF2-40B4-BE49-F238E27FC236}">
                <a16:creationId xmlns:a16="http://schemas.microsoft.com/office/drawing/2014/main" id="{313F344E-0E5D-340A-509B-D1A614C99BDF}"/>
              </a:ext>
            </a:extLst>
          </p:cNvPr>
          <p:cNvSpPr txBox="1"/>
          <p:nvPr/>
        </p:nvSpPr>
        <p:spPr>
          <a:xfrm>
            <a:off x="5512330" y="1851864"/>
            <a:ext cx="6109398" cy="2939266"/>
          </a:xfrm>
          <a:prstGeom prst="rect">
            <a:avLst/>
          </a:prstGeom>
          <a:noFill/>
        </p:spPr>
        <p:txBody>
          <a:bodyPr wrap="square">
            <a:spAutoFit/>
          </a:bodyPr>
          <a:lstStyle/>
          <a:p>
            <a:pPr algn="l">
              <a:spcAft>
                <a:spcPts val="1800"/>
              </a:spcAft>
              <a:buClr>
                <a:srgbClr val="84BD00"/>
              </a:buClr>
              <a:buSzPct val="125000"/>
            </a:pPr>
            <a:r>
              <a:rPr lang="en-US" b="1" dirty="0">
                <a:solidFill>
                  <a:srgbClr val="84BD00"/>
                </a:solidFill>
                <a:latin typeface="Arial" panose="020B0604020202020204" pitchFamily="34" charset="0"/>
                <a:cs typeface="Arial" panose="020B0604020202020204" pitchFamily="34" charset="0"/>
              </a:rPr>
              <a:t>Le </a:t>
            </a:r>
            <a:r>
              <a:rPr lang="en-US" b="1" dirty="0" err="1">
                <a:solidFill>
                  <a:srgbClr val="84BD00"/>
                </a:solidFill>
                <a:latin typeface="Arial" panose="020B0604020202020204" pitchFamily="34" charset="0"/>
                <a:cs typeface="Arial" panose="020B0604020202020204" pitchFamily="34" charset="0"/>
              </a:rPr>
              <a:t>regole</a:t>
            </a:r>
            <a:r>
              <a:rPr lang="en-US" b="1" dirty="0">
                <a:solidFill>
                  <a:srgbClr val="84BD00"/>
                </a:solidFill>
                <a:latin typeface="Arial" panose="020B0604020202020204" pitchFamily="34" charset="0"/>
                <a:cs typeface="Arial" panose="020B0604020202020204" pitchFamily="34" charset="0"/>
              </a:rPr>
              <a:t> </a:t>
            </a:r>
            <a:r>
              <a:rPr lang="en-US" b="1" dirty="0" err="1">
                <a:solidFill>
                  <a:srgbClr val="84BD00"/>
                </a:solidFill>
                <a:latin typeface="Arial" panose="020B0604020202020204" pitchFamily="34" charset="0"/>
                <a:cs typeface="Arial" panose="020B0604020202020204" pitchFamily="34" charset="0"/>
              </a:rPr>
              <a:t>salvavita</a:t>
            </a:r>
            <a:r>
              <a:rPr lang="en-US" b="1" dirty="0">
                <a:solidFill>
                  <a:srgbClr val="84BD00"/>
                </a:solidFill>
                <a:latin typeface="Arial" panose="020B0604020202020204" pitchFamily="34" charset="0"/>
                <a:cs typeface="Arial" panose="020B0604020202020204" pitchFamily="34" charset="0"/>
              </a:rPr>
              <a:t> </a:t>
            </a:r>
            <a:r>
              <a:rPr lang="en-US" b="1" u="sng" dirty="0">
                <a:solidFill>
                  <a:srgbClr val="84BD00"/>
                </a:solidFill>
                <a:latin typeface="Arial" panose="020B0604020202020204" pitchFamily="34" charset="0"/>
                <a:cs typeface="Arial" panose="020B0604020202020204" pitchFamily="34" charset="0"/>
              </a:rPr>
              <a:t>SONO</a:t>
            </a:r>
          </a:p>
          <a:p>
            <a:pPr marL="285750" indent="-285750" algn="l">
              <a:spcAft>
                <a:spcPts val="1800"/>
              </a:spcAft>
              <a:buClr>
                <a:srgbClr val="84BD00"/>
              </a:buClr>
              <a:buSzPct val="125000"/>
              <a:buFont typeface="Wingdings" panose="05000000000000000000" pitchFamily="2" charset="2"/>
              <a:buChar char="ü"/>
            </a:pPr>
            <a:r>
              <a:rPr lang="it-IT" dirty="0">
                <a:latin typeface="Arial" panose="020B0604020202020204" pitchFamily="34" charset="0"/>
                <a:cs typeface="Arial" panose="020B0604020202020204" pitchFamily="34" charset="0"/>
              </a:rPr>
              <a:t>Promemoria delle aree di rischio più comuni</a:t>
            </a:r>
          </a:p>
          <a:p>
            <a:pPr marL="285750" indent="-285750" algn="l">
              <a:spcAft>
                <a:spcPts val="1800"/>
              </a:spcAft>
              <a:buClr>
                <a:srgbClr val="84BD00"/>
              </a:buClr>
              <a:buSzPct val="125000"/>
              <a:buFont typeface="Wingdings" panose="05000000000000000000" pitchFamily="2" charset="2"/>
              <a:buChar char="ü"/>
            </a:pPr>
            <a:r>
              <a:rPr lang="it-IT" dirty="0">
                <a:latin typeface="Arial" panose="020B0604020202020204" pitchFamily="34" charset="0"/>
                <a:cs typeface="Arial" panose="020B0604020202020204" pitchFamily="34" charset="0"/>
              </a:rPr>
              <a:t>Principi guida per i comportamenti necessari di base in relazione a ciascuna area di rischio</a:t>
            </a:r>
          </a:p>
          <a:p>
            <a:pPr marL="285750" indent="-285750" algn="l">
              <a:spcAft>
                <a:spcPts val="1800"/>
              </a:spcAft>
              <a:buClr>
                <a:srgbClr val="84BD00"/>
              </a:buClr>
              <a:buSzPct val="125000"/>
              <a:buFont typeface="Wingdings" panose="05000000000000000000" pitchFamily="2" charset="2"/>
              <a:buChar char="ü"/>
            </a:pPr>
            <a:r>
              <a:rPr lang="it-IT" dirty="0">
                <a:latin typeface="Arial" panose="020B0604020202020204" pitchFamily="34" charset="0"/>
                <a:cs typeface="Arial" panose="020B0604020202020204" pitchFamily="34" charset="0"/>
              </a:rPr>
              <a:t>Linee guida per lo sviluppo di un comportamento che protegga i dipendenti da lesioni gravi o morte</a:t>
            </a:r>
            <a:br>
              <a:rPr lang="it-IT" dirty="0">
                <a:latin typeface="Arial" panose="020B0604020202020204" pitchFamily="34" charset="0"/>
                <a:cs typeface="Arial" panose="020B0604020202020204" pitchFamily="34" charset="0"/>
              </a:rPr>
            </a:br>
            <a:r>
              <a:rPr lang="it-IT" sz="1600" i="1" dirty="0">
                <a:latin typeface="Arial" panose="020B0604020202020204" pitchFamily="34" charset="0"/>
                <a:cs typeface="Arial" panose="020B0604020202020204" pitchFamily="34" charset="0"/>
              </a:rPr>
              <a:t>Tuttavia, la gravità dei pericoli trattati dalle LSR richiede che questa politica abbia una connotazione disciplinare.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3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C12A048-4D6C-E8CA-53D3-6A5629B0508B}"/>
              </a:ext>
            </a:extLst>
          </p:cNvPr>
          <p:cNvSpPr txBox="1"/>
          <p:nvPr/>
        </p:nvSpPr>
        <p:spPr>
          <a:xfrm>
            <a:off x="1360158" y="3605704"/>
            <a:ext cx="4614514" cy="1433993"/>
          </a:xfrm>
          <a:prstGeom prst="rect">
            <a:avLst/>
          </a:prstGeom>
          <a:noFill/>
        </p:spPr>
        <p:txBody>
          <a:bodyPr wrap="square" rtlCol="0">
            <a:spAutoFit/>
          </a:bodyPr>
          <a:lstStyle/>
          <a:p>
            <a:pPr>
              <a:defRPr b="0" i="0"/>
            </a:pPr>
            <a:r>
              <a:rPr lang="1040" b="1">
                <a:solidFill>
                  <a:srgbClr val="84BD00"/>
                </a:solidFill>
                <a:latin typeface="Arial" panose="020B0604020202020204" pitchFamily="34" charset="0"/>
                <a:cs typeface="Arial" panose="020B0604020202020204" pitchFamily="34" charset="0"/>
              </a:rPr>
              <a:t>SISTEMA E ORGANIZZA (set in order)</a:t>
            </a:r>
          </a:p>
          <a:p>
            <a:pPr>
              <a:defRPr b="0" i="0"/>
            </a:pPr>
            <a:r>
              <a:rPr lang="1040" sz="1400" b="1" i="0" u="none" strike="noStrike">
                <a:solidFill>
                  <a:srgbClr val="000000"/>
                </a:solidFill>
                <a:latin typeface="Arial" panose="020B0604020202020204" pitchFamily="34" charset="0"/>
                <a:cs typeface="Arial" panose="020B0604020202020204" pitchFamily="34" charset="0"/>
              </a:rPr>
              <a:t>Implicazioni per la sicurezza:</a:t>
            </a:r>
          </a:p>
          <a:p>
            <a:pPr marL="171450" indent="-171450">
              <a:buClr>
                <a:srgbClr val="84BD00"/>
              </a:buClr>
              <a:buSzPct val="125000"/>
              <a:buFont typeface="Wingdings" panose="05000000000000000000" pitchFamily="2" charset="2"/>
              <a:buChar char="ü"/>
              <a:defRPr b="0" i="0"/>
            </a:pPr>
            <a:r>
              <a:rPr lang="1040" sz="1400" b="0" i="0" u="none" strike="noStrike">
                <a:solidFill>
                  <a:srgbClr val="000000"/>
                </a:solidFill>
                <a:latin typeface="Arial" panose="020B0604020202020204" pitchFamily="34" charset="0"/>
                <a:cs typeface="Arial" panose="020B0604020202020204" pitchFamily="34" charset="0"/>
              </a:rPr>
              <a:t>minori probabilità che un dipendente prenda l'oggetto sbagliato.</a:t>
            </a:r>
          </a:p>
          <a:p>
            <a:pPr marL="171450" indent="-171450">
              <a:buClr>
                <a:srgbClr val="84BD00"/>
              </a:buClr>
              <a:buSzPct val="125000"/>
              <a:buFont typeface="Wingdings" panose="05000000000000000000" pitchFamily="2" charset="2"/>
              <a:buChar char="ü"/>
              <a:defRPr b="0" i="0"/>
            </a:pPr>
            <a:r>
              <a:rPr lang="1040" sz="1400" b="0" i="0" u="none" strike="noStrike">
                <a:solidFill>
                  <a:srgbClr val="000000"/>
                </a:solidFill>
                <a:latin typeface="Arial" panose="020B0604020202020204" pitchFamily="34" charset="0"/>
                <a:cs typeface="Arial" panose="020B0604020202020204" pitchFamily="34" charset="0"/>
              </a:rPr>
              <a:t>L'utilizzo degli oggetti sbagliati può provocare gravi rischi per la sicurezza.</a:t>
            </a:r>
          </a:p>
        </p:txBody>
      </p:sp>
      <p:sp>
        <p:nvSpPr>
          <p:cNvPr id="2" name="TextBox 1">
            <a:extLst>
              <a:ext uri="{FF2B5EF4-FFF2-40B4-BE49-F238E27FC236}">
                <a16:creationId xmlns:a16="http://schemas.microsoft.com/office/drawing/2014/main" id="{7102047C-D8E4-8762-1C3A-E7EF3F8E8F11}"/>
              </a:ext>
            </a:extLst>
          </p:cNvPr>
          <p:cNvSpPr txBox="1"/>
          <p:nvPr/>
        </p:nvSpPr>
        <p:spPr>
          <a:xfrm>
            <a:off x="424405" y="996643"/>
            <a:ext cx="11357658" cy="1006846"/>
          </a:xfrm>
          <a:prstGeom prst="rect">
            <a:avLst/>
          </a:prstGeom>
          <a:noFill/>
        </p:spPr>
        <p:txBody>
          <a:bodyPr wrap="square">
            <a:spAutoFit/>
          </a:bodyPr>
          <a:lstStyle/>
          <a:p>
            <a:pPr algn="l">
              <a:defRPr b="0" i="0"/>
            </a:pPr>
            <a:r>
              <a:rPr lang="1040" sz="2400" b="1">
                <a:solidFill>
                  <a:srgbClr val="0033A0"/>
                </a:solidFill>
                <a:latin typeface="Arial" panose="020B0604020202020204" pitchFamily="34" charset="0"/>
                <a:cs typeface="Arial" panose="020B0604020202020204" pitchFamily="34" charset="0"/>
              </a:rPr>
              <a:t>ORGANIZZAZIONE DEL LUOGO DI LAVORO – 5S</a:t>
            </a:r>
          </a:p>
          <a:p>
            <a:pPr algn="l">
              <a:buClr>
                <a:srgbClr val="84BD00"/>
              </a:buClr>
              <a:buSzPct val="125000"/>
              <a:defRPr b="0" i="0"/>
            </a:pPr>
            <a:r>
              <a:rPr lang="1040">
                <a:latin typeface="Arial" panose="020B0604020202020204" pitchFamily="34" charset="0"/>
                <a:cs typeface="Arial" panose="020B0604020202020204" pitchFamily="34" charset="0"/>
              </a:rPr>
              <a:t>Il sistema delle 5S è un processo di miglioramento continuo che promuove la produttività e accresce la sicurezza sul luogo di lavoro.</a:t>
            </a:r>
          </a:p>
        </p:txBody>
      </p:sp>
      <p:pic>
        <p:nvPicPr>
          <p:cNvPr id="6" name="Graphic 5">
            <a:extLst>
              <a:ext uri="{FF2B5EF4-FFF2-40B4-BE49-F238E27FC236}">
                <a16:creationId xmlns:a16="http://schemas.microsoft.com/office/drawing/2014/main" id="{7758A237-977A-4C3E-6727-EF238C0BB0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036" y="1978075"/>
            <a:ext cx="728183" cy="669716"/>
          </a:xfrm>
          <a:prstGeom prst="rect">
            <a:avLst/>
          </a:prstGeom>
        </p:spPr>
      </p:pic>
      <p:pic>
        <p:nvPicPr>
          <p:cNvPr id="8" name="Graphic 7">
            <a:extLst>
              <a:ext uri="{FF2B5EF4-FFF2-40B4-BE49-F238E27FC236}">
                <a16:creationId xmlns:a16="http://schemas.microsoft.com/office/drawing/2014/main" id="{A21F97F6-C526-730B-A512-68E877E42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551" y="3707777"/>
            <a:ext cx="654798" cy="668440"/>
          </a:xfrm>
          <a:prstGeom prst="rect">
            <a:avLst/>
          </a:prstGeom>
        </p:spPr>
      </p:pic>
      <p:pic>
        <p:nvPicPr>
          <p:cNvPr id="10" name="Graphic 9">
            <a:extLst>
              <a:ext uri="{FF2B5EF4-FFF2-40B4-BE49-F238E27FC236}">
                <a16:creationId xmlns:a16="http://schemas.microsoft.com/office/drawing/2014/main" id="{6524E9F2-5456-0605-6458-D7906E3BC4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1551" y="4920886"/>
            <a:ext cx="659283" cy="668440"/>
          </a:xfrm>
          <a:prstGeom prst="rect">
            <a:avLst/>
          </a:prstGeom>
        </p:spPr>
      </p:pic>
      <p:pic>
        <p:nvPicPr>
          <p:cNvPr id="12" name="Graphic 11">
            <a:extLst>
              <a:ext uri="{FF2B5EF4-FFF2-40B4-BE49-F238E27FC236}">
                <a16:creationId xmlns:a16="http://schemas.microsoft.com/office/drawing/2014/main" id="{60C6215D-FEA5-724C-C887-095820C9BBE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54147" y="2380004"/>
            <a:ext cx="537740" cy="668440"/>
          </a:xfrm>
          <a:prstGeom prst="rect">
            <a:avLst/>
          </a:prstGeom>
        </p:spPr>
      </p:pic>
      <p:pic>
        <p:nvPicPr>
          <p:cNvPr id="14" name="Graphic 13">
            <a:extLst>
              <a:ext uri="{FF2B5EF4-FFF2-40B4-BE49-F238E27FC236}">
                <a16:creationId xmlns:a16="http://schemas.microsoft.com/office/drawing/2014/main" id="{6C9A937A-B358-6B4D-97CE-43D0AAA57E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37996" y="4290382"/>
            <a:ext cx="770043" cy="668440"/>
          </a:xfrm>
          <a:prstGeom prst="rect">
            <a:avLst/>
          </a:prstGeom>
        </p:spPr>
      </p:pic>
      <p:sp>
        <p:nvSpPr>
          <p:cNvPr id="15" name="TextBox 14">
            <a:extLst>
              <a:ext uri="{FF2B5EF4-FFF2-40B4-BE49-F238E27FC236}">
                <a16:creationId xmlns:a16="http://schemas.microsoft.com/office/drawing/2014/main" id="{4CB3F1AC-90CB-FBBB-57ED-37504647410C}"/>
              </a:ext>
            </a:extLst>
          </p:cNvPr>
          <p:cNvSpPr txBox="1"/>
          <p:nvPr/>
        </p:nvSpPr>
        <p:spPr>
          <a:xfrm>
            <a:off x="1360158" y="1978075"/>
            <a:ext cx="4614514" cy="1647566"/>
          </a:xfrm>
          <a:prstGeom prst="rect">
            <a:avLst/>
          </a:prstGeom>
          <a:noFill/>
        </p:spPr>
        <p:txBody>
          <a:bodyPr wrap="square" rtlCol="0">
            <a:spAutoFit/>
          </a:bodyPr>
          <a:lstStyle/>
          <a:p>
            <a:pPr>
              <a:defRPr b="0" i="0"/>
            </a:pPr>
            <a:r>
              <a:rPr lang="1040" b="1">
                <a:solidFill>
                  <a:srgbClr val="84BD00"/>
                </a:solidFill>
                <a:latin typeface="Arial" panose="020B0604020202020204" pitchFamily="34" charset="0"/>
                <a:cs typeface="Arial" panose="020B0604020202020204" pitchFamily="34" charset="0"/>
              </a:rPr>
              <a:t>SORT (riordinare)</a:t>
            </a:r>
          </a:p>
          <a:p>
            <a:pPr>
              <a:defRPr b="0" i="0"/>
            </a:pPr>
            <a:r>
              <a:rPr lang="1040" sz="1400" b="1" i="0" u="none" strike="noStrike">
                <a:solidFill>
                  <a:srgbClr val="000000"/>
                </a:solidFill>
                <a:latin typeface="Arial" panose="020B0604020202020204" pitchFamily="34" charset="0"/>
                <a:cs typeface="Arial" panose="020B0604020202020204" pitchFamily="34" charset="0"/>
              </a:rPr>
              <a:t>Implicazioni per la sicurezza:</a:t>
            </a:r>
          </a:p>
          <a:p>
            <a:pPr marL="171450" indent="-171450">
              <a:buClr>
                <a:srgbClr val="84BD00"/>
              </a:buClr>
              <a:buSzPct val="125000"/>
              <a:buFont typeface="Wingdings" panose="05000000000000000000" pitchFamily="2" charset="2"/>
              <a:buChar char="ü"/>
              <a:defRPr b="0" i="0"/>
            </a:pPr>
            <a:r>
              <a:rPr lang="1040" sz="1400" b="0" i="0" u="none" strike="noStrike">
                <a:solidFill>
                  <a:srgbClr val="000000"/>
                </a:solidFill>
                <a:latin typeface="Arial" panose="020B0604020202020204" pitchFamily="34" charset="0"/>
                <a:cs typeface="Arial" panose="020B0604020202020204" pitchFamily="34" charset="0"/>
              </a:rPr>
              <a:t>eliminazione degli ostacoli.</a:t>
            </a:r>
          </a:p>
          <a:p>
            <a:pPr marL="171450" indent="-171450">
              <a:buClr>
                <a:srgbClr val="84BD00"/>
              </a:buClr>
              <a:buSzPct val="125000"/>
              <a:buFont typeface="Wingdings" panose="05000000000000000000" pitchFamily="2" charset="2"/>
              <a:buChar char="ü"/>
              <a:defRPr b="0" i="0"/>
            </a:pPr>
            <a:r>
              <a:rPr lang="1040" sz="1400" b="0" i="0" u="none" strike="noStrike">
                <a:solidFill>
                  <a:srgbClr val="000000"/>
                </a:solidFill>
                <a:latin typeface="Arial" panose="020B0604020202020204" pitchFamily="34" charset="0"/>
                <a:cs typeface="Arial" panose="020B0604020202020204" pitchFamily="34" charset="0"/>
              </a:rPr>
              <a:t>Un minor numero di oggetti che possono fare inciampare, cadere e che possono prendere fuoco o causare altri tipi di danni. Un luogo di lavoro ben ordinato è un luogo di lavoro più sicuro</a:t>
            </a:r>
            <a:r>
              <a:rPr lang="1040" sz="1200" b="0" i="0" u="none" strike="noStrike">
                <a:solidFill>
                  <a:srgbClr val="000000"/>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C818F5E7-3D1D-0A06-D068-2B14CF2C80E0}"/>
              </a:ext>
            </a:extLst>
          </p:cNvPr>
          <p:cNvSpPr txBox="1"/>
          <p:nvPr/>
        </p:nvSpPr>
        <p:spPr>
          <a:xfrm>
            <a:off x="1360158" y="4972841"/>
            <a:ext cx="4614514" cy="1220419"/>
          </a:xfrm>
          <a:prstGeom prst="rect">
            <a:avLst/>
          </a:prstGeom>
          <a:noFill/>
        </p:spPr>
        <p:txBody>
          <a:bodyPr wrap="square" rtlCol="0">
            <a:spAutoFit/>
          </a:bodyPr>
          <a:lstStyle/>
          <a:p>
            <a:pPr>
              <a:defRPr b="0" i="0"/>
            </a:pPr>
            <a:r>
              <a:rPr lang="1040" b="1">
                <a:solidFill>
                  <a:srgbClr val="84BD00"/>
                </a:solidFill>
                <a:latin typeface="Arial" panose="020B0604020202020204" pitchFamily="34" charset="0"/>
                <a:cs typeface="Arial" panose="020B0604020202020204" pitchFamily="34" charset="0"/>
              </a:rPr>
              <a:t>SHINE (rifinitura)</a:t>
            </a:r>
          </a:p>
          <a:p>
            <a:pPr>
              <a:defRPr b="0" i="0"/>
            </a:pPr>
            <a:r>
              <a:rPr lang="1040" sz="1400" b="1" i="0" u="none" strike="noStrike">
                <a:solidFill>
                  <a:srgbClr val="000000"/>
                </a:solidFill>
                <a:latin typeface="Arial" panose="020B0604020202020204" pitchFamily="34" charset="0"/>
                <a:cs typeface="Arial" panose="020B0604020202020204" pitchFamily="34" charset="0"/>
              </a:rPr>
              <a:t>Implicazioni per la sicurezza:</a:t>
            </a:r>
          </a:p>
          <a:p>
            <a:pPr marL="171450" indent="-171450">
              <a:buClr>
                <a:srgbClr val="84BD00"/>
              </a:buClr>
              <a:buSzPct val="125000"/>
              <a:buFont typeface="Wingdings" panose="05000000000000000000" pitchFamily="2" charset="2"/>
              <a:buChar char="ü"/>
              <a:defRPr b="0" i="0"/>
            </a:pPr>
            <a:r>
              <a:rPr lang="1040" sz="1400" b="0" i="0" u="none" strike="noStrike">
                <a:solidFill>
                  <a:srgbClr val="000000"/>
                </a:solidFill>
                <a:latin typeface="Arial" panose="020B0604020202020204" pitchFamily="34" charset="0"/>
                <a:cs typeface="Arial" panose="020B0604020202020204" pitchFamily="34" charset="0"/>
              </a:rPr>
              <a:t>pulire polvere e olio eliminare il rischio di incendio.</a:t>
            </a:r>
          </a:p>
          <a:p>
            <a:pPr marL="171450" indent="-171450">
              <a:buClr>
                <a:srgbClr val="84BD00"/>
              </a:buClr>
              <a:buSzPct val="125000"/>
              <a:buFont typeface="Wingdings" panose="05000000000000000000" pitchFamily="2" charset="2"/>
              <a:buChar char="ü"/>
              <a:defRPr b="0" i="0"/>
            </a:pPr>
            <a:r>
              <a:rPr lang="1040" sz="1400" b="0" i="0" u="none" strike="noStrike">
                <a:solidFill>
                  <a:srgbClr val="000000"/>
                </a:solidFill>
                <a:latin typeface="Arial" panose="020B0604020202020204" pitchFamily="34" charset="0"/>
                <a:cs typeface="Arial" panose="020B0604020202020204" pitchFamily="34" charset="0"/>
              </a:rPr>
              <a:t>Ripulire le fuoriuscite riduce il rischio di scivolamenti e cadute.</a:t>
            </a:r>
          </a:p>
        </p:txBody>
      </p:sp>
      <p:sp>
        <p:nvSpPr>
          <p:cNvPr id="19" name="TextBox 18">
            <a:extLst>
              <a:ext uri="{FF2B5EF4-FFF2-40B4-BE49-F238E27FC236}">
                <a16:creationId xmlns:a16="http://schemas.microsoft.com/office/drawing/2014/main" id="{B58C1542-8674-8504-AF63-5755CA28C0E3}"/>
              </a:ext>
            </a:extLst>
          </p:cNvPr>
          <p:cNvSpPr txBox="1"/>
          <p:nvPr/>
        </p:nvSpPr>
        <p:spPr>
          <a:xfrm>
            <a:off x="7154081" y="2380004"/>
            <a:ext cx="4614514" cy="1861139"/>
          </a:xfrm>
          <a:prstGeom prst="rect">
            <a:avLst/>
          </a:prstGeom>
          <a:noFill/>
        </p:spPr>
        <p:txBody>
          <a:bodyPr wrap="square" rtlCol="0">
            <a:spAutoFit/>
          </a:bodyPr>
          <a:lstStyle/>
          <a:p>
            <a:pPr>
              <a:defRPr b="0" i="0"/>
            </a:pPr>
            <a:r>
              <a:rPr lang="1040" b="1">
                <a:solidFill>
                  <a:srgbClr val="84BD00"/>
                </a:solidFill>
                <a:latin typeface="Arial" panose="020B0604020202020204" pitchFamily="34" charset="0"/>
                <a:cs typeface="Arial" panose="020B0604020202020204" pitchFamily="34" charset="0"/>
              </a:rPr>
              <a:t>STANDARDIZE (standardizzare)</a:t>
            </a:r>
          </a:p>
          <a:p>
            <a:pPr>
              <a:defRPr b="0" i="0"/>
            </a:pPr>
            <a:r>
              <a:rPr lang="1040" sz="1400" b="1" i="0" u="none" strike="noStrike">
                <a:solidFill>
                  <a:srgbClr val="000000"/>
                </a:solidFill>
                <a:latin typeface="Arial" panose="020B0604020202020204" pitchFamily="34" charset="0"/>
                <a:cs typeface="Arial" panose="020B0604020202020204" pitchFamily="34" charset="0"/>
              </a:rPr>
              <a:t>Implicazioni per la sicurezza:</a:t>
            </a:r>
          </a:p>
          <a:p>
            <a:pPr marL="171450" indent="-171450">
              <a:buClr>
                <a:srgbClr val="84BD00"/>
              </a:buClr>
              <a:buSzPct val="125000"/>
              <a:buFont typeface="Wingdings" panose="05000000000000000000" pitchFamily="2" charset="2"/>
              <a:buChar char="ü"/>
              <a:defRPr b="0" i="0"/>
            </a:pPr>
            <a:r>
              <a:rPr lang="1040" sz="1400" b="0" i="0" u="none" strike="noStrike">
                <a:solidFill>
                  <a:srgbClr val="000000"/>
                </a:solidFill>
                <a:latin typeface="Arial" panose="020B0604020202020204" pitchFamily="34" charset="0"/>
                <a:cs typeface="Arial" panose="020B0604020202020204" pitchFamily="34" charset="0"/>
              </a:rPr>
              <a:t>riduzione del rischio di malfunzionamenti, incidenti e altri problemi di sicurezza.</a:t>
            </a:r>
          </a:p>
          <a:p>
            <a:pPr marL="171450" indent="-171450">
              <a:buClr>
                <a:srgbClr val="84BD00"/>
              </a:buClr>
              <a:buSzPct val="125000"/>
              <a:buFont typeface="Wingdings" panose="05000000000000000000" pitchFamily="2" charset="2"/>
              <a:buChar char="ü"/>
              <a:defRPr b="0" i="0"/>
            </a:pPr>
            <a:r>
              <a:rPr lang="1040" sz="1400" b="0" i="0" u="none" strike="noStrike">
                <a:solidFill>
                  <a:srgbClr val="000000"/>
                </a:solidFill>
                <a:latin typeface="Arial" panose="020B0604020202020204" pitchFamily="34" charset="0"/>
                <a:cs typeface="Arial" panose="020B0604020202020204" pitchFamily="34" charset="0"/>
              </a:rPr>
              <a:t>I luoghi di lavoro che rispettano i processi standard hanno dimostrato di essere ambienti più sicuri.</a:t>
            </a:r>
          </a:p>
          <a:p>
            <a:pPr marL="171450" indent="-171450">
              <a:buClr>
                <a:srgbClr val="84BD00"/>
              </a:buClr>
              <a:buSzPct val="125000"/>
              <a:buFont typeface="Wingdings" panose="05000000000000000000" pitchFamily="2" charset="2"/>
              <a:buChar char="ü"/>
              <a:defRPr b="0" i="0"/>
            </a:pPr>
            <a:r>
              <a:rPr lang="1040" sz="1400" b="0" i="0" u="none" strike="noStrike">
                <a:solidFill>
                  <a:srgbClr val="000000"/>
                </a:solidFill>
                <a:latin typeface="Arial" panose="020B0604020202020204" pitchFamily="34" charset="0"/>
                <a:cs typeface="Arial" panose="020B0604020202020204" pitchFamily="34" charset="0"/>
              </a:rPr>
              <a:t>Migliori aspettative relative al luogo di lavoro per i nuovi dipendenti.</a:t>
            </a:r>
          </a:p>
        </p:txBody>
      </p:sp>
      <p:sp>
        <p:nvSpPr>
          <p:cNvPr id="20" name="TextBox 19">
            <a:extLst>
              <a:ext uri="{FF2B5EF4-FFF2-40B4-BE49-F238E27FC236}">
                <a16:creationId xmlns:a16="http://schemas.microsoft.com/office/drawing/2014/main" id="{99FFBF82-DD55-FCD2-6CCF-35EE4D44FFF4}"/>
              </a:ext>
            </a:extLst>
          </p:cNvPr>
          <p:cNvSpPr txBox="1"/>
          <p:nvPr/>
        </p:nvSpPr>
        <p:spPr>
          <a:xfrm>
            <a:off x="7154081" y="4290382"/>
            <a:ext cx="4614514" cy="1433993"/>
          </a:xfrm>
          <a:prstGeom prst="rect">
            <a:avLst/>
          </a:prstGeom>
          <a:noFill/>
        </p:spPr>
        <p:txBody>
          <a:bodyPr wrap="square" rtlCol="0">
            <a:spAutoFit/>
          </a:bodyPr>
          <a:lstStyle/>
          <a:p>
            <a:pPr>
              <a:defRPr b="0" i="0"/>
            </a:pPr>
            <a:r>
              <a:rPr lang="1040" b="1">
                <a:solidFill>
                  <a:srgbClr val="84BD00"/>
                </a:solidFill>
                <a:latin typeface="Arial" panose="020B0604020202020204" pitchFamily="34" charset="0"/>
                <a:cs typeface="Arial" panose="020B0604020202020204" pitchFamily="34" charset="0"/>
              </a:rPr>
              <a:t>SUSTAIN (continuità)</a:t>
            </a:r>
          </a:p>
          <a:p>
            <a:pPr>
              <a:defRPr b="0" i="0"/>
            </a:pPr>
            <a:r>
              <a:rPr lang="1040" sz="1400" b="1" i="0" u="none" strike="noStrike">
                <a:solidFill>
                  <a:srgbClr val="000000"/>
                </a:solidFill>
                <a:latin typeface="Arial" panose="020B0604020202020204" pitchFamily="34" charset="0"/>
                <a:cs typeface="Arial" panose="020B0604020202020204" pitchFamily="34" charset="0"/>
              </a:rPr>
              <a:t>Implicazioni per la sicurezza:</a:t>
            </a:r>
          </a:p>
          <a:p>
            <a:pPr marL="171450" indent="-171450">
              <a:buClr>
                <a:srgbClr val="84BD00"/>
              </a:buClr>
              <a:buSzPct val="125000"/>
              <a:buFont typeface="Wingdings" panose="05000000000000000000" pitchFamily="2" charset="2"/>
              <a:buChar char="ü"/>
              <a:defRPr b="0" i="0"/>
            </a:pPr>
            <a:r>
              <a:rPr lang="1040" sz="1400" b="0" i="0" u="none" strike="noStrike">
                <a:solidFill>
                  <a:srgbClr val="000000"/>
                </a:solidFill>
                <a:latin typeface="Arial" panose="020B0604020202020204" pitchFamily="34" charset="0"/>
                <a:cs typeface="Arial" panose="020B0604020202020204" pitchFamily="34" charset="0"/>
              </a:rPr>
              <a:t>più la metodologia 5S viene rispettata e migliorata, più sicura sarà la struttura.</a:t>
            </a:r>
          </a:p>
          <a:p>
            <a:pPr marL="171450" indent="-171450">
              <a:buClr>
                <a:srgbClr val="84BD00"/>
              </a:buClr>
              <a:buSzPct val="125000"/>
              <a:buFont typeface="Wingdings" panose="05000000000000000000" pitchFamily="2" charset="2"/>
              <a:buChar char="ü"/>
              <a:defRPr b="0" i="0"/>
            </a:pPr>
            <a:r>
              <a:rPr lang="1040" sz="1400" b="0" i="0" u="none" strike="noStrike">
                <a:solidFill>
                  <a:srgbClr val="000000"/>
                </a:solidFill>
                <a:latin typeface="Arial" panose="020B0604020202020204" pitchFamily="34" charset="0"/>
                <a:cs typeface="Arial" panose="020B0604020202020204" pitchFamily="34" charset="0"/>
              </a:rPr>
              <a:t>Uno stabilimento con uno sforzo continuativo sarà molto più sicuro.</a:t>
            </a:r>
          </a:p>
        </p:txBody>
      </p:sp>
    </p:spTree>
    <p:extLst>
      <p:ext uri="{BB962C8B-B14F-4D97-AF65-F5344CB8AC3E}">
        <p14:creationId xmlns:p14="http://schemas.microsoft.com/office/powerpoint/2010/main" val="35491759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C1D03-7194-0721-AF15-6077EDE5388F}"/>
              </a:ext>
            </a:extLst>
          </p:cNvPr>
          <p:cNvSpPr txBox="1"/>
          <p:nvPr/>
        </p:nvSpPr>
        <p:spPr>
          <a:xfrm>
            <a:off x="424405" y="1048598"/>
            <a:ext cx="6382431" cy="4256213"/>
          </a:xfrm>
          <a:prstGeom prst="rect">
            <a:avLst/>
          </a:prstGeom>
          <a:noFill/>
        </p:spPr>
        <p:txBody>
          <a:bodyPr wrap="square">
            <a:spAutoFit/>
          </a:bodyPr>
          <a:lstStyle/>
          <a:p>
            <a:pPr algn="l">
              <a:defRPr b="0" i="0"/>
            </a:pPr>
            <a:r>
              <a:rPr lang="1040" sz="2400" b="1">
                <a:solidFill>
                  <a:srgbClr val="0033A0"/>
                </a:solidFill>
                <a:latin typeface="Arial" panose="020B0604020202020204" pitchFamily="34" charset="0"/>
                <a:cs typeface="Arial" panose="020B0604020202020204" pitchFamily="34" charset="0"/>
              </a:rPr>
              <a:t>ORGANIZZAZIONE DEL LUOGO DI LAVORO – 5S</a:t>
            </a:r>
          </a:p>
          <a:p>
            <a:pPr algn="l"/>
            <a:endParaRPr lang="en-US">
              <a:latin typeface="Arial" panose="020B0604020202020204" pitchFamily="34" charset="0"/>
              <a:cs typeface="Arial" panose="020B0604020202020204" pitchFamily="34" charset="0"/>
            </a:endParaRPr>
          </a:p>
          <a:p>
            <a:pPr algn="l">
              <a:lnSpc>
                <a:spcPct val="150000"/>
              </a:lnSpc>
              <a:buClr>
                <a:srgbClr val="84BD00"/>
              </a:buClr>
              <a:buSzPct val="125000"/>
              <a:defRPr b="0" i="0"/>
            </a:pPr>
            <a:r>
              <a:rPr lang="1040" b="1">
                <a:latin typeface="Arial" panose="020B0604020202020204" pitchFamily="34" charset="0"/>
                <a:cs typeface="Arial" panose="020B0604020202020204" pitchFamily="34" charset="0"/>
              </a:rPr>
              <a:t>vantaggi di un luogo di lavoro organizzato:</a:t>
            </a:r>
          </a:p>
          <a:p>
            <a:pPr marL="285750" indent="-285750" algn="l">
              <a:lnSpc>
                <a:spcPct val="150000"/>
              </a:lnSpc>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Rischio ridotto di incidenti</a:t>
            </a:r>
          </a:p>
          <a:p>
            <a:pPr marL="285750" indent="-285750" algn="l">
              <a:lnSpc>
                <a:spcPct val="150000"/>
              </a:lnSpc>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Migliore utilizzo del tempo</a:t>
            </a:r>
          </a:p>
          <a:p>
            <a:pPr marL="285750" indent="-285750" algn="l">
              <a:lnSpc>
                <a:spcPct val="150000"/>
              </a:lnSpc>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Minore spreco di spazio</a:t>
            </a:r>
          </a:p>
          <a:p>
            <a:pPr marL="285750" indent="-285750" algn="l">
              <a:lnSpc>
                <a:spcPct val="150000"/>
              </a:lnSpc>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Interruzioni ridotte per i macchinari</a:t>
            </a:r>
          </a:p>
          <a:p>
            <a:pPr marL="285750" indent="-285750" algn="l">
              <a:lnSpc>
                <a:spcPct val="150000"/>
              </a:lnSpc>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Continuità e qualità migliorate</a:t>
            </a:r>
          </a:p>
          <a:p>
            <a:pPr marL="285750" indent="-285750" algn="l">
              <a:lnSpc>
                <a:spcPct val="150000"/>
              </a:lnSpc>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Morale più alto</a:t>
            </a:r>
          </a:p>
          <a:p>
            <a:pPr algn="l">
              <a:buClr>
                <a:srgbClr val="84BD00"/>
              </a:buClr>
              <a:buSzPct val="125000"/>
            </a:pPr>
            <a:endParaRPr lang="en-US">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2A404A72-613C-7C77-9817-870B8352FBFB}"/>
              </a:ext>
            </a:extLst>
          </p:cNvPr>
          <p:cNvGraphicFramePr/>
          <p:nvPr>
            <p:extLst>
              <p:ext uri="{D42A27DB-BD31-4B8C-83A1-F6EECF244321}">
                <p14:modId xmlns:p14="http://schemas.microsoft.com/office/powerpoint/2010/main" val="1044385876"/>
              </p:ext>
            </p:extLst>
          </p:nvPr>
        </p:nvGraphicFramePr>
        <p:xfrm>
          <a:off x="5566788" y="1820744"/>
          <a:ext cx="5833986" cy="348224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4C0967F-AAFD-CAF6-FEE6-70FAC5D0E3ED}"/>
              </a:ext>
            </a:extLst>
          </p:cNvPr>
          <p:cNvSpPr txBox="1"/>
          <p:nvPr/>
        </p:nvSpPr>
        <p:spPr>
          <a:xfrm>
            <a:off x="6230150" y="5492209"/>
            <a:ext cx="5418291" cy="692497"/>
          </a:xfrm>
          <a:prstGeom prst="rect">
            <a:avLst/>
          </a:prstGeom>
          <a:noFill/>
        </p:spPr>
        <p:txBody>
          <a:bodyPr wrap="square">
            <a:spAutoFit/>
          </a:bodyPr>
          <a:lstStyle>
            <a:defPPr>
              <a:defRPr lang="en-US"/>
            </a:defPPr>
            <a:lvl1pPr algn="ctr">
              <a:defRPr sz="1600" b="0" i="0" u="none" strike="noStrike" spc="0" baseline="0">
                <a:solidFill>
                  <a:prstClr val="black">
                    <a:lumMod val="65000"/>
                    <a:lumOff val="35000"/>
                  </a:prstClr>
                </a:solidFill>
                <a:latin typeface="Arial" panose="020B0604020202020204" pitchFamily="34" charset="0"/>
                <a:cs typeface="Arial" panose="020B0604020202020204" pitchFamily="34" charset="0"/>
              </a:defRPr>
            </a:lvl1pPr>
          </a:lstStyle>
          <a:p>
            <a:pPr>
              <a:defRPr b="0" i="0"/>
            </a:pPr>
            <a:r>
              <a:rPr lang="1040" sz="1300" dirty="0"/>
              <a:t>Nel 202</a:t>
            </a:r>
            <a:r>
              <a:rPr lang="en-US" sz="1300" dirty="0"/>
              <a:t>3</a:t>
            </a:r>
            <a:r>
              <a:rPr lang="1040" sz="1300" dirty="0"/>
              <a:t>, circa il 4</a:t>
            </a:r>
            <a:r>
              <a:rPr lang="en-US" sz="1300" dirty="0"/>
              <a:t>1</a:t>
            </a:r>
            <a:r>
              <a:rPr lang="1040" sz="1300" dirty="0"/>
              <a:t>% degli infortuni si è verificato in categorie in cui la sicurezza viene migliorata grazie all'organizzazione del luogo di lavoro.</a:t>
            </a:r>
          </a:p>
          <a:p>
            <a:endParaRPr lang="en-US" sz="1300" dirty="0"/>
          </a:p>
        </p:txBody>
      </p:sp>
      <p:sp>
        <p:nvSpPr>
          <p:cNvPr id="11" name="TextBox 10">
            <a:extLst>
              <a:ext uri="{FF2B5EF4-FFF2-40B4-BE49-F238E27FC236}">
                <a16:creationId xmlns:a16="http://schemas.microsoft.com/office/drawing/2014/main" id="{4AE93960-CF78-12BC-DC96-DB52DDFC4384}"/>
              </a:ext>
            </a:extLst>
          </p:cNvPr>
          <p:cNvSpPr txBox="1"/>
          <p:nvPr/>
        </p:nvSpPr>
        <p:spPr>
          <a:xfrm>
            <a:off x="7475286" y="136579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40" sz="1600" dirty="0"/>
              <a:t>Categoria di infortuni 202</a:t>
            </a:r>
            <a:r>
              <a:rPr lang="en-US" sz="1600" dirty="0"/>
              <a:t>3</a:t>
            </a:r>
            <a:endParaRPr lang="1040" sz="1600" dirty="0"/>
          </a:p>
        </p:txBody>
      </p:sp>
    </p:spTree>
    <p:extLst>
      <p:ext uri="{BB962C8B-B14F-4D97-AF65-F5344CB8AC3E}">
        <p14:creationId xmlns:p14="http://schemas.microsoft.com/office/powerpoint/2010/main" val="38727704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878BA-53DA-9CAB-1C07-38BEE5C33854}"/>
              </a:ext>
            </a:extLst>
          </p:cNvPr>
          <p:cNvPicPr>
            <a:picLocks noChangeAspect="1"/>
          </p:cNvPicPr>
          <p:nvPr/>
        </p:nvPicPr>
        <p:blipFill>
          <a:blip r:embed="rId3">
            <a:extLst>
              <a:ext uri="{28A0092B-C50C-407E-A947-70E740481C1C}">
                <a14:useLocalDpi xmlns:a14="http://schemas.microsoft.com/office/drawing/2010/main" val="0"/>
              </a:ext>
            </a:extLst>
          </a:blip>
          <a:srcRect t="42850" b="12233"/>
          <a:stretch>
            <a:fillRect/>
          </a:stretch>
        </p:blipFill>
        <p:spPr>
          <a:xfrm>
            <a:off x="0" y="983226"/>
            <a:ext cx="12192000" cy="5250426"/>
          </a:xfrm>
          <a:prstGeom prst="rect">
            <a:avLst/>
          </a:prstGeom>
        </p:spPr>
      </p:pic>
      <p:sp>
        <p:nvSpPr>
          <p:cNvPr id="5" name="Rectangle 4">
            <a:extLst>
              <a:ext uri="{FF2B5EF4-FFF2-40B4-BE49-F238E27FC236}">
                <a16:creationId xmlns:a16="http://schemas.microsoft.com/office/drawing/2014/main" id="{3942E88E-C5F9-0EF4-AE96-4A4A81D8E920}"/>
              </a:ext>
            </a:extLst>
          </p:cNvPr>
          <p:cNvSpPr/>
          <p:nvPr/>
        </p:nvSpPr>
        <p:spPr>
          <a:xfrm rot="5400000" flipH="1">
            <a:off x="3564193" y="-2394155"/>
            <a:ext cx="5063613" cy="12192000"/>
          </a:xfrm>
          <a:prstGeom prst="rect">
            <a:avLst/>
          </a:prstGeom>
          <a:gradFill>
            <a:gsLst>
              <a:gs pos="5700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3B54E1-F532-B372-5E68-E92A00B986AF}"/>
              </a:ext>
            </a:extLst>
          </p:cNvPr>
          <p:cNvSpPr txBox="1"/>
          <p:nvPr/>
        </p:nvSpPr>
        <p:spPr>
          <a:xfrm>
            <a:off x="798395" y="1427964"/>
            <a:ext cx="10595208" cy="1189909"/>
          </a:xfrm>
          <a:prstGeom prst="rect">
            <a:avLst/>
          </a:prstGeom>
          <a:noFill/>
        </p:spPr>
        <p:txBody>
          <a:bodyPr wrap="square">
            <a:spAutoFit/>
          </a:bodyPr>
          <a:lstStyle/>
          <a:p>
            <a:pPr algn="ctr">
              <a:buClr>
                <a:srgbClr val="84BD00"/>
              </a:buClr>
              <a:buSzPct val="125000"/>
              <a:defRPr b="0" i="0"/>
            </a:pPr>
            <a:r>
              <a:rPr lang="1040" sz="3600" b="1">
                <a:solidFill>
                  <a:srgbClr val="0033A0"/>
                </a:solidFill>
                <a:latin typeface="Arial" panose="020B0604020202020204" pitchFamily="34" charset="0"/>
                <a:cs typeface="Arial" panose="020B0604020202020204" pitchFamily="34" charset="0"/>
              </a:rPr>
              <a:t>Leadership per la sicurezza:</a:t>
            </a:r>
            <a:br>
              <a:rPr lang="1040" sz="3600" b="1">
                <a:solidFill>
                  <a:srgbClr val="0033A0"/>
                </a:solidFill>
                <a:latin typeface="Arial" panose="020B0604020202020204" pitchFamily="34" charset="0"/>
                <a:cs typeface="Arial" panose="020B0604020202020204" pitchFamily="34" charset="0"/>
              </a:rPr>
            </a:br>
            <a:r>
              <a:rPr lang="1040" sz="3600" b="1">
                <a:solidFill>
                  <a:srgbClr val="0033A0"/>
                </a:solidFill>
                <a:latin typeface="Arial" panose="020B0604020202020204" pitchFamily="34" charset="0"/>
                <a:cs typeface="Arial" panose="020B0604020202020204" pitchFamily="34" charset="0"/>
              </a:rPr>
              <a:t>tutti fanno la loro parte. </a:t>
            </a:r>
          </a:p>
        </p:txBody>
      </p:sp>
      <p:cxnSp>
        <p:nvCxnSpPr>
          <p:cNvPr id="6" name="Straight Connector 5">
            <a:extLst>
              <a:ext uri="{FF2B5EF4-FFF2-40B4-BE49-F238E27FC236}">
                <a16:creationId xmlns:a16="http://schemas.microsoft.com/office/drawing/2014/main" id="{E4349C27-1D9D-6381-0408-665636A2C89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3485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1C288D-34D4-5DA9-FB29-7E70902E5646}"/>
              </a:ext>
            </a:extLst>
          </p:cNvPr>
          <p:cNvPicPr>
            <a:picLocks noChangeAspect="1"/>
          </p:cNvPicPr>
          <p:nvPr/>
        </p:nvPicPr>
        <p:blipFill>
          <a:blip r:embed="rId3">
            <a:extLst>
              <a:ext uri="{28A0092B-C50C-407E-A947-70E740481C1C}">
                <a14:useLocalDpi xmlns:a14="http://schemas.microsoft.com/office/drawing/2010/main"/>
              </a:ext>
            </a:extLst>
          </a:blip>
          <a:srcRect l="19891"/>
          <a:stretch>
            <a:fillRect/>
          </a:stretch>
        </p:blipFill>
        <p:spPr>
          <a:xfrm>
            <a:off x="7797288" y="923924"/>
            <a:ext cx="4395019" cy="5312812"/>
          </a:xfrm>
          <a:prstGeom prst="rect">
            <a:avLst/>
          </a:prstGeom>
        </p:spPr>
      </p:pic>
      <p:sp>
        <p:nvSpPr>
          <p:cNvPr id="4" name="Rectangle 3">
            <a:extLst>
              <a:ext uri="{FF2B5EF4-FFF2-40B4-BE49-F238E27FC236}">
                <a16:creationId xmlns:a16="http://schemas.microsoft.com/office/drawing/2014/main" id="{AA57F711-F4B5-96E0-E91D-872BFD0EA743}"/>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A0797A-1734-993F-2CFA-4F09CD7B7CC2}"/>
              </a:ext>
            </a:extLst>
          </p:cNvPr>
          <p:cNvSpPr txBox="1"/>
          <p:nvPr/>
        </p:nvSpPr>
        <p:spPr>
          <a:xfrm>
            <a:off x="593919" y="1132112"/>
            <a:ext cx="7739629" cy="4561317"/>
          </a:xfrm>
          <a:prstGeom prst="rect">
            <a:avLst/>
          </a:prstGeom>
          <a:noFill/>
        </p:spPr>
        <p:txBody>
          <a:bodyPr wrap="square">
            <a:spAutoFit/>
          </a:bodyPr>
          <a:lstStyle/>
          <a:p>
            <a:pPr algn="l">
              <a:defRPr b="0" i="0"/>
            </a:pPr>
            <a:r>
              <a:rPr lang="1040" sz="2400" b="1">
                <a:solidFill>
                  <a:srgbClr val="0033A0"/>
                </a:solidFill>
                <a:latin typeface="Arial" panose="020B0604020202020204" pitchFamily="34" charset="0"/>
                <a:cs typeface="Arial" panose="020B0604020202020204" pitchFamily="34" charset="0"/>
              </a:rPr>
              <a:t>CHE COS'È LA LEADERSHIP PER LA SICUREZZA?</a:t>
            </a: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defRPr b="0" i="0"/>
            </a:pPr>
            <a:r>
              <a:rPr lang="1040">
                <a:latin typeface="Arial" panose="020B0604020202020204" pitchFamily="34" charset="0"/>
                <a:cs typeface="Arial" panose="020B0604020202020204" pitchFamily="34" charset="0"/>
              </a:rPr>
              <a:t>La leadership per la sicurezza non deve essere una persona in un ruolo di leadership.</a:t>
            </a:r>
          </a:p>
          <a:p>
            <a:pPr algn="l">
              <a:buClr>
                <a:srgbClr val="84BD00"/>
              </a:buClr>
              <a:buSzPct val="125000"/>
            </a:pPr>
            <a:endParaRPr lang="en-US">
              <a:latin typeface="Arial" panose="020B0604020202020204" pitchFamily="34" charset="0"/>
              <a:cs typeface="Arial" panose="020B0604020202020204" pitchFamily="34" charset="0"/>
            </a:endParaRPr>
          </a:p>
          <a:p>
            <a:pPr algn="l">
              <a:spcAft>
                <a:spcPts val="600"/>
              </a:spcAft>
              <a:buClr>
                <a:srgbClr val="84BD00"/>
              </a:buClr>
              <a:buSzPct val="125000"/>
              <a:defRPr b="0" i="0"/>
            </a:pPr>
            <a:r>
              <a:rPr lang="1040" b="1">
                <a:latin typeface="Arial" panose="020B0604020202020204" pitchFamily="34" charset="0"/>
                <a:cs typeface="Arial" panose="020B0604020202020204" pitchFamily="34" charset="0"/>
              </a:rPr>
              <a:t>Leader per la sicurezza:</a:t>
            </a:r>
          </a:p>
          <a:p>
            <a:pPr marL="285750" indent="-285750" algn="l">
              <a:spcAft>
                <a:spcPts val="600"/>
              </a:spcAft>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Mostrare di avere</a:t>
            </a:r>
            <a:r>
              <a:rPr lang="1040">
                <a:latin typeface="Arial" panose="020B0604020202020204" pitchFamily="34" charset="0"/>
                <a:cs typeface="Arial" panose="020B0604020202020204" pitchFamily="34" charset="0"/>
              </a:rPr>
              <a:t> comportamenti personali sicuri</a:t>
            </a:r>
          </a:p>
          <a:p>
            <a:pPr marL="285750" indent="-285750" algn="l">
              <a:spcAft>
                <a:spcPts val="600"/>
              </a:spcAft>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Ispirare</a:t>
            </a:r>
            <a:r>
              <a:rPr lang="1040">
                <a:latin typeface="Arial" panose="020B0604020202020204" pitchFamily="34" charset="0"/>
                <a:cs typeface="Arial" panose="020B0604020202020204" pitchFamily="34" charset="0"/>
              </a:rPr>
              <a:t> gli altri</a:t>
            </a:r>
          </a:p>
          <a:p>
            <a:pPr marL="285750" indent="-285750" algn="l">
              <a:spcAft>
                <a:spcPts val="600"/>
              </a:spcAft>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Rispetto</a:t>
            </a:r>
            <a:r>
              <a:rPr lang="1040">
                <a:latin typeface="Arial" panose="020B0604020202020204" pitchFamily="34" charset="0"/>
                <a:cs typeface="Arial" panose="020B0604020202020204" pitchFamily="34" charset="0"/>
              </a:rPr>
              <a:t> accurato dei protocolli di sicurezza</a:t>
            </a:r>
          </a:p>
          <a:p>
            <a:pPr marL="285750" indent="-285750" algn="l">
              <a:spcAft>
                <a:spcPts val="600"/>
              </a:spcAft>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Parlare apertamente </a:t>
            </a:r>
            <a:r>
              <a:rPr lang="1040">
                <a:latin typeface="Arial" panose="020B0604020202020204" pitchFamily="34" charset="0"/>
                <a:cs typeface="Arial" panose="020B0604020202020204" pitchFamily="34" charset="0"/>
              </a:rPr>
              <a:t>in modo costruttivo </a:t>
            </a:r>
          </a:p>
          <a:p>
            <a:pPr marL="285750" indent="-285750" algn="l">
              <a:spcAft>
                <a:spcPts val="600"/>
              </a:spcAft>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Accertarsi </a:t>
            </a:r>
            <a:r>
              <a:rPr lang="1040">
                <a:latin typeface="Arial" panose="020B0604020202020204" pitchFamily="34" charset="0"/>
                <a:cs typeface="Arial" panose="020B0604020202020204" pitchFamily="34" charset="0"/>
              </a:rPr>
              <a:t> che i dipendenti lavorino in modo sicuro </a:t>
            </a:r>
          </a:p>
          <a:p>
            <a:pPr marL="285750" indent="-285750" algn="l">
              <a:spcAft>
                <a:spcPts val="600"/>
              </a:spcAft>
              <a:buClr>
                <a:srgbClr val="84BD00"/>
              </a:buClr>
              <a:buSzPct val="125000"/>
              <a:buFont typeface="Wingdings" panose="05000000000000000000" pitchFamily="2" charset="2"/>
              <a:buChar char="ü"/>
              <a:defRPr b="0" i="0"/>
            </a:pPr>
            <a:r>
              <a:rPr lang="1040" b="1">
                <a:solidFill>
                  <a:srgbClr val="84BD00"/>
                </a:solidFill>
                <a:latin typeface="Arial" panose="020B0604020202020204" pitchFamily="34" charset="0"/>
                <a:cs typeface="Arial" panose="020B0604020202020204" pitchFamily="34" charset="0"/>
              </a:rPr>
              <a:t>Ascoltare</a:t>
            </a:r>
            <a:r>
              <a:rPr lang="1040">
                <a:latin typeface="Arial" panose="020B0604020202020204" pitchFamily="34" charset="0"/>
                <a:cs typeface="Arial" panose="020B0604020202020204" pitchFamily="34" charset="0"/>
              </a:rPr>
              <a:t> i dubbi dei dipendenti in relazione alla sicurezza</a:t>
            </a:r>
          </a:p>
          <a:p>
            <a:pPr algn="l">
              <a:buClr>
                <a:srgbClr val="84BD00"/>
              </a:buClr>
              <a:buSzPct val="125000"/>
            </a:pPr>
            <a:endParaRPr lang="en-US">
              <a:latin typeface="Arial" panose="020B0604020202020204" pitchFamily="34" charset="0"/>
              <a:cs typeface="Arial" panose="020B0604020202020204" pitchFamily="34" charset="0"/>
            </a:endParaRPr>
          </a:p>
          <a:p>
            <a:pPr algn="l">
              <a:buClr>
                <a:srgbClr val="84BD00"/>
              </a:buClr>
              <a:buSzPct val="125000"/>
            </a:pPr>
            <a:endParaRPr lang="en-US">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7F8F951-8CCA-DBAE-82B3-94EDA531B7B4}"/>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29DBB5D-88C7-E00F-EA68-0B3D39FBBB33}"/>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0687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0"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MOBILITAZIONE GLOBALE PER LA SICUREZZA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0"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316074"/>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7E76BF7F-3B03-4DF3-A853-0362E96B469D}" type="slidenum">
              <a:rPr lang="en-US" smtClean="0"/>
              <a:t>19</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0"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passo avanti verso la sicurezza</a:t>
            </a:r>
          </a:p>
        </p:txBody>
      </p:sp>
      <p:sp>
        <p:nvSpPr>
          <p:cNvPr id="14" name="Rectangle 13">
            <a:extLst>
              <a:ext uri="{FF2B5EF4-FFF2-40B4-BE49-F238E27FC236}">
                <a16:creationId xmlns:a16="http://schemas.microsoft.com/office/drawing/2014/main" id="{CADB3204-155B-43F9-8F9F-B28A4BEB3462}"/>
              </a:ext>
            </a:extLst>
          </p:cNvPr>
          <p:cNvSpPr/>
          <p:nvPr/>
        </p:nvSpPr>
        <p:spPr>
          <a:xfrm>
            <a:off x="321384" y="1188392"/>
            <a:ext cx="3878983" cy="3356153"/>
          </a:xfrm>
          <a:prstGeom prst="rect">
            <a:avLst/>
          </a:prstGeom>
        </p:spPr>
        <p:txBody>
          <a:bodyPr wrap="square">
            <a:spAutoFit/>
          </a:bodyPr>
          <a:lstStyle/>
          <a:p>
            <a:pPr>
              <a:spcAft>
                <a:spcPts val="1200"/>
              </a:spcAft>
              <a:defRPr b="0" i="0"/>
            </a:pPr>
            <a:r>
              <a:rPr lang="1040" sz="2400" b="1">
                <a:solidFill>
                  <a:srgbClr val="0033A0"/>
                </a:solidFill>
                <a:latin typeface="Arial" panose="020B0604020202020204" pitchFamily="34" charset="0"/>
                <a:cs typeface="Arial" panose="020B0604020202020204" pitchFamily="34" charset="0"/>
              </a:rPr>
              <a:t>Analisi delle cause alla radice</a:t>
            </a:r>
          </a:p>
          <a:p>
            <a:pPr>
              <a:spcAft>
                <a:spcPts val="1200"/>
              </a:spcAft>
              <a:defRPr b="0" i="0"/>
            </a:pPr>
            <a:r>
              <a:rPr lang="1040" b="1">
                <a:latin typeface="Arial" panose="020B0604020202020204" pitchFamily="34" charset="0"/>
                <a:cs typeface="Arial" panose="020B0604020202020204" pitchFamily="34" charset="0"/>
              </a:rPr>
              <a:t>Perché è importante determinare la causa alla radice?</a:t>
            </a:r>
          </a:p>
          <a:p>
            <a:pPr marL="285750" indent="-285750">
              <a:spcAft>
                <a:spcPts val="1200"/>
              </a:spcAft>
              <a:buClr>
                <a:srgbClr val="84BD00"/>
              </a:buClr>
              <a:buFont typeface="Wingdings" panose="05000000000000000000" pitchFamily="2" charset="2"/>
              <a:buChar char="ü"/>
              <a:defRPr b="0" i="0"/>
            </a:pPr>
            <a:r>
              <a:rPr lang="1040">
                <a:latin typeface="Arial" panose="020B0604020202020204" pitchFamily="34" charset="0"/>
                <a:cs typeface="Arial" panose="020B0604020202020204" pitchFamily="34" charset="0"/>
              </a:rPr>
              <a:t>Sistemare le cose</a:t>
            </a:r>
          </a:p>
          <a:p>
            <a:pPr marL="285750" indent="-285750">
              <a:spcAft>
                <a:spcPts val="1200"/>
              </a:spcAft>
              <a:buClr>
                <a:srgbClr val="84BD00"/>
              </a:buClr>
              <a:buFont typeface="Wingdings" panose="05000000000000000000" pitchFamily="2" charset="2"/>
              <a:buChar char="ü"/>
              <a:defRPr b="0" i="0"/>
            </a:pPr>
            <a:r>
              <a:rPr lang="1040">
                <a:latin typeface="Arial" panose="020B0604020202020204" pitchFamily="34" charset="0"/>
                <a:cs typeface="Arial" panose="020B0604020202020204" pitchFamily="34" charset="0"/>
              </a:rPr>
              <a:t>Allontanarsi dalle persone colpevoli</a:t>
            </a:r>
          </a:p>
          <a:p>
            <a:pPr marL="285750" indent="-285750">
              <a:spcAft>
                <a:spcPts val="1200"/>
              </a:spcAft>
              <a:buClr>
                <a:srgbClr val="84BD00"/>
              </a:buClr>
              <a:buFont typeface="Wingdings" panose="05000000000000000000" pitchFamily="2" charset="2"/>
              <a:buChar char="ü"/>
              <a:defRPr b="0" i="0"/>
            </a:pPr>
            <a:r>
              <a:rPr lang="1040">
                <a:latin typeface="Arial" panose="020B0604020202020204" pitchFamily="34" charset="0"/>
                <a:cs typeface="Arial" panose="020B0604020202020204" pitchFamily="34" charset="0"/>
              </a:rPr>
              <a:t>Considerare le persone responsabili</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2" name="Arrow: Bent-Up 11">
            <a:extLst>
              <a:ext uri="{FF2B5EF4-FFF2-40B4-BE49-F238E27FC236}">
                <a16:creationId xmlns:a16="http://schemas.microsoft.com/office/drawing/2014/main" id="{5476D9B2-56C8-42AD-8DD1-B989DBDD45EE}"/>
              </a:ext>
            </a:extLst>
          </p:cNvPr>
          <p:cNvSpPr/>
          <p:nvPr/>
        </p:nvSpPr>
        <p:spPr>
          <a:xfrm rot="5400000">
            <a:off x="5350002" y="2546924"/>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16" name="Freeform: Shape 15">
            <a:extLst>
              <a:ext uri="{FF2B5EF4-FFF2-40B4-BE49-F238E27FC236}">
                <a16:creationId xmlns:a16="http://schemas.microsoft.com/office/drawing/2014/main" id="{FC67E012-7BC7-4D9E-864B-154D8A49DB83}"/>
              </a:ext>
            </a:extLst>
          </p:cNvPr>
          <p:cNvSpPr/>
          <p:nvPr/>
        </p:nvSpPr>
        <p:spPr>
          <a:xfrm>
            <a:off x="4966855" y="2073500"/>
            <a:ext cx="975725"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0" sz="1400" b="1" kern="1200">
                <a:latin typeface="Arial" panose="020B0604020202020204" pitchFamily="34" charset="0"/>
                <a:cs typeface="Arial" panose="020B0604020202020204" pitchFamily="34" charset="0"/>
              </a:rPr>
              <a:t>Perché?</a:t>
            </a:r>
          </a:p>
        </p:txBody>
      </p:sp>
      <p:sp>
        <p:nvSpPr>
          <p:cNvPr id="18" name="Freeform: Shape 17">
            <a:extLst>
              <a:ext uri="{FF2B5EF4-FFF2-40B4-BE49-F238E27FC236}">
                <a16:creationId xmlns:a16="http://schemas.microsoft.com/office/drawing/2014/main" id="{58213B3A-E0AC-4F65-BB02-FD3DC457D5C5}"/>
              </a:ext>
            </a:extLst>
          </p:cNvPr>
          <p:cNvSpPr/>
          <p:nvPr/>
        </p:nvSpPr>
        <p:spPr>
          <a:xfrm>
            <a:off x="6019801" y="2129037"/>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0" sz="1400" kern="1200">
                <a:latin typeface="Arial" panose="020B0604020202020204" pitchFamily="34" charset="0"/>
                <a:cs typeface="Arial" panose="020B0604020202020204" pitchFamily="34" charset="0"/>
              </a:rPr>
              <a:t>Colto in eccesso di velocità</a:t>
            </a:r>
          </a:p>
        </p:txBody>
      </p:sp>
      <p:sp>
        <p:nvSpPr>
          <p:cNvPr id="19" name="Arrow: Bent-Up 18">
            <a:extLst>
              <a:ext uri="{FF2B5EF4-FFF2-40B4-BE49-F238E27FC236}">
                <a16:creationId xmlns:a16="http://schemas.microsoft.com/office/drawing/2014/main" id="{835A15C8-4E11-438C-888B-3F88F7F22206}"/>
              </a:ext>
            </a:extLst>
          </p:cNvPr>
          <p:cNvSpPr/>
          <p:nvPr/>
        </p:nvSpPr>
        <p:spPr>
          <a:xfrm rot="5400000">
            <a:off x="6039734" y="314033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1" name="Freeform: Shape 20">
            <a:extLst>
              <a:ext uri="{FF2B5EF4-FFF2-40B4-BE49-F238E27FC236}">
                <a16:creationId xmlns:a16="http://schemas.microsoft.com/office/drawing/2014/main" id="{783C95E9-41FF-4113-8FE9-162F705C3B8A}"/>
              </a:ext>
            </a:extLst>
          </p:cNvPr>
          <p:cNvSpPr/>
          <p:nvPr/>
        </p:nvSpPr>
        <p:spPr>
          <a:xfrm>
            <a:off x="5908808" y="265488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0" sz="1400" b="1" kern="1200">
                <a:latin typeface="Arial" panose="020B0604020202020204" pitchFamily="34" charset="0"/>
                <a:cs typeface="Arial" panose="020B0604020202020204" pitchFamily="34" charset="0"/>
              </a:rPr>
              <a:t>Perché?</a:t>
            </a:r>
          </a:p>
        </p:txBody>
      </p:sp>
      <p:sp>
        <p:nvSpPr>
          <p:cNvPr id="22" name="Freeform: Shape 21">
            <a:extLst>
              <a:ext uri="{FF2B5EF4-FFF2-40B4-BE49-F238E27FC236}">
                <a16:creationId xmlns:a16="http://schemas.microsoft.com/office/drawing/2014/main" id="{46447AE7-4B16-4435-91A8-1E504A39FF64}"/>
              </a:ext>
            </a:extLst>
          </p:cNvPr>
          <p:cNvSpPr/>
          <p:nvPr/>
        </p:nvSpPr>
        <p:spPr>
          <a:xfrm>
            <a:off x="6709533" y="2700025"/>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0" sz="1400">
                <a:latin typeface="Arial" panose="020B0604020202020204" pitchFamily="34" charset="0"/>
                <a:cs typeface="Arial" panose="020B0604020202020204" pitchFamily="34" charset="0"/>
              </a:rPr>
              <a:t>Ritardo sul lavoro</a:t>
            </a:r>
            <a:endParaRPr lang="en-US" sz="1400" kern="1200">
              <a:latin typeface="Arial" panose="020B0604020202020204" pitchFamily="34" charset="0"/>
              <a:cs typeface="Arial" panose="020B0604020202020204" pitchFamily="34" charset="0"/>
            </a:endParaRPr>
          </a:p>
        </p:txBody>
      </p:sp>
      <p:sp>
        <p:nvSpPr>
          <p:cNvPr id="23" name="Arrow: Bent-Up 22">
            <a:extLst>
              <a:ext uri="{FF2B5EF4-FFF2-40B4-BE49-F238E27FC236}">
                <a16:creationId xmlns:a16="http://schemas.microsoft.com/office/drawing/2014/main" id="{1DD81FF7-FCEB-45F3-BF9E-747A1623FEBC}"/>
              </a:ext>
            </a:extLst>
          </p:cNvPr>
          <p:cNvSpPr/>
          <p:nvPr/>
        </p:nvSpPr>
        <p:spPr>
          <a:xfrm rot="5400000">
            <a:off x="6729466" y="372171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4" name="Freeform: Shape 23">
            <a:extLst>
              <a:ext uri="{FF2B5EF4-FFF2-40B4-BE49-F238E27FC236}">
                <a16:creationId xmlns:a16="http://schemas.microsoft.com/office/drawing/2014/main" id="{DB5C282A-982E-4949-9456-61E4FAC99A12}"/>
              </a:ext>
            </a:extLst>
          </p:cNvPr>
          <p:cNvSpPr/>
          <p:nvPr/>
        </p:nvSpPr>
        <p:spPr>
          <a:xfrm>
            <a:off x="6598540" y="323626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0" sz="1400" b="1" kern="1200">
                <a:latin typeface="Arial" panose="020B0604020202020204" pitchFamily="34" charset="0"/>
                <a:cs typeface="Arial" panose="020B0604020202020204" pitchFamily="34" charset="0"/>
              </a:rPr>
              <a:t>Perché?</a:t>
            </a:r>
          </a:p>
        </p:txBody>
      </p:sp>
      <p:sp>
        <p:nvSpPr>
          <p:cNvPr id="25" name="Freeform: Shape 24">
            <a:extLst>
              <a:ext uri="{FF2B5EF4-FFF2-40B4-BE49-F238E27FC236}">
                <a16:creationId xmlns:a16="http://schemas.microsoft.com/office/drawing/2014/main" id="{137101C7-511C-4D3A-A523-AC20EF016618}"/>
              </a:ext>
            </a:extLst>
          </p:cNvPr>
          <p:cNvSpPr/>
          <p:nvPr/>
        </p:nvSpPr>
        <p:spPr>
          <a:xfrm>
            <a:off x="7399265" y="3271014"/>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0" sz="1400">
                <a:latin typeface="Arial" panose="020B0604020202020204" pitchFamily="34" charset="0"/>
                <a:cs typeface="Arial" panose="020B0604020202020204" pitchFamily="34" charset="0"/>
              </a:rPr>
              <a:t>Dormito troppo</a:t>
            </a:r>
            <a:endParaRPr lang="en-US" sz="1400" kern="1200">
              <a:latin typeface="Arial" panose="020B0604020202020204" pitchFamily="34" charset="0"/>
              <a:cs typeface="Arial" panose="020B0604020202020204" pitchFamily="34" charset="0"/>
            </a:endParaRPr>
          </a:p>
        </p:txBody>
      </p:sp>
      <p:sp>
        <p:nvSpPr>
          <p:cNvPr id="26" name="Arrow: Bent-Up 25">
            <a:extLst>
              <a:ext uri="{FF2B5EF4-FFF2-40B4-BE49-F238E27FC236}">
                <a16:creationId xmlns:a16="http://schemas.microsoft.com/office/drawing/2014/main" id="{6CD03740-1653-47AC-AED5-FEA8B1420C87}"/>
              </a:ext>
            </a:extLst>
          </p:cNvPr>
          <p:cNvSpPr/>
          <p:nvPr/>
        </p:nvSpPr>
        <p:spPr>
          <a:xfrm rot="5400000">
            <a:off x="7419198" y="4303095"/>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27" name="Freeform: Shape 26">
            <a:extLst>
              <a:ext uri="{FF2B5EF4-FFF2-40B4-BE49-F238E27FC236}">
                <a16:creationId xmlns:a16="http://schemas.microsoft.com/office/drawing/2014/main" id="{1C2A5646-0CC3-451D-AF1D-3F1F59D6DDDD}"/>
              </a:ext>
            </a:extLst>
          </p:cNvPr>
          <p:cNvSpPr/>
          <p:nvPr/>
        </p:nvSpPr>
        <p:spPr>
          <a:xfrm>
            <a:off x="7288272" y="381764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0" sz="1400" b="1" kern="1200">
                <a:latin typeface="Arial" panose="020B0604020202020204" pitchFamily="34" charset="0"/>
                <a:cs typeface="Arial" panose="020B0604020202020204" pitchFamily="34" charset="0"/>
              </a:rPr>
              <a:t>Perché?</a:t>
            </a:r>
          </a:p>
        </p:txBody>
      </p:sp>
      <p:sp>
        <p:nvSpPr>
          <p:cNvPr id="28" name="Freeform: Shape 27">
            <a:extLst>
              <a:ext uri="{FF2B5EF4-FFF2-40B4-BE49-F238E27FC236}">
                <a16:creationId xmlns:a16="http://schemas.microsoft.com/office/drawing/2014/main" id="{0A63CFAD-1426-4776-B519-4AED4B02DB88}"/>
              </a:ext>
            </a:extLst>
          </p:cNvPr>
          <p:cNvSpPr/>
          <p:nvPr/>
        </p:nvSpPr>
        <p:spPr>
          <a:xfrm>
            <a:off x="8088997" y="3842003"/>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41910" rIns="41910" bIns="41910" numCol="1" spcCol="1270" anchor="ctr" anchorCtr="0">
            <a:noAutofit/>
          </a:bodyPr>
          <a:lstStyle/>
          <a:p>
            <a:pPr marL="0" lvl="1" algn="l" defTabSz="400050">
              <a:lnSpc>
                <a:spcPct val="90000"/>
              </a:lnSpc>
              <a:spcBef>
                <a:spcPct val="0"/>
              </a:spcBef>
              <a:spcAft>
                <a:spcPct val="15000"/>
              </a:spcAft>
              <a:defRPr b="0" i="0"/>
            </a:pPr>
            <a:r>
              <a:rPr lang="1040" sz="1400">
                <a:latin typeface="Arial" panose="020B0604020202020204" pitchFamily="34" charset="0"/>
                <a:cs typeface="Arial" panose="020B0604020202020204" pitchFamily="34" charset="0"/>
              </a:rPr>
              <a:t>La sveglia non ha funzionato</a:t>
            </a:r>
            <a:endParaRPr lang="en-US" sz="1400" kern="120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6A819491-D503-4D5C-A990-4C8586BE28D7}"/>
              </a:ext>
            </a:extLst>
          </p:cNvPr>
          <p:cNvSpPr/>
          <p:nvPr/>
        </p:nvSpPr>
        <p:spPr>
          <a:xfrm>
            <a:off x="7978004" y="4399020"/>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0" sz="1400" b="1" kern="1200">
                <a:latin typeface="Arial" panose="020B0604020202020204" pitchFamily="34" charset="0"/>
                <a:cs typeface="Arial" panose="020B0604020202020204" pitchFamily="34" charset="0"/>
              </a:rPr>
              <a:t>Perché?</a:t>
            </a:r>
          </a:p>
        </p:txBody>
      </p:sp>
      <p:sp>
        <p:nvSpPr>
          <p:cNvPr id="30" name="Freeform: Shape 29">
            <a:extLst>
              <a:ext uri="{FF2B5EF4-FFF2-40B4-BE49-F238E27FC236}">
                <a16:creationId xmlns:a16="http://schemas.microsoft.com/office/drawing/2014/main" id="{D8AE40BB-CBD4-4825-A37B-1A58ABD9CFFB}"/>
              </a:ext>
            </a:extLst>
          </p:cNvPr>
          <p:cNvSpPr/>
          <p:nvPr/>
        </p:nvSpPr>
        <p:spPr>
          <a:xfrm>
            <a:off x="8778729" y="4412992"/>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40" sz="1400" kern="1200">
                <a:latin typeface="Arial" panose="020B0604020202020204" pitchFamily="34" charset="0"/>
                <a:cs typeface="Arial" panose="020B0604020202020204" pitchFamily="34" charset="0"/>
              </a:rPr>
              <a:t>Batterie del tutto scariche </a:t>
            </a:r>
          </a:p>
        </p:txBody>
      </p:sp>
      <p:sp>
        <p:nvSpPr>
          <p:cNvPr id="31" name="Arrow: Bent-Up 30">
            <a:extLst>
              <a:ext uri="{FF2B5EF4-FFF2-40B4-BE49-F238E27FC236}">
                <a16:creationId xmlns:a16="http://schemas.microsoft.com/office/drawing/2014/main" id="{9711F449-6939-44F8-9B4F-DC0C91151A7E}"/>
              </a:ext>
            </a:extLst>
          </p:cNvPr>
          <p:cNvSpPr/>
          <p:nvPr/>
        </p:nvSpPr>
        <p:spPr>
          <a:xfrm rot="5400000">
            <a:off x="8152635" y="4885401"/>
            <a:ext cx="494173" cy="562599"/>
          </a:xfrm>
          <a:prstGeom prst="bentUpArrow">
            <a:avLst>
              <a:gd name="adj1" fmla="val 32840"/>
              <a:gd name="adj2" fmla="val 25000"/>
              <a:gd name="adj3" fmla="val 35780"/>
            </a:avLst>
          </a:prstGeom>
          <a:solidFill>
            <a:srgbClr val="84BD00">
              <a:alpha val="30000"/>
            </a:srgb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a:p>
        </p:txBody>
      </p:sp>
      <p:sp>
        <p:nvSpPr>
          <p:cNvPr id="32" name="Freeform: Shape 31">
            <a:extLst>
              <a:ext uri="{FF2B5EF4-FFF2-40B4-BE49-F238E27FC236}">
                <a16:creationId xmlns:a16="http://schemas.microsoft.com/office/drawing/2014/main" id="{6DEC4B53-B7D3-41C9-A549-6B57E9137806}"/>
              </a:ext>
            </a:extLst>
          </p:cNvPr>
          <p:cNvSpPr/>
          <p:nvPr/>
        </p:nvSpPr>
        <p:spPr>
          <a:xfrm>
            <a:off x="8711441" y="4993358"/>
            <a:ext cx="723504"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0" sz="1400" b="1" kern="1200">
                <a:latin typeface="Arial" panose="020B0604020202020204" pitchFamily="34" charset="0"/>
                <a:cs typeface="Arial" panose="020B0604020202020204" pitchFamily="34" charset="0"/>
              </a:rPr>
              <a:t>Perché?</a:t>
            </a:r>
          </a:p>
        </p:txBody>
      </p:sp>
      <p:sp>
        <p:nvSpPr>
          <p:cNvPr id="33" name="Freeform: Shape 32">
            <a:extLst>
              <a:ext uri="{FF2B5EF4-FFF2-40B4-BE49-F238E27FC236}">
                <a16:creationId xmlns:a16="http://schemas.microsoft.com/office/drawing/2014/main" id="{CF142E8C-A2F0-4625-90CD-C63B34938298}"/>
              </a:ext>
            </a:extLst>
          </p:cNvPr>
          <p:cNvSpPr/>
          <p:nvPr/>
        </p:nvSpPr>
        <p:spPr>
          <a:xfrm>
            <a:off x="9512166" y="5007330"/>
            <a:ext cx="2689927" cy="470641"/>
          </a:xfrm>
          <a:custGeom>
            <a:avLst/>
            <a:gdLst>
              <a:gd name="connsiteX0" fmla="*/ 0 w 605043"/>
              <a:gd name="connsiteY0" fmla="*/ 0 h 470641"/>
              <a:gd name="connsiteX1" fmla="*/ 605043 w 605043"/>
              <a:gd name="connsiteY1" fmla="*/ 0 h 470641"/>
              <a:gd name="connsiteX2" fmla="*/ 605043 w 605043"/>
              <a:gd name="connsiteY2" fmla="*/ 470641 h 470641"/>
              <a:gd name="connsiteX3" fmla="*/ 0 w 605043"/>
              <a:gd name="connsiteY3" fmla="*/ 470641 h 470641"/>
              <a:gd name="connsiteX4" fmla="*/ 0 w 605043"/>
              <a:gd name="connsiteY4" fmla="*/ 0 h 47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43" h="470641">
                <a:moveTo>
                  <a:pt x="0" y="0"/>
                </a:moveTo>
                <a:lnTo>
                  <a:pt x="605043" y="0"/>
                </a:lnTo>
                <a:lnTo>
                  <a:pt x="605043" y="470641"/>
                </a:lnTo>
                <a:lnTo>
                  <a:pt x="0" y="47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1" algn="l" defTabSz="889000">
              <a:lnSpc>
                <a:spcPct val="90000"/>
              </a:lnSpc>
              <a:spcBef>
                <a:spcPct val="0"/>
              </a:spcBef>
              <a:spcAft>
                <a:spcPct val="15000"/>
              </a:spcAft>
              <a:defRPr b="0" i="0"/>
            </a:pPr>
            <a:r>
              <a:rPr lang="1040" sz="1400" kern="1200">
                <a:latin typeface="Arial" panose="020B0604020202020204" pitchFamily="34" charset="0"/>
                <a:cs typeface="Arial" panose="020B0604020202020204" pitchFamily="34" charset="0"/>
              </a:rPr>
              <a:t>Le batterie non sono state sostituite</a:t>
            </a:r>
          </a:p>
        </p:txBody>
      </p:sp>
      <p:sp>
        <p:nvSpPr>
          <p:cNvPr id="35" name="Rectangle 34">
            <a:extLst>
              <a:ext uri="{FF2B5EF4-FFF2-40B4-BE49-F238E27FC236}">
                <a16:creationId xmlns:a16="http://schemas.microsoft.com/office/drawing/2014/main" id="{B2CE470E-DD04-4351-A413-4EA60764525B}"/>
              </a:ext>
            </a:extLst>
          </p:cNvPr>
          <p:cNvSpPr/>
          <p:nvPr/>
        </p:nvSpPr>
        <p:spPr>
          <a:xfrm>
            <a:off x="5058286" y="1266646"/>
            <a:ext cx="6821756" cy="762762"/>
          </a:xfrm>
          <a:prstGeom prst="rect">
            <a:avLst/>
          </a:prstGeom>
        </p:spPr>
        <p:txBody>
          <a:bodyPr wrap="square">
            <a:spAutoFit/>
          </a:bodyPr>
          <a:lstStyle/>
          <a:p>
            <a:pPr>
              <a:spcAft>
                <a:spcPts val="1200"/>
              </a:spcAft>
              <a:defRPr b="0" i="0"/>
            </a:pPr>
            <a:r>
              <a:rPr lang="1040" b="1">
                <a:solidFill>
                  <a:srgbClr val="0033A0"/>
                </a:solidFill>
                <a:latin typeface="Arial" panose="020B0604020202020204" pitchFamily="34" charset="0"/>
                <a:cs typeface="Arial" panose="020B0604020202020204" pitchFamily="34" charset="0"/>
              </a:rPr>
              <a:t>Esempio:</a:t>
            </a:r>
            <a:endParaRPr lang="en-US" sz="2400" b="1">
              <a:solidFill>
                <a:srgbClr val="0033A0"/>
              </a:solidFill>
              <a:latin typeface="Arial" panose="020B0604020202020204" pitchFamily="34" charset="0"/>
              <a:cs typeface="Arial" panose="020B0604020202020204" pitchFamily="34" charset="0"/>
            </a:endParaRPr>
          </a:p>
          <a:p>
            <a:pPr>
              <a:spcAft>
                <a:spcPts val="1200"/>
              </a:spcAft>
              <a:defRPr b="0" i="0"/>
            </a:pPr>
            <a:r>
              <a:rPr lang="1040" sz="1600" b="1">
                <a:latin typeface="Arial" panose="020B0604020202020204" pitchFamily="34" charset="0"/>
                <a:cs typeface="Arial" panose="020B0604020202020204" pitchFamily="34" charset="0"/>
              </a:rPr>
              <a:t>Incidente:</a:t>
            </a:r>
            <a:r>
              <a:rPr lang="1040" sz="1600" b="0">
                <a:latin typeface="Arial" panose="020B0604020202020204" pitchFamily="34" charset="0"/>
                <a:cs typeface="Arial" panose="020B0604020202020204" pitchFamily="34" charset="0"/>
              </a:rPr>
              <a:t> Ricezione di una multa per alta velocità</a:t>
            </a:r>
          </a:p>
        </p:txBody>
      </p:sp>
      <p:sp>
        <p:nvSpPr>
          <p:cNvPr id="36" name="Rectangle 35">
            <a:extLst>
              <a:ext uri="{FF2B5EF4-FFF2-40B4-BE49-F238E27FC236}">
                <a16:creationId xmlns:a16="http://schemas.microsoft.com/office/drawing/2014/main" id="{BB61ADA6-1279-4166-8A36-130DCBA8FA5E}"/>
              </a:ext>
            </a:extLst>
          </p:cNvPr>
          <p:cNvSpPr/>
          <p:nvPr/>
        </p:nvSpPr>
        <p:spPr>
          <a:xfrm>
            <a:off x="7340980" y="5543585"/>
            <a:ext cx="4616126" cy="584775"/>
          </a:xfrm>
          <a:prstGeom prst="rect">
            <a:avLst/>
          </a:prstGeom>
        </p:spPr>
        <p:txBody>
          <a:bodyPr wrap="square">
            <a:spAutoFit/>
          </a:bodyPr>
          <a:lstStyle/>
          <a:p>
            <a:pPr>
              <a:spcAft>
                <a:spcPts val="1200"/>
              </a:spcAft>
              <a:defRPr b="0" i="0"/>
            </a:pPr>
            <a:r>
              <a:rPr lang="1040" sz="1600" b="1">
                <a:latin typeface="Arial" panose="020B0604020202020204" pitchFamily="34" charset="0"/>
                <a:cs typeface="Arial" panose="020B0604020202020204" pitchFamily="34" charset="0"/>
              </a:rPr>
              <a:t>Soluzione:</a:t>
            </a:r>
            <a:r>
              <a:rPr lang="1040" sz="1600" b="0">
                <a:latin typeface="Arial" panose="020B0604020202020204" pitchFamily="34" charset="0"/>
                <a:cs typeface="Arial" panose="020B0604020202020204" pitchFamily="34" charset="0"/>
              </a:rPr>
              <a:t> Impostare la sveglia </a:t>
            </a:r>
            <a:br>
              <a:rPr lang="1040" sz="1600" b="0">
                <a:latin typeface="Arial" panose="020B0604020202020204" pitchFamily="34" charset="0"/>
                <a:cs typeface="Arial" panose="020B0604020202020204" pitchFamily="34" charset="0"/>
              </a:rPr>
            </a:br>
            <a:r>
              <a:rPr lang="1040" sz="1600" b="0">
                <a:latin typeface="Arial" panose="020B0604020202020204" pitchFamily="34" charset="0"/>
                <a:cs typeface="Arial" panose="020B0604020202020204" pitchFamily="34" charset="0"/>
              </a:rPr>
              <a:t>o sostituire le batterie prima che si esauriscano.</a:t>
            </a:r>
          </a:p>
        </p:txBody>
      </p:sp>
      <p:sp>
        <p:nvSpPr>
          <p:cNvPr id="2" name="Freeform: Shape 1">
            <a:extLst>
              <a:ext uri="{FF2B5EF4-FFF2-40B4-BE49-F238E27FC236}">
                <a16:creationId xmlns:a16="http://schemas.microsoft.com/office/drawing/2014/main" id="{DE1A16B4-0EB2-EC01-05A7-A62D4241F7BD}"/>
              </a:ext>
            </a:extLst>
          </p:cNvPr>
          <p:cNvSpPr/>
          <p:nvPr/>
        </p:nvSpPr>
        <p:spPr>
          <a:xfrm>
            <a:off x="5656587" y="2652032"/>
            <a:ext cx="975725"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0" sz="1400" b="1" kern="1200">
                <a:latin typeface="Arial" panose="020B0604020202020204" pitchFamily="34" charset="0"/>
                <a:cs typeface="Arial" panose="020B0604020202020204" pitchFamily="34" charset="0"/>
              </a:rPr>
              <a:t>Perché?</a:t>
            </a:r>
          </a:p>
        </p:txBody>
      </p:sp>
      <p:sp>
        <p:nvSpPr>
          <p:cNvPr id="8" name="Freeform: Shape 7">
            <a:extLst>
              <a:ext uri="{FF2B5EF4-FFF2-40B4-BE49-F238E27FC236}">
                <a16:creationId xmlns:a16="http://schemas.microsoft.com/office/drawing/2014/main" id="{970AC03E-4180-C3C8-131E-300BA51C9B98}"/>
              </a:ext>
            </a:extLst>
          </p:cNvPr>
          <p:cNvSpPr/>
          <p:nvPr/>
        </p:nvSpPr>
        <p:spPr>
          <a:xfrm>
            <a:off x="6341017" y="3235226"/>
            <a:ext cx="975725"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0" sz="1400" b="1" kern="1200">
                <a:latin typeface="Arial" panose="020B0604020202020204" pitchFamily="34" charset="0"/>
                <a:cs typeface="Arial" panose="020B0604020202020204" pitchFamily="34" charset="0"/>
              </a:rPr>
              <a:t>Perché?</a:t>
            </a:r>
          </a:p>
        </p:txBody>
      </p:sp>
      <p:sp>
        <p:nvSpPr>
          <p:cNvPr id="11" name="Freeform: Shape 10">
            <a:extLst>
              <a:ext uri="{FF2B5EF4-FFF2-40B4-BE49-F238E27FC236}">
                <a16:creationId xmlns:a16="http://schemas.microsoft.com/office/drawing/2014/main" id="{85C43E08-FACA-E802-5012-C393589DC036}"/>
              </a:ext>
            </a:extLst>
          </p:cNvPr>
          <p:cNvSpPr/>
          <p:nvPr/>
        </p:nvSpPr>
        <p:spPr>
          <a:xfrm>
            <a:off x="7036051" y="3815572"/>
            <a:ext cx="975725"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0" sz="1400" b="1" kern="1200">
                <a:latin typeface="Arial" panose="020B0604020202020204" pitchFamily="34" charset="0"/>
                <a:cs typeface="Arial" panose="020B0604020202020204" pitchFamily="34" charset="0"/>
              </a:rPr>
              <a:t>Perché?</a:t>
            </a:r>
          </a:p>
        </p:txBody>
      </p:sp>
      <p:sp>
        <p:nvSpPr>
          <p:cNvPr id="15" name="Freeform: Shape 14">
            <a:extLst>
              <a:ext uri="{FF2B5EF4-FFF2-40B4-BE49-F238E27FC236}">
                <a16:creationId xmlns:a16="http://schemas.microsoft.com/office/drawing/2014/main" id="{5ADAFF79-AF28-8BA3-C796-F1A80B2C9105}"/>
              </a:ext>
            </a:extLst>
          </p:cNvPr>
          <p:cNvSpPr/>
          <p:nvPr/>
        </p:nvSpPr>
        <p:spPr>
          <a:xfrm>
            <a:off x="7725783" y="4387516"/>
            <a:ext cx="975725"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0" sz="1400" b="1" kern="1200">
                <a:latin typeface="Arial" panose="020B0604020202020204" pitchFamily="34" charset="0"/>
                <a:cs typeface="Arial" panose="020B0604020202020204" pitchFamily="34" charset="0"/>
              </a:rPr>
              <a:t>Perché?</a:t>
            </a:r>
          </a:p>
        </p:txBody>
      </p:sp>
      <p:sp>
        <p:nvSpPr>
          <p:cNvPr id="20" name="Freeform: Shape 19">
            <a:extLst>
              <a:ext uri="{FF2B5EF4-FFF2-40B4-BE49-F238E27FC236}">
                <a16:creationId xmlns:a16="http://schemas.microsoft.com/office/drawing/2014/main" id="{A6537DE0-3AD8-51DB-871E-23E03034962D}"/>
              </a:ext>
            </a:extLst>
          </p:cNvPr>
          <p:cNvSpPr/>
          <p:nvPr/>
        </p:nvSpPr>
        <p:spPr>
          <a:xfrm>
            <a:off x="8583500" y="5001155"/>
            <a:ext cx="975725" cy="506429"/>
          </a:xfrm>
          <a:custGeom>
            <a:avLst/>
            <a:gdLst>
              <a:gd name="connsiteX0" fmla="*/ 0 w 831898"/>
              <a:gd name="connsiteY0" fmla="*/ 97070 h 582301"/>
              <a:gd name="connsiteX1" fmla="*/ 97070 w 831898"/>
              <a:gd name="connsiteY1" fmla="*/ 0 h 582301"/>
              <a:gd name="connsiteX2" fmla="*/ 734828 w 831898"/>
              <a:gd name="connsiteY2" fmla="*/ 0 h 582301"/>
              <a:gd name="connsiteX3" fmla="*/ 831898 w 831898"/>
              <a:gd name="connsiteY3" fmla="*/ 97070 h 582301"/>
              <a:gd name="connsiteX4" fmla="*/ 831898 w 831898"/>
              <a:gd name="connsiteY4" fmla="*/ 485231 h 582301"/>
              <a:gd name="connsiteX5" fmla="*/ 734828 w 831898"/>
              <a:gd name="connsiteY5" fmla="*/ 582301 h 582301"/>
              <a:gd name="connsiteX6" fmla="*/ 97070 w 831898"/>
              <a:gd name="connsiteY6" fmla="*/ 582301 h 582301"/>
              <a:gd name="connsiteX7" fmla="*/ 0 w 831898"/>
              <a:gd name="connsiteY7" fmla="*/ 485231 h 582301"/>
              <a:gd name="connsiteX8" fmla="*/ 0 w 831898"/>
              <a:gd name="connsiteY8" fmla="*/ 97070 h 582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898" h="582301">
                <a:moveTo>
                  <a:pt x="0" y="97070"/>
                </a:moveTo>
                <a:cubicBezTo>
                  <a:pt x="0" y="43460"/>
                  <a:pt x="43460" y="0"/>
                  <a:pt x="97070" y="0"/>
                </a:cubicBezTo>
                <a:lnTo>
                  <a:pt x="734828" y="0"/>
                </a:lnTo>
                <a:cubicBezTo>
                  <a:pt x="788438" y="0"/>
                  <a:pt x="831898" y="43460"/>
                  <a:pt x="831898" y="97070"/>
                </a:cubicBezTo>
                <a:lnTo>
                  <a:pt x="831898" y="485231"/>
                </a:lnTo>
                <a:cubicBezTo>
                  <a:pt x="831898" y="538841"/>
                  <a:pt x="788438" y="582301"/>
                  <a:pt x="734828" y="582301"/>
                </a:cubicBezTo>
                <a:lnTo>
                  <a:pt x="97070" y="582301"/>
                </a:lnTo>
                <a:cubicBezTo>
                  <a:pt x="43460" y="582301"/>
                  <a:pt x="0" y="538841"/>
                  <a:pt x="0" y="485231"/>
                </a:cubicBezTo>
                <a:lnTo>
                  <a:pt x="0" y="97070"/>
                </a:lnTo>
                <a:close/>
              </a:path>
            </a:pathLst>
          </a:custGeom>
          <a:solidFill>
            <a:srgbClr val="0033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631" tIns="104631" rIns="104631" bIns="104631" numCol="1" spcCol="1270" anchor="ctr" anchorCtr="0">
            <a:noAutofit/>
          </a:bodyPr>
          <a:lstStyle/>
          <a:p>
            <a:pPr marL="0" lvl="0" indent="0" algn="ctr" defTabSz="889000">
              <a:lnSpc>
                <a:spcPct val="90000"/>
              </a:lnSpc>
              <a:spcBef>
                <a:spcPct val="0"/>
              </a:spcBef>
              <a:spcAft>
                <a:spcPct val="35000"/>
              </a:spcAft>
              <a:buNone/>
              <a:defRPr b="0" i="0"/>
            </a:pPr>
            <a:r>
              <a:rPr lang="1040" sz="1400" b="1" kern="1200">
                <a:latin typeface="Arial" panose="020B0604020202020204" pitchFamily="34" charset="0"/>
                <a:cs typeface="Arial" panose="020B0604020202020204" pitchFamily="34" charset="0"/>
              </a:rPr>
              <a:t>Perché?</a:t>
            </a:r>
          </a:p>
        </p:txBody>
      </p:sp>
    </p:spTree>
    <p:extLst>
      <p:ext uri="{BB962C8B-B14F-4D97-AF65-F5344CB8AC3E}">
        <p14:creationId xmlns:p14="http://schemas.microsoft.com/office/powerpoint/2010/main" val="19040481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Pentagon 4">
            <a:extLst>
              <a:ext uri="{FF2B5EF4-FFF2-40B4-BE49-F238E27FC236}">
                <a16:creationId xmlns:a16="http://schemas.microsoft.com/office/drawing/2014/main" id="{7FEB3E2A-D8E4-46B5-3538-31BD09D60911}"/>
              </a:ext>
            </a:extLst>
          </p:cNvPr>
          <p:cNvSpPr/>
          <p:nvPr/>
        </p:nvSpPr>
        <p:spPr>
          <a:xfrm>
            <a:off x="442451" y="1676895"/>
            <a:ext cx="5325424"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0" sz="1400" b="1">
                <a:solidFill>
                  <a:schemeClr val="bg1"/>
                </a:solidFill>
                <a:latin typeface="Arial" panose="020B0604020202020204" pitchFamily="34" charset="0"/>
                <a:cs typeface="Arial" panose="020B0604020202020204" pitchFamily="34" charset="0"/>
              </a:rPr>
              <a:t>Il nostro impegno per la sicurezza</a:t>
            </a:r>
          </a:p>
        </p:txBody>
      </p:sp>
      <p:sp>
        <p:nvSpPr>
          <p:cNvPr id="6" name="Arrow: Pentagon 5">
            <a:extLst>
              <a:ext uri="{FF2B5EF4-FFF2-40B4-BE49-F238E27FC236}">
                <a16:creationId xmlns:a16="http://schemas.microsoft.com/office/drawing/2014/main" id="{ED40876D-AB57-D86F-1E44-1A4D83D57B3A}"/>
              </a:ext>
            </a:extLst>
          </p:cNvPr>
          <p:cNvSpPr/>
          <p:nvPr/>
        </p:nvSpPr>
        <p:spPr>
          <a:xfrm>
            <a:off x="442450" y="2244356"/>
            <a:ext cx="5857967"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0" sz="1400" b="1">
                <a:solidFill>
                  <a:schemeClr val="bg1"/>
                </a:solidFill>
                <a:latin typeface="Arial" panose="020B0604020202020204" pitchFamily="34" charset="0"/>
                <a:cs typeface="Arial" panose="020B0604020202020204" pitchFamily="34" charset="0"/>
              </a:rPr>
              <a:t>Il nostro viaggio verso la sicurezza</a:t>
            </a:r>
          </a:p>
        </p:txBody>
      </p:sp>
      <p:sp>
        <p:nvSpPr>
          <p:cNvPr id="7" name="Arrow: Pentagon 6">
            <a:extLst>
              <a:ext uri="{FF2B5EF4-FFF2-40B4-BE49-F238E27FC236}">
                <a16:creationId xmlns:a16="http://schemas.microsoft.com/office/drawing/2014/main" id="{5D5780F3-4B9B-7346-2C85-59069685659F}"/>
              </a:ext>
            </a:extLst>
          </p:cNvPr>
          <p:cNvSpPr/>
          <p:nvPr/>
        </p:nvSpPr>
        <p:spPr>
          <a:xfrm>
            <a:off x="442450" y="2784428"/>
            <a:ext cx="6390509"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0" sz="1400" b="1">
                <a:solidFill>
                  <a:schemeClr val="bg1"/>
                </a:solidFill>
                <a:latin typeface="Arial" panose="020B0604020202020204" pitchFamily="34" charset="0"/>
                <a:cs typeface="Arial" panose="020B0604020202020204" pitchFamily="34" charset="0"/>
              </a:rPr>
              <a:t>I pilastri della nostra cultura della sicurezza – Politica sulla sicurezza</a:t>
            </a:r>
          </a:p>
        </p:txBody>
      </p:sp>
      <p:sp>
        <p:nvSpPr>
          <p:cNvPr id="8" name="Arrow: Pentagon 7">
            <a:extLst>
              <a:ext uri="{FF2B5EF4-FFF2-40B4-BE49-F238E27FC236}">
                <a16:creationId xmlns:a16="http://schemas.microsoft.com/office/drawing/2014/main" id="{3155C707-374A-8AF6-711E-4052FD808BCD}"/>
              </a:ext>
            </a:extLst>
          </p:cNvPr>
          <p:cNvSpPr/>
          <p:nvPr/>
        </p:nvSpPr>
        <p:spPr>
          <a:xfrm>
            <a:off x="442451" y="3324500"/>
            <a:ext cx="6923052"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0" sz="1400" b="1">
                <a:solidFill>
                  <a:schemeClr val="bg1"/>
                </a:solidFill>
                <a:latin typeface="Arial" panose="020B0604020202020204" pitchFamily="34" charset="0"/>
                <a:cs typeface="Arial" panose="020B0604020202020204" pitchFamily="34" charset="0"/>
              </a:rPr>
              <a:t>I pilastri della nostra cultura della sicurezza – Regole salvavita</a:t>
            </a:r>
          </a:p>
        </p:txBody>
      </p:sp>
      <p:sp>
        <p:nvSpPr>
          <p:cNvPr id="9" name="Arrow: Pentagon 8">
            <a:extLst>
              <a:ext uri="{FF2B5EF4-FFF2-40B4-BE49-F238E27FC236}">
                <a16:creationId xmlns:a16="http://schemas.microsoft.com/office/drawing/2014/main" id="{EB2C0E3A-CCB2-74F0-935A-A7CE609B8DD8}"/>
              </a:ext>
            </a:extLst>
          </p:cNvPr>
          <p:cNvSpPr/>
          <p:nvPr/>
        </p:nvSpPr>
        <p:spPr>
          <a:xfrm>
            <a:off x="442451" y="3864572"/>
            <a:ext cx="7455594"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0" sz="1400" b="1">
                <a:solidFill>
                  <a:schemeClr val="bg1"/>
                </a:solidFill>
                <a:latin typeface="Arial" panose="020B0604020202020204" pitchFamily="34" charset="0"/>
                <a:cs typeface="Arial" panose="020B0604020202020204" pitchFamily="34" charset="0"/>
              </a:rPr>
              <a:t>I pilastri della nostra cultura della sicurezza – Organizzazione del luogo di lavoro</a:t>
            </a:r>
          </a:p>
        </p:txBody>
      </p:sp>
      <p:sp>
        <p:nvSpPr>
          <p:cNvPr id="10" name="Arrow: Pentagon 9">
            <a:extLst>
              <a:ext uri="{FF2B5EF4-FFF2-40B4-BE49-F238E27FC236}">
                <a16:creationId xmlns:a16="http://schemas.microsoft.com/office/drawing/2014/main" id="{2A1ADE7B-E79C-6B47-D544-E356DE9B3A4D}"/>
              </a:ext>
            </a:extLst>
          </p:cNvPr>
          <p:cNvSpPr/>
          <p:nvPr/>
        </p:nvSpPr>
        <p:spPr>
          <a:xfrm>
            <a:off x="442450" y="4404644"/>
            <a:ext cx="7988137"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0" sz="1400" b="1">
                <a:solidFill>
                  <a:schemeClr val="bg1"/>
                </a:solidFill>
                <a:latin typeface="Arial" panose="020B0604020202020204" pitchFamily="34" charset="0"/>
                <a:cs typeface="Arial" panose="020B0604020202020204" pitchFamily="34" charset="0"/>
              </a:rPr>
              <a:t>Creazione di una cultura della sicurezza</a:t>
            </a:r>
          </a:p>
        </p:txBody>
      </p:sp>
      <p:sp>
        <p:nvSpPr>
          <p:cNvPr id="11" name="Arrow: Pentagon 10">
            <a:extLst>
              <a:ext uri="{FF2B5EF4-FFF2-40B4-BE49-F238E27FC236}">
                <a16:creationId xmlns:a16="http://schemas.microsoft.com/office/drawing/2014/main" id="{BFD16266-15F8-DCA3-F15B-B4768683AB85}"/>
              </a:ext>
            </a:extLst>
          </p:cNvPr>
          <p:cNvSpPr/>
          <p:nvPr/>
        </p:nvSpPr>
        <p:spPr>
          <a:xfrm>
            <a:off x="442450" y="4944719"/>
            <a:ext cx="8520679" cy="393291"/>
          </a:xfrm>
          <a:prstGeom prst="homePlate">
            <a:avLst/>
          </a:prstGeom>
          <a:solidFill>
            <a:srgbClr val="09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1040" sz="1400" b="1">
                <a:solidFill>
                  <a:schemeClr val="bg1"/>
                </a:solidFill>
                <a:latin typeface="Arial" panose="020B0604020202020204" pitchFamily="34" charset="0"/>
                <a:cs typeface="Arial" panose="020B0604020202020204" pitchFamily="34" charset="0"/>
              </a:rPr>
              <a:t>Leadership per la sicurezza</a:t>
            </a:r>
          </a:p>
        </p:txBody>
      </p:sp>
      <p:cxnSp>
        <p:nvCxnSpPr>
          <p:cNvPr id="15" name="Straight Connector 14">
            <a:extLst>
              <a:ext uri="{FF2B5EF4-FFF2-40B4-BE49-F238E27FC236}">
                <a16:creationId xmlns:a16="http://schemas.microsoft.com/office/drawing/2014/main" id="{87CC7B33-BBA2-CA7D-9AED-3D48618A2545}"/>
              </a:ext>
            </a:extLst>
          </p:cNvPr>
          <p:cNvCxnSpPr>
            <a:cxnSpLocks/>
          </p:cNvCxnSpPr>
          <p:nvPr/>
        </p:nvCxnSpPr>
        <p:spPr>
          <a:xfrm>
            <a:off x="442451" y="1626329"/>
            <a:ext cx="4526611"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259062-18D5-97B8-F567-4D1A17631F3E}"/>
              </a:ext>
            </a:extLst>
          </p:cNvPr>
          <p:cNvCxnSpPr>
            <a:cxnSpLocks/>
          </p:cNvCxnSpPr>
          <p:nvPr/>
        </p:nvCxnSpPr>
        <p:spPr>
          <a:xfrm>
            <a:off x="442451" y="3251460"/>
            <a:ext cx="6124238"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082ED6-2DDE-72C6-F8D5-48C955587B67}"/>
              </a:ext>
            </a:extLst>
          </p:cNvPr>
          <p:cNvCxnSpPr>
            <a:cxnSpLocks/>
          </p:cNvCxnSpPr>
          <p:nvPr/>
        </p:nvCxnSpPr>
        <p:spPr>
          <a:xfrm>
            <a:off x="442451" y="4326687"/>
            <a:ext cx="7189323"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FDC1B7-ACED-6FA2-F27B-2E4D43340A12}"/>
              </a:ext>
            </a:extLst>
          </p:cNvPr>
          <p:cNvCxnSpPr>
            <a:cxnSpLocks/>
          </p:cNvCxnSpPr>
          <p:nvPr/>
        </p:nvCxnSpPr>
        <p:spPr>
          <a:xfrm>
            <a:off x="442451" y="3786615"/>
            <a:ext cx="665678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CDB822-B099-C3DD-B798-AD65EC7A378F}"/>
              </a:ext>
            </a:extLst>
          </p:cNvPr>
          <p:cNvCxnSpPr>
            <a:cxnSpLocks/>
          </p:cNvCxnSpPr>
          <p:nvPr/>
        </p:nvCxnSpPr>
        <p:spPr>
          <a:xfrm>
            <a:off x="442451" y="4870974"/>
            <a:ext cx="7721865"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DD4F403-FCAC-7965-69E5-D5B2BD5B6A6B}"/>
              </a:ext>
            </a:extLst>
          </p:cNvPr>
          <p:cNvCxnSpPr>
            <a:cxnSpLocks/>
          </p:cNvCxnSpPr>
          <p:nvPr/>
        </p:nvCxnSpPr>
        <p:spPr>
          <a:xfrm>
            <a:off x="442451" y="2171316"/>
            <a:ext cx="5059153"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770481-1AAF-4714-8E1B-A2964D30FC22}"/>
              </a:ext>
            </a:extLst>
          </p:cNvPr>
          <p:cNvCxnSpPr>
            <a:cxnSpLocks/>
          </p:cNvCxnSpPr>
          <p:nvPr/>
        </p:nvCxnSpPr>
        <p:spPr>
          <a:xfrm>
            <a:off x="442451" y="2706472"/>
            <a:ext cx="5591696"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056FC9-7A98-405B-2C7D-98065420962D}"/>
              </a:ext>
            </a:extLst>
          </p:cNvPr>
          <p:cNvCxnSpPr>
            <a:cxnSpLocks/>
          </p:cNvCxnSpPr>
          <p:nvPr/>
        </p:nvCxnSpPr>
        <p:spPr>
          <a:xfrm>
            <a:off x="442451" y="5406832"/>
            <a:ext cx="8254408"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6313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0"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MOBILITAZIONE GLOBALE PER LA SICUREZZA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0"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132677A7-77DC-4B8D-92D0-594D54CC88D3}" type="slidenum">
              <a:rPr lang="en-US" smtClean="0"/>
              <a:t>20</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0"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passo avanti verso la sicurezza</a:t>
            </a:r>
          </a:p>
        </p:txBody>
      </p:sp>
      <p:sp>
        <p:nvSpPr>
          <p:cNvPr id="14" name="Rectangle 13">
            <a:extLst>
              <a:ext uri="{FF2B5EF4-FFF2-40B4-BE49-F238E27FC236}">
                <a16:creationId xmlns:a16="http://schemas.microsoft.com/office/drawing/2014/main" id="{CADB3204-155B-43F9-8F9F-B28A4BEB3462}"/>
              </a:ext>
            </a:extLst>
          </p:cNvPr>
          <p:cNvSpPr/>
          <p:nvPr/>
        </p:nvSpPr>
        <p:spPr>
          <a:xfrm>
            <a:off x="209549" y="1282804"/>
            <a:ext cx="7444608" cy="1311951"/>
          </a:xfrm>
          <a:prstGeom prst="rect">
            <a:avLst/>
          </a:prstGeom>
        </p:spPr>
        <p:txBody>
          <a:bodyPr wrap="square">
            <a:spAutoFit/>
          </a:bodyPr>
          <a:lstStyle/>
          <a:p>
            <a:pPr>
              <a:spcAft>
                <a:spcPts val="1200"/>
              </a:spcAft>
              <a:defRPr b="0" i="0"/>
            </a:pPr>
            <a:r>
              <a:rPr lang="1040" sz="2400" b="1">
                <a:solidFill>
                  <a:srgbClr val="0033A0"/>
                </a:solidFill>
                <a:latin typeface="Arial" panose="020B0604020202020204" pitchFamily="34" charset="0"/>
                <a:cs typeface="Arial" panose="020B0604020202020204" pitchFamily="34" charset="0"/>
              </a:rPr>
              <a:t>Tutti sono responsabili della sicurezza</a:t>
            </a:r>
          </a:p>
          <a:p>
            <a:pPr marL="285750" indent="-285750">
              <a:spcAft>
                <a:spcPts val="1200"/>
              </a:spcAft>
              <a:buClr>
                <a:srgbClr val="84BD00"/>
              </a:buClr>
              <a:buFont typeface="Wingdings" panose="05000000000000000000" pitchFamily="2" charset="2"/>
              <a:buChar char="ü"/>
              <a:defRPr b="0" i="0"/>
            </a:pPr>
            <a:r>
              <a:rPr lang="1040">
                <a:latin typeface="Arial" panose="020B0604020202020204" pitchFamily="34" charset="0"/>
                <a:cs typeface="Arial" panose="020B0604020202020204" pitchFamily="34" charset="0"/>
              </a:rPr>
              <a:t>Rispetto delle procedure</a:t>
            </a:r>
          </a:p>
          <a:p>
            <a:pPr marL="285750" indent="-285750">
              <a:spcAft>
                <a:spcPts val="1200"/>
              </a:spcAft>
              <a:buClr>
                <a:srgbClr val="84BD00"/>
              </a:buClr>
              <a:buFont typeface="Wingdings" panose="05000000000000000000" pitchFamily="2" charset="2"/>
              <a:buChar char="ü"/>
              <a:defRPr b="0" i="0"/>
            </a:pPr>
            <a:r>
              <a:rPr lang="1040">
                <a:latin typeface="Arial" panose="020B0604020202020204" pitchFamily="34" charset="0"/>
                <a:cs typeface="Arial" panose="020B0604020202020204" pitchFamily="34" charset="0"/>
              </a:rPr>
              <a:t>Assunzione di titolarità</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4DE6014-B219-4037-92AC-6765DC402175}"/>
              </a:ext>
            </a:extLst>
          </p:cNvPr>
          <p:cNvSpPr/>
          <p:nvPr/>
        </p:nvSpPr>
        <p:spPr>
          <a:xfrm>
            <a:off x="5409342" y="3282963"/>
            <a:ext cx="6359708" cy="1877437"/>
          </a:xfrm>
          <a:prstGeom prst="rect">
            <a:avLst/>
          </a:prstGeom>
        </p:spPr>
        <p:txBody>
          <a:bodyPr wrap="square">
            <a:spAutoFit/>
          </a:bodyPr>
          <a:lstStyle/>
          <a:p>
            <a:pPr>
              <a:spcAft>
                <a:spcPts val="1200"/>
              </a:spcAft>
              <a:defRPr b="0" i="0"/>
            </a:pPr>
            <a:r>
              <a:rPr lang="1040" sz="2000" b="1">
                <a:solidFill>
                  <a:srgbClr val="0033A0"/>
                </a:solidFill>
                <a:latin typeface="Arial" panose="020B0604020202020204" pitchFamily="34" charset="0"/>
                <a:cs typeface="Arial" panose="020B0604020202020204" pitchFamily="34" charset="0"/>
              </a:rPr>
              <a:t>Diritto di interruzione dei lavori e segnalazione</a:t>
            </a:r>
          </a:p>
          <a:p>
            <a:pPr marL="285750" indent="-285750">
              <a:spcAft>
                <a:spcPts val="1200"/>
              </a:spcAft>
              <a:buClr>
                <a:srgbClr val="84BD00"/>
              </a:buClr>
              <a:buFont typeface="Wingdings" panose="05000000000000000000" pitchFamily="2" charset="2"/>
              <a:buChar char="ü"/>
              <a:defRPr b="0" i="0"/>
            </a:pPr>
            <a:r>
              <a:rPr lang="1040" sz="1600" b="1">
                <a:solidFill>
                  <a:srgbClr val="84BD00"/>
                </a:solidFill>
                <a:latin typeface="Arial" panose="020B0604020202020204" pitchFamily="34" charset="0"/>
                <a:cs typeface="Arial" panose="020B0604020202020204" pitchFamily="34" charset="0"/>
              </a:rPr>
              <a:t>Intervento</a:t>
            </a:r>
            <a:r>
              <a:rPr lang="1040" sz="1600">
                <a:latin typeface="Arial" panose="020B0604020202020204" pitchFamily="34" charset="0"/>
                <a:cs typeface="Arial" panose="020B0604020202020204" pitchFamily="34" charset="0"/>
              </a:rPr>
              <a:t> nel caso in cui le azioni o l'ambiente non sembrino sicuri</a:t>
            </a:r>
          </a:p>
          <a:p>
            <a:pPr marL="285750" indent="-285750">
              <a:spcAft>
                <a:spcPts val="1200"/>
              </a:spcAft>
              <a:buClr>
                <a:srgbClr val="84BD00"/>
              </a:buClr>
              <a:buFont typeface="Wingdings" panose="05000000000000000000" pitchFamily="2" charset="2"/>
              <a:buChar char="ü"/>
              <a:defRPr b="0" i="0"/>
            </a:pPr>
            <a:r>
              <a:rPr lang="1040" sz="1600" b="1">
                <a:solidFill>
                  <a:srgbClr val="84BD00"/>
                </a:solidFill>
                <a:latin typeface="Arial" panose="020B0604020202020204" pitchFamily="34" charset="0"/>
                <a:cs typeface="Arial" panose="020B0604020202020204" pitchFamily="34" charset="0"/>
              </a:rPr>
              <a:t>Porre</a:t>
            </a:r>
            <a:r>
              <a:rPr lang="1040" sz="1600" b="0">
                <a:solidFill>
                  <a:srgbClr val="84BD00"/>
                </a:solidFill>
                <a:latin typeface="Arial" panose="020B0604020202020204" pitchFamily="34" charset="0"/>
                <a:cs typeface="Arial" panose="020B0604020202020204" pitchFamily="34" charset="0"/>
              </a:rPr>
              <a:t> </a:t>
            </a:r>
            <a:r>
              <a:rPr lang="1040" sz="1600">
                <a:latin typeface="Arial" panose="020B0604020202020204" pitchFamily="34" charset="0"/>
                <a:cs typeface="Arial" panose="020B0604020202020204" pitchFamily="34" charset="0"/>
              </a:rPr>
              <a:t>domande per stabilire se la situazione non è sicura</a:t>
            </a:r>
          </a:p>
          <a:p>
            <a:pPr marL="285750" indent="-285750">
              <a:spcAft>
                <a:spcPts val="1200"/>
              </a:spcAft>
              <a:buClr>
                <a:srgbClr val="84BD00"/>
              </a:buClr>
              <a:buFont typeface="Wingdings" panose="05000000000000000000" pitchFamily="2" charset="2"/>
              <a:buChar char="ü"/>
              <a:defRPr b="0" i="0"/>
            </a:pPr>
            <a:r>
              <a:rPr lang="1040" sz="1600" b="1">
                <a:solidFill>
                  <a:srgbClr val="84BD00"/>
                </a:solidFill>
                <a:latin typeface="Arial" panose="020B0604020202020204" pitchFamily="34" charset="0"/>
                <a:cs typeface="Arial" panose="020B0604020202020204" pitchFamily="34" charset="0"/>
              </a:rPr>
              <a:t>Segnalazione</a:t>
            </a:r>
            <a:r>
              <a:rPr lang="1040" sz="1600">
                <a:latin typeface="Arial" panose="020B0604020202020204" pitchFamily="34" charset="0"/>
                <a:cs typeface="Arial" panose="020B0604020202020204" pitchFamily="34" charset="0"/>
              </a:rPr>
              <a:t> a un responsabile o a un supervisore</a:t>
            </a:r>
          </a:p>
        </p:txBody>
      </p:sp>
      <p:sp>
        <p:nvSpPr>
          <p:cNvPr id="21" name="Rectangle 20">
            <a:extLst>
              <a:ext uri="{FF2B5EF4-FFF2-40B4-BE49-F238E27FC236}">
                <a16:creationId xmlns:a16="http://schemas.microsoft.com/office/drawing/2014/main" id="{920972AF-996A-44CF-B9BE-904936B9535D}"/>
              </a:ext>
            </a:extLst>
          </p:cNvPr>
          <p:cNvSpPr/>
          <p:nvPr/>
        </p:nvSpPr>
        <p:spPr>
          <a:xfrm>
            <a:off x="422950" y="5421719"/>
            <a:ext cx="11346100" cy="523220"/>
          </a:xfrm>
          <a:prstGeom prst="rect">
            <a:avLst/>
          </a:prstGeom>
        </p:spPr>
        <p:txBody>
          <a:bodyPr wrap="square">
            <a:spAutoFit/>
          </a:bodyPr>
          <a:lstStyle/>
          <a:p>
            <a:pPr algn="ctr">
              <a:spcAft>
                <a:spcPts val="1200"/>
              </a:spcAft>
              <a:defRPr b="0" i="0"/>
            </a:pPr>
            <a:r>
              <a:rPr lang="1040" sz="2800" b="1">
                <a:solidFill>
                  <a:srgbClr val="0033A0"/>
                </a:solidFill>
                <a:latin typeface="Arial" panose="020B0604020202020204" pitchFamily="34" charset="0"/>
                <a:cs typeface="Arial" panose="020B0604020202020204" pitchFamily="34" charset="0"/>
              </a:rPr>
              <a:t>La sicurezza è </a:t>
            </a:r>
            <a:r>
              <a:rPr lang="1040" sz="2800" b="1">
                <a:solidFill>
                  <a:srgbClr val="84BD00"/>
                </a:solidFill>
                <a:latin typeface="Arial" panose="020B0604020202020204" pitchFamily="34" charset="0"/>
                <a:cs typeface="Arial" panose="020B0604020202020204" pitchFamily="34" charset="0"/>
              </a:rPr>
              <a:t>personale</a:t>
            </a:r>
            <a:r>
              <a:rPr lang="1040" sz="2800" b="1">
                <a:solidFill>
                  <a:srgbClr val="0033A0"/>
                </a:solidFill>
                <a:latin typeface="Arial" panose="020B0604020202020204" pitchFamily="34" charset="0"/>
                <a:cs typeface="Arial" panose="020B0604020202020204" pitchFamily="34" charset="0"/>
              </a:rPr>
              <a:t> – Portala al lavoro e riportala a casa! </a:t>
            </a:r>
            <a:endParaRPr lang="en-US" sz="2000" b="1">
              <a:solidFill>
                <a:srgbClr val="0033A0"/>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5590C04F-9884-4CC3-9B59-6241238B5DB4}"/>
              </a:ext>
            </a:extLst>
          </p:cNvPr>
          <p:cNvGrpSpPr/>
          <p:nvPr/>
        </p:nvGrpSpPr>
        <p:grpSpPr>
          <a:xfrm>
            <a:off x="0" y="3136115"/>
            <a:ext cx="3759779" cy="2114875"/>
            <a:chOff x="509970" y="3105688"/>
            <a:chExt cx="3969327" cy="2232746"/>
          </a:xfrm>
        </p:grpSpPr>
        <p:pic>
          <p:nvPicPr>
            <p:cNvPr id="12" name="Picture 11">
              <a:extLst>
                <a:ext uri="{FF2B5EF4-FFF2-40B4-BE49-F238E27FC236}">
                  <a16:creationId xmlns:a16="http://schemas.microsoft.com/office/drawing/2014/main" id="{246872DA-224F-49AF-A93B-044D0C8A3A1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9970" y="3105688"/>
              <a:ext cx="3969327" cy="2232746"/>
            </a:xfrm>
            <a:prstGeom prst="rect">
              <a:avLst/>
            </a:prstGeom>
          </p:spPr>
        </p:pic>
        <p:sp>
          <p:nvSpPr>
            <p:cNvPr id="26" name="Rectangle 25">
              <a:extLst>
                <a:ext uri="{FF2B5EF4-FFF2-40B4-BE49-F238E27FC236}">
                  <a16:creationId xmlns:a16="http://schemas.microsoft.com/office/drawing/2014/main" id="{91FD4A35-651B-49E9-BC03-0CED0A871436}"/>
                </a:ext>
              </a:extLst>
            </p:cNvPr>
            <p:cNvSpPr/>
            <p:nvPr/>
          </p:nvSpPr>
          <p:spPr>
            <a:xfrm>
              <a:off x="1736097" y="3106493"/>
              <a:ext cx="2743200" cy="2231136"/>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D9038892-7A7B-437F-8D34-4DE73695E805}"/>
              </a:ext>
            </a:extLst>
          </p:cNvPr>
          <p:cNvGrpSpPr/>
          <p:nvPr/>
        </p:nvGrpSpPr>
        <p:grpSpPr>
          <a:xfrm>
            <a:off x="8433816" y="1087903"/>
            <a:ext cx="3758184" cy="2113350"/>
            <a:chOff x="8254925" y="1077934"/>
            <a:chExt cx="3758184" cy="2113350"/>
          </a:xfrm>
        </p:grpSpPr>
        <p:pic>
          <p:nvPicPr>
            <p:cNvPr id="27" name="Picture 26">
              <a:extLst>
                <a:ext uri="{FF2B5EF4-FFF2-40B4-BE49-F238E27FC236}">
                  <a16:creationId xmlns:a16="http://schemas.microsoft.com/office/drawing/2014/main" id="{36FDBD34-50FE-4FA6-9B10-5C8D4239CF7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54925" y="1077936"/>
              <a:ext cx="3758184" cy="2113347"/>
            </a:xfrm>
            <a:prstGeom prst="rect">
              <a:avLst/>
            </a:prstGeom>
          </p:spPr>
        </p:pic>
        <p:sp>
          <p:nvSpPr>
            <p:cNvPr id="28" name="Rectangle 27">
              <a:extLst>
                <a:ext uri="{FF2B5EF4-FFF2-40B4-BE49-F238E27FC236}">
                  <a16:creationId xmlns:a16="http://schemas.microsoft.com/office/drawing/2014/main" id="{91FDFE9A-E339-4085-960E-1C67A0B79590}"/>
                </a:ext>
              </a:extLst>
            </p:cNvPr>
            <p:cNvSpPr/>
            <p:nvPr/>
          </p:nvSpPr>
          <p:spPr>
            <a:xfrm flipH="1">
              <a:off x="8254925" y="1077934"/>
              <a:ext cx="2598381" cy="2113350"/>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63549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0"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MOBILITAZIONE GLOBALE PER LA SICUREZZA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0"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C9F680B9-0439-493A-862C-8009C07135AC}" type="slidenum">
              <a:rPr lang="en-US" smtClean="0"/>
              <a:t>21</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0"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passo avanti verso la sicurezza</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C5A6CF2-F5F7-4283-A351-EECA7F9D8AB1}"/>
              </a:ext>
            </a:extLst>
          </p:cNvPr>
          <p:cNvSpPr/>
          <p:nvPr/>
        </p:nvSpPr>
        <p:spPr>
          <a:xfrm>
            <a:off x="323626" y="2724190"/>
            <a:ext cx="7125149" cy="3447685"/>
          </a:xfrm>
          <a:prstGeom prst="rect">
            <a:avLst/>
          </a:prstGeom>
        </p:spPr>
        <p:txBody>
          <a:bodyPr wrap="square">
            <a:spAutoFit/>
          </a:bodyPr>
          <a:lstStyle/>
          <a:p>
            <a:pPr algn="ctr">
              <a:spcAft>
                <a:spcPts val="1200"/>
              </a:spcAft>
              <a:defRPr b="0" i="0"/>
            </a:pPr>
            <a:r>
              <a:rPr lang="1040" sz="3600" b="1">
                <a:solidFill>
                  <a:srgbClr val="0033A0"/>
                </a:solidFill>
                <a:latin typeface="Arial" panose="020B0604020202020204" pitchFamily="34" charset="0"/>
                <a:cs typeface="Arial" panose="020B0604020202020204" pitchFamily="34" charset="0"/>
              </a:rPr>
              <a:t>Quali azioni </a:t>
            </a:r>
            <a:r>
              <a:rPr lang="1040" sz="3600" b="1">
                <a:solidFill>
                  <a:srgbClr val="84BD00"/>
                </a:solidFill>
                <a:latin typeface="Arial" panose="020B0604020202020204" pitchFamily="34" charset="0"/>
                <a:cs typeface="Arial" panose="020B0604020202020204" pitchFamily="34" charset="0"/>
              </a:rPr>
              <a:t>TU</a:t>
            </a:r>
            <a:r>
              <a:rPr lang="1040" sz="3600" b="1">
                <a:solidFill>
                  <a:srgbClr val="0033A0"/>
                </a:solidFill>
                <a:latin typeface="Arial" panose="020B0604020202020204" pitchFamily="34" charset="0"/>
                <a:cs typeface="Arial" panose="020B0604020202020204" pitchFamily="34" charset="0"/>
              </a:rPr>
              <a:t> metterai in atto?</a:t>
            </a:r>
            <a:br>
              <a:rPr lang="1040" sz="3600" b="1">
                <a:solidFill>
                  <a:srgbClr val="0033A0"/>
                </a:solidFill>
                <a:latin typeface="Arial" panose="020B0604020202020204" pitchFamily="34" charset="0"/>
                <a:cs typeface="Arial" panose="020B0604020202020204" pitchFamily="34" charset="0"/>
              </a:rPr>
            </a:br>
            <a:endParaRPr lang="en-US" sz="2000" b="1" i="1">
              <a:solidFill>
                <a:srgbClr val="0033A0"/>
              </a:solidFill>
              <a:latin typeface="Arial" panose="020B0604020202020204" pitchFamily="34" charset="0"/>
              <a:cs typeface="Arial" panose="020B0604020202020204" pitchFamily="34" charset="0"/>
            </a:endParaRPr>
          </a:p>
          <a:p>
            <a:pPr algn="ctr">
              <a:spcAft>
                <a:spcPts val="1200"/>
              </a:spcAft>
              <a:defRPr b="0" i="0"/>
            </a:pPr>
            <a:r>
              <a:rPr lang="1040" sz="3600" b="1">
                <a:solidFill>
                  <a:srgbClr val="0033A0"/>
                </a:solidFill>
                <a:latin typeface="Arial" panose="020B0604020202020204" pitchFamily="34" charset="0"/>
                <a:cs typeface="Arial" panose="020B0604020202020204" pitchFamily="34" charset="0"/>
              </a:rPr>
              <a:t>È giunto il momento di fare…</a:t>
            </a:r>
          </a:p>
          <a:p>
            <a:pPr algn="ctr">
              <a:spcAft>
                <a:spcPts val="1200"/>
              </a:spcAft>
              <a:defRPr b="0" i="0"/>
            </a:pPr>
            <a:r>
              <a:rPr lang="1040" sz="3600" b="1" i="0">
                <a:solidFill>
                  <a:srgbClr val="84BD00"/>
                </a:solidFill>
                <a:latin typeface="Arial" panose="020B0604020202020204" pitchFamily="34" charset="0"/>
                <a:cs typeface="Arial" panose="020B0604020202020204" pitchFamily="34" charset="0"/>
              </a:rPr>
              <a:t>“</a:t>
            </a:r>
            <a:r>
              <a:rPr lang="1040" sz="3600" b="1" i="1">
                <a:solidFill>
                  <a:srgbClr val="84BD00"/>
                </a:solidFill>
                <a:latin typeface="Arial" panose="020B0604020202020204" pitchFamily="34" charset="0"/>
                <a:cs typeface="Arial" panose="020B0604020202020204" pitchFamily="34" charset="0"/>
              </a:rPr>
              <a:t>Un passo avanti verso la sicurezza”</a:t>
            </a:r>
          </a:p>
        </p:txBody>
      </p:sp>
      <p:pic>
        <p:nvPicPr>
          <p:cNvPr id="2" name="Picture 1">
            <a:extLst>
              <a:ext uri="{FF2B5EF4-FFF2-40B4-BE49-F238E27FC236}">
                <a16:creationId xmlns:a16="http://schemas.microsoft.com/office/drawing/2014/main" id="{8E7EFE7C-9DD9-F920-8481-BD744CFE903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797288" y="923924"/>
            <a:ext cx="4395019" cy="5312812"/>
          </a:xfrm>
          <a:prstGeom prst="rect">
            <a:avLst/>
          </a:prstGeom>
        </p:spPr>
      </p:pic>
      <p:sp>
        <p:nvSpPr>
          <p:cNvPr id="8" name="Rectangle 7">
            <a:extLst>
              <a:ext uri="{FF2B5EF4-FFF2-40B4-BE49-F238E27FC236}">
                <a16:creationId xmlns:a16="http://schemas.microsoft.com/office/drawing/2014/main" id="{A4CFECC5-76B7-865A-520A-0A0A3D43A83F}"/>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A78537F-B677-86E5-8589-A8C97B16DB69}"/>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2B7530-5012-135E-C949-689CB3E8D7C8}"/>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063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BC5C22A-60FE-3F64-D330-03FD567B5D4F}"/>
              </a:ext>
            </a:extLst>
          </p:cNvPr>
          <p:cNvGrpSpPr/>
          <p:nvPr/>
        </p:nvGrpSpPr>
        <p:grpSpPr>
          <a:xfrm>
            <a:off x="918662" y="3429000"/>
            <a:ext cx="5822924" cy="2193109"/>
            <a:chOff x="2201532" y="2952144"/>
            <a:chExt cx="3808162" cy="2193109"/>
          </a:xfrm>
        </p:grpSpPr>
        <p:sp>
          <p:nvSpPr>
            <p:cNvPr id="8" name="Rectangle 7">
              <a:extLst>
                <a:ext uri="{FF2B5EF4-FFF2-40B4-BE49-F238E27FC236}">
                  <a16:creationId xmlns:a16="http://schemas.microsoft.com/office/drawing/2014/main" id="{67501866-3EC0-A386-C72C-867D7EB44ED5}"/>
                </a:ext>
              </a:extLst>
            </p:cNvPr>
            <p:cNvSpPr/>
            <p:nvPr/>
          </p:nvSpPr>
          <p:spPr>
            <a:xfrm rot="10800000">
              <a:off x="5250944" y="3223093"/>
              <a:ext cx="758750" cy="1922160"/>
            </a:xfrm>
            <a:prstGeom prst="rect">
              <a:avLst/>
            </a:prstGeom>
            <a:noFill/>
          </p:spPr>
          <p:txBody>
            <a:bodyPr wrap="square">
              <a:spAutoFit/>
            </a:bodyPr>
            <a:lstStyle/>
            <a:p>
              <a:pPr>
                <a:defRPr b="0" i="0"/>
              </a:pPr>
              <a:r>
                <a:rPr lang="1040" sz="12000" b="1">
                  <a:solidFill>
                    <a:srgbClr val="84BD00">
                      <a:alpha val="20000"/>
                    </a:srgbClr>
                  </a:solidFill>
                  <a:latin typeface="Acme Gothic" panose="00000500000000000000" pitchFamily="50" charset="0"/>
                  <a:cs typeface="Arial" panose="020B0604020202020204" pitchFamily="34" charset="0"/>
                </a:rPr>
                <a:t>“</a:t>
              </a:r>
            </a:p>
          </p:txBody>
        </p:sp>
        <p:sp>
          <p:nvSpPr>
            <p:cNvPr id="9" name="Rectangle 8">
              <a:extLst>
                <a:ext uri="{FF2B5EF4-FFF2-40B4-BE49-F238E27FC236}">
                  <a16:creationId xmlns:a16="http://schemas.microsoft.com/office/drawing/2014/main" id="{21B89D6E-3C00-42CA-3D06-0AB6A1C9218C}"/>
                </a:ext>
              </a:extLst>
            </p:cNvPr>
            <p:cNvSpPr/>
            <p:nvPr/>
          </p:nvSpPr>
          <p:spPr>
            <a:xfrm>
              <a:off x="2201532" y="2952144"/>
              <a:ext cx="758742" cy="1922160"/>
            </a:xfrm>
            <a:prstGeom prst="rect">
              <a:avLst/>
            </a:prstGeom>
            <a:noFill/>
          </p:spPr>
          <p:txBody>
            <a:bodyPr wrap="square">
              <a:spAutoFit/>
            </a:bodyPr>
            <a:lstStyle/>
            <a:p>
              <a:pPr>
                <a:defRPr b="0" i="0"/>
              </a:pPr>
              <a:r>
                <a:rPr lang="1040" sz="12000" b="1">
                  <a:solidFill>
                    <a:srgbClr val="84BD00">
                      <a:alpha val="20000"/>
                    </a:srgbClr>
                  </a:solidFill>
                  <a:latin typeface="Acme Gothic" panose="00000500000000000000" pitchFamily="50" charset="0"/>
                  <a:cs typeface="Arial" panose="020B0604020202020204" pitchFamily="34" charset="0"/>
                </a:rPr>
                <a:t>“</a:t>
              </a:r>
            </a:p>
          </p:txBody>
        </p:sp>
        <p:sp>
          <p:nvSpPr>
            <p:cNvPr id="10" name="Rectangle 9">
              <a:extLst>
                <a:ext uri="{FF2B5EF4-FFF2-40B4-BE49-F238E27FC236}">
                  <a16:creationId xmlns:a16="http://schemas.microsoft.com/office/drawing/2014/main" id="{6EE39A9F-B7DA-20FB-92B4-1F1072597373}"/>
                </a:ext>
              </a:extLst>
            </p:cNvPr>
            <p:cNvSpPr/>
            <p:nvPr/>
          </p:nvSpPr>
          <p:spPr>
            <a:xfrm>
              <a:off x="2256642" y="3483452"/>
              <a:ext cx="3632114" cy="1281440"/>
            </a:xfrm>
            <a:prstGeom prst="rect">
              <a:avLst/>
            </a:prstGeom>
          </p:spPr>
          <p:txBody>
            <a:bodyPr wrap="square">
              <a:spAutoFit/>
            </a:bodyPr>
            <a:lstStyle/>
            <a:p>
              <a:pPr algn="ctr">
                <a:defRPr b="0" i="0"/>
              </a:pPr>
              <a:r>
                <a:rPr lang="1040" sz="1600">
                  <a:solidFill>
                    <a:schemeClr val="tx1">
                      <a:lumMod val="50000"/>
                      <a:lumOff val="50000"/>
                    </a:schemeClr>
                  </a:solidFill>
                  <a:latin typeface="Arial" panose="020B0604020202020204" pitchFamily="34" charset="0"/>
                  <a:cs typeface="Arial" panose="020B0604020202020204" pitchFamily="34" charset="0"/>
                </a:rPr>
                <a:t>Come azienda, è nostra responsabilità etica assicurare che ciascun dipendente torni a casa sano e salvo, ogni giorno.</a:t>
              </a:r>
            </a:p>
            <a:p>
              <a:pPr algn="ctr">
                <a:defRPr b="0" i="0"/>
              </a:pPr>
              <a:r>
                <a:rPr lang="1040" sz="1600">
                  <a:solidFill>
                    <a:schemeClr val="tx1">
                      <a:lumMod val="50000"/>
                      <a:lumOff val="50000"/>
                    </a:schemeClr>
                  </a:solidFill>
                  <a:latin typeface="Arial" panose="020B0604020202020204" pitchFamily="34" charset="0"/>
                  <a:cs typeface="Arial" panose="020B0604020202020204" pitchFamily="34" charset="0"/>
                </a:rPr>
                <a:t>La sicurezza è un elemento importante in ogni decisione che prendiamo.</a:t>
              </a:r>
            </a:p>
            <a:p>
              <a:pPr algn="ctr">
                <a:defRPr b="0" i="0"/>
              </a:pPr>
              <a:r>
                <a:rPr lang="1040" sz="1400" i="1">
                  <a:solidFill>
                    <a:schemeClr val="tx1">
                      <a:lumMod val="50000"/>
                      <a:lumOff val="50000"/>
                    </a:schemeClr>
                  </a:solidFill>
                  <a:latin typeface="Arial" panose="020B0604020202020204" pitchFamily="34" charset="0"/>
                  <a:cs typeface="Arial" panose="020B0604020202020204" pitchFamily="34" charset="0"/>
                </a:rPr>
                <a:t>– Mark Burgess, Presidente e Amministratore Delegato</a:t>
              </a:r>
            </a:p>
          </p:txBody>
        </p:sp>
      </p:grpSp>
      <p:sp>
        <p:nvSpPr>
          <p:cNvPr id="11" name="TextBox 10">
            <a:extLst>
              <a:ext uri="{FF2B5EF4-FFF2-40B4-BE49-F238E27FC236}">
                <a16:creationId xmlns:a16="http://schemas.microsoft.com/office/drawing/2014/main" id="{7D069281-99D8-0643-5301-FC8ACE8238AC}"/>
              </a:ext>
            </a:extLst>
          </p:cNvPr>
          <p:cNvSpPr txBox="1"/>
          <p:nvPr/>
        </p:nvSpPr>
        <p:spPr>
          <a:xfrm>
            <a:off x="497711" y="1667439"/>
            <a:ext cx="7058003" cy="2150989"/>
          </a:xfrm>
          <a:prstGeom prst="rect">
            <a:avLst/>
          </a:prstGeom>
          <a:noFill/>
        </p:spPr>
        <p:txBody>
          <a:bodyPr wrap="square">
            <a:spAutoFit/>
          </a:bodyPr>
          <a:lstStyle/>
          <a:p>
            <a:pPr marL="285750" indent="-285750" algn="l">
              <a:lnSpc>
                <a:spcPct val="150000"/>
              </a:lnSpc>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Non c'è niente per cui valga la pena rischiare un infortunio.</a:t>
            </a:r>
          </a:p>
          <a:p>
            <a:pPr marL="285750" indent="-285750" algn="l">
              <a:lnSpc>
                <a:spcPct val="150000"/>
              </a:lnSpc>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Tutti gli infortuni possono essere evitati.</a:t>
            </a:r>
          </a:p>
          <a:p>
            <a:pPr marL="285750" indent="-285750" algn="l">
              <a:lnSpc>
                <a:spcPct val="150000"/>
              </a:lnSpc>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Noi gestiamo la sicurezza.</a:t>
            </a:r>
          </a:p>
          <a:p>
            <a:pPr marL="285750" indent="-285750" algn="l">
              <a:lnSpc>
                <a:spcPct val="150000"/>
              </a:lnSpc>
              <a:buClr>
                <a:srgbClr val="84BD00"/>
              </a:buClr>
              <a:buSzPct val="125000"/>
              <a:buFont typeface="Wingdings" panose="05000000000000000000" pitchFamily="2" charset="2"/>
              <a:buChar char="ü"/>
              <a:defRPr b="0" i="0"/>
            </a:pPr>
            <a:r>
              <a:rPr lang="1040">
                <a:latin typeface="Arial" panose="020B0604020202020204" pitchFamily="34" charset="0"/>
                <a:cs typeface="Arial" panose="020B0604020202020204" pitchFamily="34" charset="0"/>
              </a:rPr>
              <a:t>Un comportamento sicuro è una condizione essenziale per l’impiego per tutti i dipendenti.</a:t>
            </a:r>
          </a:p>
        </p:txBody>
      </p:sp>
      <p:pic>
        <p:nvPicPr>
          <p:cNvPr id="2" name="Picture 1">
            <a:extLst>
              <a:ext uri="{FF2B5EF4-FFF2-40B4-BE49-F238E27FC236}">
                <a16:creationId xmlns:a16="http://schemas.microsoft.com/office/drawing/2014/main" id="{6A22E01F-33C6-416B-DD9A-2D4443821A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0050" y="934258"/>
            <a:ext cx="4171949" cy="5311425"/>
          </a:xfrm>
          <a:prstGeom prst="rect">
            <a:avLst/>
          </a:prstGeom>
        </p:spPr>
      </p:pic>
      <p:sp>
        <p:nvSpPr>
          <p:cNvPr id="4" name="Rectangle 3">
            <a:extLst>
              <a:ext uri="{FF2B5EF4-FFF2-40B4-BE49-F238E27FC236}">
                <a16:creationId xmlns:a16="http://schemas.microsoft.com/office/drawing/2014/main" id="{A728602C-AF9A-06C8-1097-D858633E2663}"/>
              </a:ext>
            </a:extLst>
          </p:cNvPr>
          <p:cNvSpPr/>
          <p:nvPr/>
        </p:nvSpPr>
        <p:spPr>
          <a:xfrm flipH="1">
            <a:off x="8020047" y="934258"/>
            <a:ext cx="2377440" cy="5311425"/>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E11BEBF-DF76-5E3D-C077-E90819D5F8D1}"/>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A89DE-3B68-91ED-1FE4-0206C868EFAC}"/>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107C2F1-C247-6520-EA6F-2E94F9662346}"/>
              </a:ext>
            </a:extLst>
          </p:cNvPr>
          <p:cNvSpPr txBox="1"/>
          <p:nvPr/>
        </p:nvSpPr>
        <p:spPr>
          <a:xfrm>
            <a:off x="497711" y="991038"/>
            <a:ext cx="7747362" cy="823783"/>
          </a:xfrm>
          <a:prstGeom prst="rect">
            <a:avLst/>
          </a:prstGeom>
          <a:noFill/>
        </p:spPr>
        <p:txBody>
          <a:bodyPr wrap="square">
            <a:spAutoFit/>
          </a:bodyPr>
          <a:lstStyle/>
          <a:p>
            <a:pPr algn="l">
              <a:defRPr b="0" i="0"/>
            </a:pPr>
            <a:r>
              <a:rPr lang="1040" sz="2400" b="1">
                <a:solidFill>
                  <a:srgbClr val="0033A0"/>
                </a:solidFill>
                <a:latin typeface="Arial" panose="020B0604020202020204" pitchFamily="34" charset="0"/>
                <a:cs typeface="Arial" panose="020B0604020202020204" pitchFamily="34" charset="0"/>
              </a:rPr>
              <a:t>IL NOSTRO IMPEGNO PER LA SICUREZZA COME VALORE FONDAMENTALE</a:t>
            </a:r>
          </a:p>
        </p:txBody>
      </p:sp>
    </p:spTree>
    <p:extLst>
      <p:ext uri="{BB962C8B-B14F-4D97-AF65-F5344CB8AC3E}">
        <p14:creationId xmlns:p14="http://schemas.microsoft.com/office/powerpoint/2010/main" val="37338209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40" sz="3600" b="1">
                <a:solidFill>
                  <a:srgbClr val="0033A0"/>
                </a:solidFill>
                <a:latin typeface="Arial" panose="020B0604020202020204" pitchFamily="34" charset="0"/>
                <a:cs typeface="Arial" panose="020B0604020202020204" pitchFamily="34" charset="0"/>
              </a:rPr>
              <a:t>Lo stato attuale</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0223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0"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MOBILITAZIONE GLOBALE PER LA SICUREZZA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0"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456F8B94-F861-47E8-9954-28FE2382FAE8}" type="slidenum">
              <a:rPr lang="en-US" smtClean="0"/>
              <a:t>5</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0"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passo avanti verso la sicurezza</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40" sz="2400" b="1">
                <a:solidFill>
                  <a:srgbClr val="0033A0"/>
                </a:solidFill>
                <a:latin typeface="Arial" panose="020B0604020202020204" pitchFamily="34" charset="0"/>
                <a:ea typeface="+mn-ea"/>
                <a:cs typeface="Arial" panose="020B0604020202020204" pitchFamily="34" charset="0"/>
              </a:rPr>
              <a:t>IL NOSTRO VIAGGIO VERSO LA SICUREZZA</a:t>
            </a:r>
            <a:br>
              <a:rPr lang="1040" sz="2400" b="1">
                <a:solidFill>
                  <a:srgbClr val="0033A0"/>
                </a:solidFill>
                <a:latin typeface="Arial" panose="020B0604020202020204" pitchFamily="34" charset="0"/>
                <a:ea typeface="+mn-ea"/>
                <a:cs typeface="Arial" panose="020B0604020202020204" pitchFamily="34" charset="0"/>
              </a:rPr>
            </a:br>
            <a:endParaRPr lang="en-US" sz="1800">
              <a:highlight>
                <a:srgbClr val="FFFF00"/>
              </a:highlight>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A4A7C3A7-27E6-0F66-9A79-3AD4485CFD2B}"/>
              </a:ext>
            </a:extLst>
          </p:cNvPr>
          <p:cNvGraphicFramePr/>
          <p:nvPr>
            <p:extLst>
              <p:ext uri="{D42A27DB-BD31-4B8C-83A1-F6EECF244321}">
                <p14:modId xmlns:p14="http://schemas.microsoft.com/office/powerpoint/2010/main" val="705456605"/>
              </p:ext>
            </p:extLst>
          </p:nvPr>
        </p:nvGraphicFramePr>
        <p:xfrm>
          <a:off x="285144" y="2217571"/>
          <a:ext cx="3727733" cy="29401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482295F-985A-B6A5-9A8E-0A250BAC2660}"/>
              </a:ext>
            </a:extLst>
          </p:cNvPr>
          <p:cNvGraphicFramePr/>
          <p:nvPr>
            <p:extLst>
              <p:ext uri="{D42A27DB-BD31-4B8C-83A1-F6EECF244321}">
                <p14:modId xmlns:p14="http://schemas.microsoft.com/office/powerpoint/2010/main" val="1676479660"/>
              </p:ext>
            </p:extLst>
          </p:nvPr>
        </p:nvGraphicFramePr>
        <p:xfrm>
          <a:off x="7747757" y="2217571"/>
          <a:ext cx="4166599" cy="3197564"/>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a:extLst>
              <a:ext uri="{FF2B5EF4-FFF2-40B4-BE49-F238E27FC236}">
                <a16:creationId xmlns:a16="http://schemas.microsoft.com/office/drawing/2014/main" id="{1B90EA53-4CE2-509E-0366-79D4AC1C9CAB}"/>
              </a:ext>
            </a:extLst>
          </p:cNvPr>
          <p:cNvSpPr txBox="1"/>
          <p:nvPr/>
        </p:nvSpPr>
        <p:spPr>
          <a:xfrm>
            <a:off x="4332782" y="2217571"/>
            <a:ext cx="2928021" cy="335615"/>
          </a:xfrm>
          <a:prstGeom prst="rect">
            <a:avLst/>
          </a:prstGeom>
          <a:noFill/>
        </p:spPr>
        <p:txBody>
          <a:bodyPr wrap="square">
            <a:spAutoFit/>
          </a:bodyPr>
          <a:lstStyle/>
          <a:p>
            <a:pPr algn="ctr" rtl="0">
              <a:defRPr sz="1862" b="0"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1040" sz="1600"/>
              <a:t>Riduzione attuale dal 2020</a:t>
            </a:r>
          </a:p>
        </p:txBody>
      </p:sp>
      <p:grpSp>
        <p:nvGrpSpPr>
          <p:cNvPr id="23" name="Group 22">
            <a:extLst>
              <a:ext uri="{FF2B5EF4-FFF2-40B4-BE49-F238E27FC236}">
                <a16:creationId xmlns:a16="http://schemas.microsoft.com/office/drawing/2014/main" id="{DDBA3540-46CD-B7DB-3DE7-459F3927DEE4}"/>
              </a:ext>
            </a:extLst>
          </p:cNvPr>
          <p:cNvGrpSpPr/>
          <p:nvPr/>
        </p:nvGrpSpPr>
        <p:grpSpPr>
          <a:xfrm>
            <a:off x="4213207" y="2761272"/>
            <a:ext cx="1915821" cy="1337830"/>
            <a:chOff x="1332689" y="4512665"/>
            <a:chExt cx="1915821" cy="1337830"/>
          </a:xfrm>
        </p:grpSpPr>
        <p:sp>
          <p:nvSpPr>
            <p:cNvPr id="11" name="Arrow: Down 10">
              <a:extLst>
                <a:ext uri="{FF2B5EF4-FFF2-40B4-BE49-F238E27FC236}">
                  <a16:creationId xmlns:a16="http://schemas.microsoft.com/office/drawing/2014/main" id="{FB334E1F-88B4-1DA5-133B-ACE1ED5F206A}"/>
                </a:ext>
              </a:extLst>
            </p:cNvPr>
            <p:cNvSpPr/>
            <p:nvPr/>
          </p:nvSpPr>
          <p:spPr>
            <a:xfrm>
              <a:off x="2537182" y="4744337"/>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ED22442-DB20-AEAB-1A7F-046B4ECBFC9C}"/>
                </a:ext>
              </a:extLst>
            </p:cNvPr>
            <p:cNvSpPr txBox="1"/>
            <p:nvPr/>
          </p:nvSpPr>
          <p:spPr>
            <a:xfrm>
              <a:off x="1329848" y="5204164"/>
              <a:ext cx="1422288" cy="1006846"/>
            </a:xfrm>
            <a:prstGeom prst="rect">
              <a:avLst/>
            </a:prstGeom>
            <a:noFill/>
          </p:spPr>
          <p:txBody>
            <a:bodyPr wrap="square" rtlCol="0">
              <a:spAutoFit/>
            </a:bodyPr>
            <a:lstStyle/>
            <a:p>
              <a:pPr algn="r">
                <a:defRPr b="0" i="0"/>
              </a:pPr>
              <a:r>
                <a:rPr lang="1040" sz="1200" b="1">
                  <a:solidFill>
                    <a:srgbClr val="0033A0"/>
                  </a:solidFill>
                  <a:latin typeface="Arial Black" panose="020B0A04020102020204" pitchFamily="34" charset="0"/>
                  <a:cs typeface="Arial" panose="020B0604020202020204" pitchFamily="34" charset="0"/>
                </a:rPr>
                <a:t>TRIR</a:t>
              </a:r>
            </a:p>
            <a:p>
              <a:pPr algn="r">
                <a:defRPr b="0" i="0"/>
              </a:pPr>
              <a:r>
                <a:rPr lang="1040" sz="1200" b="1">
                  <a:solidFill>
                    <a:srgbClr val="0033A0"/>
                  </a:solidFill>
                  <a:latin typeface="Arial" panose="020B0604020202020204" pitchFamily="34" charset="0"/>
                  <a:cs typeface="Arial" panose="020B0604020202020204" pitchFamily="34" charset="0"/>
                </a:rPr>
                <a:t>Totale registrabile</a:t>
              </a:r>
            </a:p>
            <a:p>
              <a:pPr algn="r">
                <a:defRPr b="0" i="0"/>
              </a:pPr>
              <a:r>
                <a:rPr lang="1040" sz="1200" b="1">
                  <a:solidFill>
                    <a:srgbClr val="0033A0"/>
                  </a:solidFill>
                  <a:latin typeface="Arial" panose="020B0604020202020204" pitchFamily="34" charset="0"/>
                  <a:cs typeface="Arial" panose="020B0604020202020204" pitchFamily="34" charset="0"/>
                </a:rPr>
                <a:t>Tasso di infortuni</a:t>
              </a:r>
            </a:p>
          </p:txBody>
        </p:sp>
        <p:sp>
          <p:nvSpPr>
            <p:cNvPr id="17" name="TextBox 16">
              <a:extLst>
                <a:ext uri="{FF2B5EF4-FFF2-40B4-BE49-F238E27FC236}">
                  <a16:creationId xmlns:a16="http://schemas.microsoft.com/office/drawing/2014/main" id="{CDB06A08-389B-F791-2CC3-0711035BA7C2}"/>
                </a:ext>
              </a:extLst>
            </p:cNvPr>
            <p:cNvSpPr txBox="1"/>
            <p:nvPr/>
          </p:nvSpPr>
          <p:spPr>
            <a:xfrm>
              <a:off x="1543293" y="4512665"/>
              <a:ext cx="1705217" cy="579699"/>
            </a:xfrm>
            <a:prstGeom prst="rect">
              <a:avLst/>
            </a:prstGeom>
            <a:noFill/>
          </p:spPr>
          <p:txBody>
            <a:bodyPr wrap="square" rtlCol="0">
              <a:spAutoFit/>
            </a:bodyPr>
            <a:lstStyle/>
            <a:p>
              <a:pPr algn="r">
                <a:defRPr b="0" i="0"/>
              </a:pPr>
              <a:r>
                <a:rPr lang="en-US" sz="3200" b="1" dirty="0">
                  <a:ln>
                    <a:solidFill>
                      <a:schemeClr val="bg1"/>
                    </a:solidFill>
                  </a:ln>
                  <a:solidFill>
                    <a:srgbClr val="84BD00"/>
                  </a:solidFill>
                  <a:latin typeface="Arial" panose="020B0604020202020204" pitchFamily="34" charset="0"/>
                  <a:cs typeface="Arial" panose="020B0604020202020204" pitchFamily="34" charset="0"/>
                </a:rPr>
                <a:t>45,63</a:t>
              </a:r>
              <a:r>
                <a:rPr lang="1040" sz="3200" b="1" dirty="0">
                  <a:ln>
                    <a:solidFill>
                      <a:schemeClr val="bg1"/>
                    </a:solidFill>
                  </a:ln>
                  <a:solidFill>
                    <a:srgbClr val="84BD00"/>
                  </a:solidFill>
                  <a:latin typeface="Arial" panose="020B0604020202020204" pitchFamily="34" charset="0"/>
                  <a:cs typeface="Arial" panose="020B0604020202020204" pitchFamily="34" charset="0"/>
                </a:rPr>
                <a:t>%</a:t>
              </a:r>
            </a:p>
          </p:txBody>
        </p:sp>
      </p:grpSp>
      <p:grpSp>
        <p:nvGrpSpPr>
          <p:cNvPr id="21" name="Group 20">
            <a:extLst>
              <a:ext uri="{FF2B5EF4-FFF2-40B4-BE49-F238E27FC236}">
                <a16:creationId xmlns:a16="http://schemas.microsoft.com/office/drawing/2014/main" id="{96CC0107-5490-465C-09DE-88633170C5A3}"/>
              </a:ext>
            </a:extLst>
          </p:cNvPr>
          <p:cNvGrpSpPr/>
          <p:nvPr/>
        </p:nvGrpSpPr>
        <p:grpSpPr>
          <a:xfrm>
            <a:off x="5678404" y="3716790"/>
            <a:ext cx="1912522" cy="1337830"/>
            <a:chOff x="3660967" y="4491694"/>
            <a:chExt cx="1912522" cy="1337830"/>
          </a:xfrm>
        </p:grpSpPr>
        <p:sp>
          <p:nvSpPr>
            <p:cNvPr id="18" name="Arrow: Down 17">
              <a:extLst>
                <a:ext uri="{FF2B5EF4-FFF2-40B4-BE49-F238E27FC236}">
                  <a16:creationId xmlns:a16="http://schemas.microsoft.com/office/drawing/2014/main" id="{033F2624-31AD-31E9-9C95-980DE96B3B9E}"/>
                </a:ext>
              </a:extLst>
            </p:cNvPr>
            <p:cNvSpPr/>
            <p:nvPr/>
          </p:nvSpPr>
          <p:spPr>
            <a:xfrm>
              <a:off x="4862161" y="4723366"/>
              <a:ext cx="669370" cy="1079338"/>
            </a:xfrm>
            <a:prstGeom prst="downArrow">
              <a:avLst>
                <a:gd name="adj1" fmla="val 50000"/>
                <a:gd name="adj2" fmla="val 59189"/>
              </a:avLst>
            </a:prstGeom>
            <a:solidFill>
              <a:srgbClr val="84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EC8C337-E687-59D7-8E17-CB23A0E4DE93}"/>
                </a:ext>
              </a:extLst>
            </p:cNvPr>
            <p:cNvSpPr txBox="1"/>
            <p:nvPr/>
          </p:nvSpPr>
          <p:spPr>
            <a:xfrm>
              <a:off x="3658133" y="5183193"/>
              <a:ext cx="1418981" cy="1006846"/>
            </a:xfrm>
            <a:prstGeom prst="rect">
              <a:avLst/>
            </a:prstGeom>
            <a:noFill/>
          </p:spPr>
          <p:txBody>
            <a:bodyPr wrap="square" rtlCol="0">
              <a:spAutoFit/>
            </a:bodyPr>
            <a:lstStyle/>
            <a:p>
              <a:pPr algn="r">
                <a:defRPr b="0" i="0"/>
              </a:pPr>
              <a:r>
                <a:rPr lang="1040" sz="1200" b="1">
                  <a:solidFill>
                    <a:srgbClr val="0033A0"/>
                  </a:solidFill>
                  <a:latin typeface="Arial Black" panose="020B0A04020102020204" pitchFamily="34" charset="0"/>
                  <a:cs typeface="Arial" panose="020B0604020202020204" pitchFamily="34" charset="0"/>
                </a:rPr>
                <a:t>LTIR</a:t>
              </a:r>
            </a:p>
            <a:p>
              <a:pPr algn="r">
                <a:defRPr b="0" i="0"/>
              </a:pPr>
              <a:r>
                <a:rPr lang="1040" sz="1200" b="1">
                  <a:solidFill>
                    <a:srgbClr val="0033A0"/>
                  </a:solidFill>
                  <a:latin typeface="Arial" panose="020B0604020202020204" pitchFamily="34" charset="0"/>
                  <a:cs typeface="Arial" panose="020B0604020202020204" pitchFamily="34" charset="0"/>
                </a:rPr>
                <a:t>Tempo di lavoro perduto</a:t>
              </a:r>
            </a:p>
            <a:p>
              <a:pPr algn="r">
                <a:defRPr b="0" i="0"/>
              </a:pPr>
              <a:r>
                <a:rPr lang="1040" sz="1200" b="1">
                  <a:solidFill>
                    <a:srgbClr val="0033A0"/>
                  </a:solidFill>
                  <a:latin typeface="Arial" panose="020B0604020202020204" pitchFamily="34" charset="0"/>
                  <a:cs typeface="Arial" panose="020B0604020202020204" pitchFamily="34" charset="0"/>
                </a:rPr>
                <a:t>Tasso di infortuni</a:t>
              </a:r>
            </a:p>
          </p:txBody>
        </p:sp>
        <p:sp>
          <p:nvSpPr>
            <p:cNvPr id="20" name="TextBox 19">
              <a:extLst>
                <a:ext uri="{FF2B5EF4-FFF2-40B4-BE49-F238E27FC236}">
                  <a16:creationId xmlns:a16="http://schemas.microsoft.com/office/drawing/2014/main" id="{F6252E08-B253-AB47-70D4-918C192DC3A3}"/>
                </a:ext>
              </a:extLst>
            </p:cNvPr>
            <p:cNvSpPr txBox="1"/>
            <p:nvPr/>
          </p:nvSpPr>
          <p:spPr>
            <a:xfrm>
              <a:off x="4009754" y="4491694"/>
              <a:ext cx="1563734" cy="579699"/>
            </a:xfrm>
            <a:prstGeom prst="rect">
              <a:avLst/>
            </a:prstGeom>
            <a:noFill/>
          </p:spPr>
          <p:txBody>
            <a:bodyPr wrap="square" rtlCol="0">
              <a:spAutoFit/>
            </a:bodyPr>
            <a:lstStyle/>
            <a:p>
              <a:pPr algn="r">
                <a:defRPr b="0" i="0"/>
              </a:pPr>
              <a:r>
                <a:rPr lang="en-US" sz="3200" b="1" dirty="0">
                  <a:ln>
                    <a:solidFill>
                      <a:schemeClr val="bg1"/>
                    </a:solidFill>
                  </a:ln>
                  <a:solidFill>
                    <a:srgbClr val="84BD00"/>
                  </a:solidFill>
                  <a:latin typeface="Arial" panose="020B0604020202020204" pitchFamily="34" charset="0"/>
                  <a:cs typeface="Arial" panose="020B0604020202020204" pitchFamily="34" charset="0"/>
                </a:rPr>
                <a:t>43,43</a:t>
              </a:r>
              <a:r>
                <a:rPr lang="1040" sz="3200" b="1" dirty="0">
                  <a:ln>
                    <a:solidFill>
                      <a:schemeClr val="bg1"/>
                    </a:solidFill>
                  </a:ln>
                  <a:solidFill>
                    <a:srgbClr val="84BD00"/>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40008967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BFE9A9-2933-E9C5-9B3F-277863C61BC2}"/>
              </a:ext>
            </a:extLst>
          </p:cNvPr>
          <p:cNvSpPr/>
          <p:nvPr/>
        </p:nvSpPr>
        <p:spPr>
          <a:xfrm>
            <a:off x="469490" y="1520784"/>
            <a:ext cx="5497378" cy="3447684"/>
          </a:xfrm>
          <a:prstGeom prst="rect">
            <a:avLst/>
          </a:prstGeom>
        </p:spPr>
        <p:txBody>
          <a:bodyPr wrap="square">
            <a:spAutoFit/>
          </a:bodyPr>
          <a:lstStyle/>
          <a:p>
            <a:pPr>
              <a:spcAft>
                <a:spcPts val="1200"/>
              </a:spcAft>
              <a:defRPr b="0" i="0"/>
            </a:pPr>
            <a:r>
              <a:rPr lang="1040" sz="2400" b="1">
                <a:solidFill>
                  <a:srgbClr val="0033A0"/>
                </a:solidFill>
                <a:latin typeface="Arial" panose="020B0604020202020204" pitchFamily="34" charset="0"/>
                <a:cs typeface="Arial" panose="020B0604020202020204" pitchFamily="34" charset="0"/>
              </a:rPr>
              <a:t>Investimenti aziendali per la sicurezza</a:t>
            </a:r>
          </a:p>
          <a:p>
            <a:pPr marL="342900" indent="-342900">
              <a:spcAft>
                <a:spcPts val="1200"/>
              </a:spcAft>
              <a:buClr>
                <a:srgbClr val="84BD00"/>
              </a:buClr>
              <a:buSzPct val="126000"/>
              <a:buFont typeface="Wingdings" panose="05000000000000000000" pitchFamily="2" charset="2"/>
              <a:buChar char="ü"/>
              <a:defRPr b="0" i="0"/>
            </a:pPr>
            <a:r>
              <a:rPr lang="1040" sz="2000">
                <a:solidFill>
                  <a:srgbClr val="84BD00"/>
                </a:solidFill>
                <a:latin typeface="Arial" panose="020B0604020202020204" pitchFamily="34" charset="0"/>
                <a:cs typeface="Arial" panose="020B0604020202020204" pitchFamily="34" charset="0"/>
              </a:rPr>
              <a:t>Investimenti nelle infrastrutture</a:t>
            </a:r>
            <a:br>
              <a:rPr lang="1040" sz="2000">
                <a:solidFill>
                  <a:srgbClr val="84BD00"/>
                </a:solidFill>
                <a:latin typeface="Arial" panose="020B0604020202020204" pitchFamily="34" charset="0"/>
                <a:cs typeface="Arial" panose="020B0604020202020204" pitchFamily="34" charset="0"/>
              </a:rPr>
            </a:br>
            <a:r>
              <a:rPr lang="1040" sz="1600">
                <a:latin typeface="Arial" panose="020B0604020202020204" pitchFamily="34" charset="0"/>
                <a:cs typeface="Arial" panose="020B0604020202020204" pitchFamily="34" charset="0"/>
              </a:rPr>
              <a:t>Investimenti CAPEX significativi effettuati nel corso di diversi anni per apportare un miglioramento diretto all’infrastruttura per la sicurezza delle strutture. </a:t>
            </a:r>
          </a:p>
          <a:p>
            <a:pPr marL="342900" lvl="0" indent="-342900">
              <a:spcAft>
                <a:spcPts val="1200"/>
              </a:spcAft>
              <a:buClr>
                <a:srgbClr val="84BD00"/>
              </a:buClr>
              <a:buSzPct val="126000"/>
              <a:buFont typeface="Wingdings" panose="05000000000000000000" pitchFamily="2" charset="2"/>
              <a:buChar char="ü"/>
              <a:defRPr b="0" i="0"/>
            </a:pPr>
            <a:r>
              <a:rPr lang="1040" sz="2000">
                <a:solidFill>
                  <a:srgbClr val="84BD00"/>
                </a:solidFill>
                <a:latin typeface="Arial" panose="020B0604020202020204" pitchFamily="34" charset="0"/>
                <a:cs typeface="Arial" panose="020B0604020202020204" pitchFamily="34" charset="0"/>
              </a:rPr>
              <a:t>Investimenti nella formazione</a:t>
            </a:r>
            <a:br>
              <a:rPr lang="1040" sz="2000">
                <a:solidFill>
                  <a:srgbClr val="84BD00"/>
                </a:solidFill>
                <a:latin typeface="Arial" panose="020B0604020202020204" pitchFamily="34" charset="0"/>
                <a:cs typeface="Arial" panose="020B0604020202020204" pitchFamily="34" charset="0"/>
              </a:rPr>
            </a:br>
            <a:r>
              <a:rPr lang="1040" sz="1600">
                <a:solidFill>
                  <a:prstClr val="black"/>
                </a:solidFill>
                <a:latin typeface="Arial" panose="020B0604020202020204" pitchFamily="34" charset="0"/>
                <a:cs typeface="Arial" panose="020B0604020202020204" pitchFamily="34" charset="0"/>
              </a:rPr>
              <a:t>Attenzione e investimenti maggiori nei programmi di formazione per la sicurezza, inclusi la formazione dei nuovi assunti e il laboratorio sull'impegno per la sicurezza per i supervisori.</a:t>
            </a:r>
            <a:endParaRPr lang="en-US" sz="2000">
              <a:solidFill>
                <a:srgbClr val="84BD00"/>
              </a:solidFill>
              <a:latin typeface="Arial" panose="020B0604020202020204" pitchFamily="34" charset="0"/>
              <a:cs typeface="Arial" panose="020B0604020202020204" pitchFamily="34" charset="0"/>
            </a:endParaRPr>
          </a:p>
        </p:txBody>
      </p:sp>
      <p:pic>
        <p:nvPicPr>
          <p:cNvPr id="5" name="Picture 4" descr="A picture containing clothing, person&#10;&#10;Description automatically generated">
            <a:extLst>
              <a:ext uri="{FF2B5EF4-FFF2-40B4-BE49-F238E27FC236}">
                <a16:creationId xmlns:a16="http://schemas.microsoft.com/office/drawing/2014/main" id="{7D41C145-418B-7E86-1B4B-A958ADD9FA98}"/>
              </a:ext>
            </a:extLst>
          </p:cNvPr>
          <p:cNvPicPr>
            <a:picLocks noChangeAspect="1"/>
          </p:cNvPicPr>
          <p:nvPr/>
        </p:nvPicPr>
        <p:blipFill>
          <a:blip r:embed="rId3">
            <a:extLst>
              <a:ext uri="{28A0092B-C50C-407E-A947-70E740481C1C}">
                <a14:useLocalDpi xmlns:a14="http://schemas.microsoft.com/office/drawing/2010/main" val="0"/>
              </a:ext>
            </a:extLst>
          </a:blip>
          <a:srcRect l="37230" t="43736" r="12069" b="-29"/>
          <a:stretch>
            <a:fillRect/>
          </a:stretch>
        </p:blipFill>
        <p:spPr>
          <a:xfrm>
            <a:off x="7797288" y="924791"/>
            <a:ext cx="4394712" cy="5309754"/>
          </a:xfrm>
          <a:prstGeom prst="rect">
            <a:avLst/>
          </a:prstGeom>
        </p:spPr>
      </p:pic>
      <p:sp>
        <p:nvSpPr>
          <p:cNvPr id="6" name="Rectangle 5">
            <a:extLst>
              <a:ext uri="{FF2B5EF4-FFF2-40B4-BE49-F238E27FC236}">
                <a16:creationId xmlns:a16="http://schemas.microsoft.com/office/drawing/2014/main" id="{73BC8780-8097-F717-1133-7D243DFD6FEB}"/>
              </a:ext>
            </a:extLst>
          </p:cNvPr>
          <p:cNvSpPr/>
          <p:nvPr/>
        </p:nvSpPr>
        <p:spPr>
          <a:xfrm flipH="1">
            <a:off x="7797288" y="923925"/>
            <a:ext cx="2743200" cy="5312812"/>
          </a:xfrm>
          <a:prstGeom prst="rect">
            <a:avLst/>
          </a:prstGeom>
          <a:gradFill>
            <a:gsLst>
              <a:gs pos="0">
                <a:schemeClr val="bg1"/>
              </a:gs>
              <a:gs pos="100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9A463867-D2C7-790E-B7D3-63C277ECF046}"/>
              </a:ext>
            </a:extLst>
          </p:cNvPr>
          <p:cNvCxnSpPr/>
          <p:nvPr/>
        </p:nvCxnSpPr>
        <p:spPr>
          <a:xfrm>
            <a:off x="0" y="914092"/>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574325-E38F-B340-DCDE-BFFDF59130C4}"/>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7972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0"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MOBILITAZIONE GLOBALE PER LA SICUREZZA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0"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E5FCD3A5-FCF6-43B3-9CC9-B3EB555BF845}" type="slidenum">
              <a:rPr lang="en-US" smtClean="0"/>
              <a:t>7</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0"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passo avanti verso la sicurezza</a:t>
            </a:r>
          </a:p>
        </p:txBody>
      </p: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908332"/>
          </a:xfrm>
        </p:spPr>
        <p:txBody>
          <a:bodyPr>
            <a:normAutofit/>
          </a:bodyPr>
          <a:lstStyle/>
          <a:p>
            <a:pPr>
              <a:spcBef>
                <a:spcPts val="1200"/>
              </a:spcBef>
              <a:spcAft>
                <a:spcPts val="1200"/>
              </a:spcAft>
              <a:defRPr b="0" i="0"/>
            </a:pPr>
            <a:r>
              <a:rPr lang="1040" sz="2400" b="1" dirty="0">
                <a:solidFill>
                  <a:srgbClr val="0033A0"/>
                </a:solidFill>
                <a:latin typeface="Arial" panose="020B0604020202020204" pitchFamily="34" charset="0"/>
                <a:ea typeface="+mn-ea"/>
                <a:cs typeface="Arial" panose="020B0604020202020204" pitchFamily="34" charset="0"/>
              </a:rPr>
              <a:t>INFORTUNI TRIMESTRE 1 </a:t>
            </a:r>
            <a:r>
              <a:rPr lang="en-US" sz="2400" b="1" dirty="0">
                <a:solidFill>
                  <a:srgbClr val="0033A0"/>
                </a:solidFill>
                <a:latin typeface="Arial" panose="020B0604020202020204" pitchFamily="34" charset="0"/>
                <a:ea typeface="+mn-ea"/>
                <a:cs typeface="Arial" panose="020B0604020202020204" pitchFamily="34" charset="0"/>
              </a:rPr>
              <a:t>2024</a:t>
            </a:r>
            <a:br>
              <a:rPr lang="1040" sz="2400" b="1" dirty="0">
                <a:solidFill>
                  <a:srgbClr val="0033A0"/>
                </a:solidFill>
                <a:latin typeface="Arial" panose="020B0604020202020204" pitchFamily="34" charset="0"/>
                <a:ea typeface="+mn-ea"/>
                <a:cs typeface="Arial" panose="020B0604020202020204" pitchFamily="34" charset="0"/>
              </a:rPr>
            </a:br>
            <a:endParaRPr lang="en-US" sz="1800" dirty="0">
              <a:highlight>
                <a:srgbClr val="FFFF00"/>
              </a:highlight>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D423112C-DBFB-CC08-D7A1-6BAFF998EF97}"/>
              </a:ext>
            </a:extLst>
          </p:cNvPr>
          <p:cNvSpPr txBox="1"/>
          <p:nvPr/>
        </p:nvSpPr>
        <p:spPr>
          <a:xfrm>
            <a:off x="8344929" y="3256520"/>
            <a:ext cx="3557896" cy="1739098"/>
          </a:xfrm>
          <a:prstGeom prst="rect">
            <a:avLst/>
          </a:prstGeom>
          <a:noFill/>
        </p:spPr>
        <p:txBody>
          <a:bodyPr wrap="square">
            <a:spAutoFit/>
          </a:bodyPr>
          <a:lstStyle/>
          <a:p>
            <a:pPr rtl="0">
              <a:defRPr b="0" i="0"/>
            </a:pPr>
            <a:r>
              <a:rPr lang="1040">
                <a:latin typeface="Arial" panose="020B0604020202020204" pitchFamily="34" charset="0"/>
                <a:cs typeface="Arial" panose="020B0604020202020204" pitchFamily="34" charset="0"/>
              </a:rPr>
              <a:t>Stiamo mettendo a punto il nostro viaggio verso la sicurezza, ma i dipendenti ancora subiscono infortuni che alterano la loro qualità della vita. </a:t>
            </a:r>
          </a:p>
          <a:p>
            <a:pPr rtl="0"/>
            <a:endParaRPr lang="en-US">
              <a:latin typeface="Arial" panose="020B0604020202020204" pitchFamily="34" charset="0"/>
              <a:cs typeface="Arial" panose="020B0604020202020204" pitchFamily="34" charset="0"/>
            </a:endParaRPr>
          </a:p>
        </p:txBody>
      </p:sp>
      <p:pic>
        <p:nvPicPr>
          <p:cNvPr id="2" name="Graphic 1">
            <a:extLst>
              <a:ext uri="{FF2B5EF4-FFF2-40B4-BE49-F238E27FC236}">
                <a16:creationId xmlns:a16="http://schemas.microsoft.com/office/drawing/2014/main" id="{A4317E0E-55A5-E00F-D281-6214E5B55C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62879" y="2140629"/>
            <a:ext cx="3227062" cy="3627218"/>
          </a:xfrm>
          <a:prstGeom prst="rect">
            <a:avLst/>
          </a:prstGeom>
        </p:spPr>
      </p:pic>
      <p:pic>
        <p:nvPicPr>
          <p:cNvPr id="8" name="Graphic 7">
            <a:extLst>
              <a:ext uri="{FF2B5EF4-FFF2-40B4-BE49-F238E27FC236}">
                <a16:creationId xmlns:a16="http://schemas.microsoft.com/office/drawing/2014/main" id="{5ECF0BA0-4B56-6B0B-118D-12468BB49A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9550" y="2140629"/>
            <a:ext cx="3807934" cy="3188338"/>
          </a:xfrm>
          <a:prstGeom prst="rect">
            <a:avLst/>
          </a:prstGeom>
        </p:spPr>
      </p:pic>
    </p:spTree>
    <p:extLst>
      <p:ext uri="{BB962C8B-B14F-4D97-AF65-F5344CB8AC3E}">
        <p14:creationId xmlns:p14="http://schemas.microsoft.com/office/powerpoint/2010/main" val="15371013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2AADD5-9949-4AA0-8452-76B32B2B8ABD}"/>
              </a:ext>
            </a:extLst>
          </p:cNvPr>
          <p:cNvPicPr>
            <a:picLocks noChangeAspect="1"/>
          </p:cNvPicPr>
          <p:nvPr/>
        </p:nvPicPr>
        <p:blipFill>
          <a:blip r:embed="rId3">
            <a:extLst>
              <a:ext uri="{28A0092B-C50C-407E-A947-70E740481C1C}">
                <a14:useLocalDpi xmlns:a14="http://schemas.microsoft.com/office/drawing/2010/main"/>
              </a:ext>
            </a:extLst>
          </a:blip>
          <a:srcRect r="-3"/>
          <a:stretch>
            <a:fillRect/>
          </a:stretch>
        </p:blipFill>
        <p:spPr>
          <a:xfrm>
            <a:off x="0" y="6245703"/>
            <a:ext cx="12192000" cy="614530"/>
          </a:xfrm>
          <a:prstGeom prst="rect">
            <a:avLst/>
          </a:prstGeom>
        </p:spPr>
      </p:pic>
      <p:pic>
        <p:nvPicPr>
          <p:cNvPr id="4" name="Picture 3">
            <a:extLst>
              <a:ext uri="{FF2B5EF4-FFF2-40B4-BE49-F238E27FC236}">
                <a16:creationId xmlns:a16="http://schemas.microsoft.com/office/drawing/2014/main" id="{6DC17031-E2B6-4CFD-9E3F-5582995E0B54}"/>
              </a:ext>
            </a:extLst>
          </p:cNvPr>
          <p:cNvPicPr>
            <a:picLocks noChangeAspect="1"/>
          </p:cNvPicPr>
          <p:nvPr/>
        </p:nvPicPr>
        <p:blipFill>
          <a:blip r:embed="rId4">
            <a:extLst>
              <a:ext uri="{28A0092B-C50C-407E-A947-70E740481C1C}">
                <a14:useLocalDpi xmlns:a14="http://schemas.microsoft.com/office/drawing/2010/main"/>
              </a:ext>
            </a:extLst>
          </a:blip>
          <a:srcRect r="-3"/>
          <a:stretch>
            <a:fillRect/>
          </a:stretch>
        </p:blipFill>
        <p:spPr>
          <a:xfrm>
            <a:off x="0" y="-1"/>
            <a:ext cx="12192000" cy="914400"/>
          </a:xfrm>
          <a:prstGeom prst="rect">
            <a:avLst/>
          </a:prstGeom>
        </p:spPr>
      </p:pic>
      <p:sp>
        <p:nvSpPr>
          <p:cNvPr id="5" name="TextBox 4">
            <a:extLst>
              <a:ext uri="{FF2B5EF4-FFF2-40B4-BE49-F238E27FC236}">
                <a16:creationId xmlns:a16="http://schemas.microsoft.com/office/drawing/2014/main" id="{60766481-2F9D-4466-91D9-79A1A49632E2}"/>
              </a:ext>
            </a:extLst>
          </p:cNvPr>
          <p:cNvSpPr txBox="1"/>
          <p:nvPr/>
        </p:nvSpPr>
        <p:spPr>
          <a:xfrm>
            <a:off x="209550" y="273992"/>
            <a:ext cx="11319255" cy="457657"/>
          </a:xfrm>
          <a:prstGeom prst="rect">
            <a:avLst/>
          </a:prstGeom>
          <a:noFill/>
          <a:effectLst/>
        </p:spPr>
        <p:txBody>
          <a:bodyPr wrap="square" rtlCol="0">
            <a:spAutoFit/>
          </a:bodyPr>
          <a:lstStyle/>
          <a:p>
            <a:pPr>
              <a:spcAft>
                <a:spcPts val="1200"/>
              </a:spcAft>
              <a:defRPr b="0" i="0"/>
            </a:pPr>
            <a:r>
              <a:rPr lang="1040"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MOBILITAZIONE GLOBALE PER LA SICUREZZA </a:t>
            </a:r>
            <a:r>
              <a:rPr lang="en-US"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2024</a:t>
            </a:r>
            <a:endParaRPr lang="1040" sz="2400" b="1" dirty="0">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endParaRPr>
          </a:p>
        </p:txBody>
      </p:sp>
      <p:sp>
        <p:nvSpPr>
          <p:cNvPr id="6" name="Slide Number Placeholder 8">
            <a:extLst>
              <a:ext uri="{FF2B5EF4-FFF2-40B4-BE49-F238E27FC236}">
                <a16:creationId xmlns:a16="http://schemas.microsoft.com/office/drawing/2014/main" id="{9E3F1D4F-6C4D-432F-B212-D64953AA11B0}"/>
              </a:ext>
            </a:extLst>
          </p:cNvPr>
          <p:cNvSpPr txBox="1"/>
          <p:nvPr/>
        </p:nvSpPr>
        <p:spPr>
          <a:xfrm>
            <a:off x="11606542" y="6443670"/>
            <a:ext cx="585458" cy="218597"/>
          </a:xfrm>
          <a:prstGeom prst="rect">
            <a:avLst/>
          </a:prstGeom>
          <a:solidFill>
            <a:srgbClr val="84BD00"/>
          </a:solidFill>
        </p:spPr>
        <p:txBody>
          <a:bodyPr vert="horz" lIns="0" tIns="0" rIns="0" bIns="0" rtlCol="0" anchor="ctr"/>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b="0" i="0"/>
            </a:pPr>
            <a:fld id="{7E3BDA9F-5E0A-47FF-816E-E41D7E6EF004}" type="slidenum">
              <a:rPr lang="en-US" smtClean="0"/>
              <a:t>8</a:t>
            </a:fld>
            <a:endParaRPr lang="en-US"/>
          </a:p>
        </p:txBody>
      </p:sp>
      <p:pic>
        <p:nvPicPr>
          <p:cNvPr id="7" name="Picture 6">
            <a:extLst>
              <a:ext uri="{FF2B5EF4-FFF2-40B4-BE49-F238E27FC236}">
                <a16:creationId xmlns:a16="http://schemas.microsoft.com/office/drawing/2014/main" id="{534DA61C-6963-4048-94BF-C6604A5F230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550" y="6362806"/>
            <a:ext cx="377108" cy="380325"/>
          </a:xfrm>
          <a:prstGeom prst="rect">
            <a:avLst/>
          </a:prstGeom>
        </p:spPr>
      </p:pic>
      <p:cxnSp>
        <p:nvCxnSpPr>
          <p:cNvPr id="3" name="Straight Connector 2">
            <a:extLst>
              <a:ext uri="{FF2B5EF4-FFF2-40B4-BE49-F238E27FC236}">
                <a16:creationId xmlns:a16="http://schemas.microsoft.com/office/drawing/2014/main" id="{994E52BC-058D-47CA-B36D-1E273DE8550A}"/>
              </a:ext>
            </a:extLst>
          </p:cNvPr>
          <p:cNvCxnSpPr/>
          <p:nvPr/>
        </p:nvCxnSpPr>
        <p:spPr>
          <a:xfrm>
            <a:off x="0" y="914399"/>
            <a:ext cx="882015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4C14BB6-0F52-41F1-95CA-52E2349062DB}"/>
              </a:ext>
            </a:extLst>
          </p:cNvPr>
          <p:cNvCxnSpPr/>
          <p:nvPr/>
        </p:nvCxnSpPr>
        <p:spPr>
          <a:xfrm>
            <a:off x="0" y="914399"/>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27B44CC-02AB-4FAA-92DA-82FD43C4F608}"/>
              </a:ext>
            </a:extLst>
          </p:cNvPr>
          <p:cNvSpPr txBox="1"/>
          <p:nvPr/>
        </p:nvSpPr>
        <p:spPr>
          <a:xfrm>
            <a:off x="796208" y="6352913"/>
            <a:ext cx="9194829" cy="396636"/>
          </a:xfrm>
          <a:prstGeom prst="rect">
            <a:avLst/>
          </a:prstGeom>
          <a:noFill/>
          <a:effectLst/>
        </p:spPr>
        <p:txBody>
          <a:bodyPr wrap="square" rtlCol="0">
            <a:spAutoFit/>
          </a:bodyPr>
          <a:lstStyle/>
          <a:p>
            <a:pPr>
              <a:spcAft>
                <a:spcPts val="1200"/>
              </a:spcAft>
              <a:defRPr b="0" i="0"/>
            </a:pPr>
            <a:r>
              <a:rPr lang="1040" sz="2000" i="1">
                <a:solidFill>
                  <a:schemeClr val="bg1"/>
                </a:solidFill>
                <a:effectLst>
                  <a:outerShdw blurRad="50800" dist="50800" dir="5400000" algn="ctr" rotWithShape="0">
                    <a:srgbClr val="05223F">
                      <a:alpha val="55000"/>
                    </a:srgbClr>
                  </a:outerShdw>
                </a:effectLst>
                <a:latin typeface="Arial" panose="020B0604020202020204" pitchFamily="34" charset="0"/>
                <a:cs typeface="Arial" panose="020B0604020202020204" pitchFamily="34" charset="0"/>
              </a:rPr>
              <a:t>Un passo avanti verso la sicurezza</a:t>
            </a:r>
          </a:p>
        </p:txBody>
      </p:sp>
      <p:cxnSp>
        <p:nvCxnSpPr>
          <p:cNvPr id="17" name="Straight Connector 16">
            <a:extLst>
              <a:ext uri="{FF2B5EF4-FFF2-40B4-BE49-F238E27FC236}">
                <a16:creationId xmlns:a16="http://schemas.microsoft.com/office/drawing/2014/main" id="{092EDB20-FC59-46DF-8EFF-A85BF0C97174}"/>
              </a:ext>
            </a:extLst>
          </p:cNvPr>
          <p:cNvCxnSpPr/>
          <p:nvPr/>
        </p:nvCxnSpPr>
        <p:spPr>
          <a:xfrm>
            <a:off x="0" y="6245683"/>
            <a:ext cx="12192000"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
        <p:nvSpPr>
          <p:cNvPr id="15" name="Title 3">
            <a:extLst>
              <a:ext uri="{FF2B5EF4-FFF2-40B4-BE49-F238E27FC236}">
                <a16:creationId xmlns:a16="http://schemas.microsoft.com/office/drawing/2014/main" id="{F3E85788-075F-4E75-AAB5-12D34503189E}"/>
              </a:ext>
            </a:extLst>
          </p:cNvPr>
          <p:cNvSpPr>
            <a:spLocks noGrp="1"/>
          </p:cNvSpPr>
          <p:nvPr>
            <p:ph type="title" idx="4294967295"/>
          </p:nvPr>
        </p:nvSpPr>
        <p:spPr>
          <a:xfrm>
            <a:off x="209550" y="1094088"/>
            <a:ext cx="10728960" cy="731520"/>
          </a:xfrm>
        </p:spPr>
        <p:txBody>
          <a:bodyPr>
            <a:normAutofit/>
          </a:bodyPr>
          <a:lstStyle/>
          <a:p>
            <a:pPr>
              <a:defRPr b="0" i="0"/>
            </a:pPr>
            <a:r>
              <a:rPr lang="1040" sz="2400" b="1">
                <a:solidFill>
                  <a:srgbClr val="0033A0"/>
                </a:solidFill>
                <a:latin typeface="Arial" panose="020B0604020202020204" pitchFamily="34" charset="0"/>
                <a:ea typeface="+mn-ea"/>
                <a:cs typeface="Arial" panose="020B0604020202020204" pitchFamily="34" charset="0"/>
              </a:rPr>
              <a:t>Il viaggio di Mauser verso la sicurezza</a:t>
            </a:r>
          </a:p>
        </p:txBody>
      </p:sp>
      <p:grpSp>
        <p:nvGrpSpPr>
          <p:cNvPr id="2" name="Group 1">
            <a:extLst>
              <a:ext uri="{FF2B5EF4-FFF2-40B4-BE49-F238E27FC236}">
                <a16:creationId xmlns:a16="http://schemas.microsoft.com/office/drawing/2014/main" id="{CC49FE52-CE7C-A365-D104-343658F02FD2}"/>
              </a:ext>
            </a:extLst>
          </p:cNvPr>
          <p:cNvGrpSpPr/>
          <p:nvPr/>
        </p:nvGrpSpPr>
        <p:grpSpPr>
          <a:xfrm>
            <a:off x="792982" y="1609718"/>
            <a:ext cx="10016149" cy="4075215"/>
            <a:chOff x="792982" y="1824461"/>
            <a:chExt cx="10016149" cy="4075215"/>
          </a:xfrm>
        </p:grpSpPr>
        <p:grpSp>
          <p:nvGrpSpPr>
            <p:cNvPr id="36" name="Group 35">
              <a:extLst>
                <a:ext uri="{FF2B5EF4-FFF2-40B4-BE49-F238E27FC236}">
                  <a16:creationId xmlns:a16="http://schemas.microsoft.com/office/drawing/2014/main" id="{60D16AFE-A2E4-40E3-97B7-700A0BF537BA}"/>
                </a:ext>
              </a:extLst>
            </p:cNvPr>
            <p:cNvGrpSpPr/>
            <p:nvPr/>
          </p:nvGrpSpPr>
          <p:grpSpPr>
            <a:xfrm>
              <a:off x="1382868" y="1824461"/>
              <a:ext cx="9426263" cy="4075215"/>
              <a:chOff x="815038" y="1131698"/>
              <a:chExt cx="10445157" cy="4452570"/>
            </a:xfrm>
          </p:grpSpPr>
          <p:sp>
            <p:nvSpPr>
              <p:cNvPr id="18" name="Rectangle: Rounded Corners 17">
                <a:extLst>
                  <a:ext uri="{FF2B5EF4-FFF2-40B4-BE49-F238E27FC236}">
                    <a16:creationId xmlns:a16="http://schemas.microsoft.com/office/drawing/2014/main" id="{14C0FB4B-07A0-4629-973A-9C2E2DB85067}"/>
                  </a:ext>
                </a:extLst>
              </p:cNvPr>
              <p:cNvSpPr/>
              <p:nvPr/>
            </p:nvSpPr>
            <p:spPr>
              <a:xfrm>
                <a:off x="887186"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0" sz="1400" b="1">
                    <a:solidFill>
                      <a:srgbClr val="84BD00"/>
                    </a:solidFill>
                    <a:latin typeface="Arial" panose="020B0604020202020204" pitchFamily="34" charset="0"/>
                    <a:cs typeface="Arial" panose="020B0604020202020204" pitchFamily="34" charset="0"/>
                  </a:rPr>
                  <a:t>Norme/regolamenti governativi e aziendali</a:t>
                </a:r>
              </a:p>
            </p:txBody>
          </p:sp>
          <p:sp>
            <p:nvSpPr>
              <p:cNvPr id="19" name="Rectangle: Rounded Corners 18">
                <a:extLst>
                  <a:ext uri="{FF2B5EF4-FFF2-40B4-BE49-F238E27FC236}">
                    <a16:creationId xmlns:a16="http://schemas.microsoft.com/office/drawing/2014/main" id="{62A2C56D-9F24-40D0-B9AD-102CE86B2C25}"/>
                  </a:ext>
                </a:extLst>
              </p:cNvPr>
              <p:cNvSpPr/>
              <p:nvPr/>
            </p:nvSpPr>
            <p:spPr>
              <a:xfrm>
                <a:off x="4620986" y="1131698"/>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0" sz="1400" b="1">
                    <a:solidFill>
                      <a:srgbClr val="84BD00"/>
                    </a:solidFill>
                    <a:latin typeface="Arial" panose="020B0604020202020204" pitchFamily="34" charset="0"/>
                    <a:cs typeface="Arial" panose="020B0604020202020204" pitchFamily="34" charset="0"/>
                  </a:rPr>
                  <a:t>Costruire un ambiente di lavoro sicuro</a:t>
                </a:r>
              </a:p>
            </p:txBody>
          </p:sp>
          <p:sp>
            <p:nvSpPr>
              <p:cNvPr id="20" name="Rectangle: Rounded Corners 19">
                <a:extLst>
                  <a:ext uri="{FF2B5EF4-FFF2-40B4-BE49-F238E27FC236}">
                    <a16:creationId xmlns:a16="http://schemas.microsoft.com/office/drawing/2014/main" id="{7473FF11-22DE-42F1-BE31-25945EE2CFC0}"/>
                  </a:ext>
                </a:extLst>
              </p:cNvPr>
              <p:cNvSpPr/>
              <p:nvPr/>
            </p:nvSpPr>
            <p:spPr>
              <a:xfrm>
                <a:off x="463184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0" sz="1400" b="1">
                    <a:solidFill>
                      <a:srgbClr val="84BD00"/>
                    </a:solidFill>
                    <a:latin typeface="Arial" panose="020B0604020202020204" pitchFamily="34" charset="0"/>
                    <a:cs typeface="Arial" panose="020B0604020202020204" pitchFamily="34" charset="0"/>
                  </a:rPr>
                  <a:t>Controlli ingegneristici</a:t>
                </a:r>
              </a:p>
            </p:txBody>
          </p:sp>
          <p:sp>
            <p:nvSpPr>
              <p:cNvPr id="21" name="Rectangle: Rounded Corners 20">
                <a:extLst>
                  <a:ext uri="{FF2B5EF4-FFF2-40B4-BE49-F238E27FC236}">
                    <a16:creationId xmlns:a16="http://schemas.microsoft.com/office/drawing/2014/main" id="{39A82F5B-EB71-4952-9244-F0D1FC317808}"/>
                  </a:ext>
                </a:extLst>
              </p:cNvPr>
              <p:cNvSpPr/>
              <p:nvPr/>
            </p:nvSpPr>
            <p:spPr>
              <a:xfrm>
                <a:off x="8363929" y="2770963"/>
                <a:ext cx="2318657" cy="914400"/>
              </a:xfrm>
              <a:prstGeom prst="round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defRPr b="0" i="0"/>
                </a:pPr>
                <a:r>
                  <a:rPr lang="1040" sz="1400" b="1">
                    <a:solidFill>
                      <a:srgbClr val="84BD00"/>
                    </a:solidFill>
                    <a:latin typeface="Arial" panose="020B0604020202020204" pitchFamily="34" charset="0"/>
                    <a:cs typeface="Arial" panose="020B0604020202020204" pitchFamily="34" charset="0"/>
                  </a:rPr>
                  <a:t>Leadership</a:t>
                </a:r>
              </a:p>
            </p:txBody>
          </p:sp>
          <p:sp>
            <p:nvSpPr>
              <p:cNvPr id="22" name="TextBox 21">
                <a:extLst>
                  <a:ext uri="{FF2B5EF4-FFF2-40B4-BE49-F238E27FC236}">
                    <a16:creationId xmlns:a16="http://schemas.microsoft.com/office/drawing/2014/main" id="{E35CCE02-048E-42A5-AC9C-3EEA70D46DA3}"/>
                  </a:ext>
                </a:extLst>
              </p:cNvPr>
              <p:cNvSpPr txBox="1"/>
              <p:nvPr/>
            </p:nvSpPr>
            <p:spPr>
              <a:xfrm>
                <a:off x="4626773" y="3974155"/>
                <a:ext cx="2748690" cy="1610113"/>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0" sz="1200">
                    <a:latin typeface="Arial" panose="020B0604020202020204" pitchFamily="34" charset="0"/>
                    <a:cs typeface="Arial" panose="020B0604020202020204" pitchFamily="34" charset="0"/>
                  </a:rPr>
                  <a:t>Negli ultimi anni, identificazione di punti critici relativi alle attività ad alto rischio, progettazione e installazione delle necessarie protezioni per i macchinari. </a:t>
                </a:r>
              </a:p>
              <a:p>
                <a:pPr>
                  <a:lnSpc>
                    <a:spcPct val="90000"/>
                  </a:lnSpc>
                  <a:spcBef>
                    <a:spcPts val="1200"/>
                  </a:spcBef>
                  <a:spcAft>
                    <a:spcPts val="600"/>
                  </a:spcAft>
                  <a:buClr>
                    <a:schemeClr val="tx1"/>
                  </a:buClr>
                  <a:defRPr b="0" i="0"/>
                </a:pPr>
                <a:r>
                  <a:rPr lang="1040" sz="1200" b="1">
                    <a:latin typeface="Arial" panose="020B0604020202020204" pitchFamily="34" charset="0"/>
                    <a:cs typeface="Arial" panose="020B0604020202020204" pitchFamily="34" charset="0"/>
                  </a:rPr>
                  <a:t>Focus: eliminazione dei                                          rischi per la sicurezza</a:t>
                </a:r>
                <a:endParaRPr lang="en-US"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E3BE91F-FB2C-4850-86B5-F24A7D559B57}"/>
                  </a:ext>
                </a:extLst>
              </p:cNvPr>
              <p:cNvSpPr txBox="1"/>
              <p:nvPr/>
            </p:nvSpPr>
            <p:spPr>
              <a:xfrm>
                <a:off x="7108368" y="1162953"/>
                <a:ext cx="2745944" cy="730051"/>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0" sz="1400">
                    <a:latin typeface="Arial" panose="020B0604020202020204" pitchFamily="34" charset="0"/>
                    <a:cs typeface="Arial" panose="020B0604020202020204" pitchFamily="34" charset="0"/>
                  </a:rPr>
                  <a:t>Gli elementi chiave per costruire e sostenere un ambiente di lavoro sicuro</a:t>
                </a:r>
              </a:p>
            </p:txBody>
          </p:sp>
          <p:sp>
            <p:nvSpPr>
              <p:cNvPr id="24" name="TextBox 23">
                <a:extLst>
                  <a:ext uri="{FF2B5EF4-FFF2-40B4-BE49-F238E27FC236}">
                    <a16:creationId xmlns:a16="http://schemas.microsoft.com/office/drawing/2014/main" id="{4BBD237D-8360-49B5-8D42-E979C2737F58}"/>
                  </a:ext>
                </a:extLst>
              </p:cNvPr>
              <p:cNvSpPr txBox="1"/>
              <p:nvPr/>
            </p:nvSpPr>
            <p:spPr>
              <a:xfrm>
                <a:off x="892629" y="4011456"/>
                <a:ext cx="2793374" cy="1430100"/>
              </a:xfrm>
              <a:prstGeom prst="rect">
                <a:avLst/>
              </a:prstGeom>
              <a:noFill/>
            </p:spPr>
            <p:txBody>
              <a:bodyPr wrap="square" rtlCol="0">
                <a:spAutoFit/>
              </a:bodyPr>
              <a:lstStyle/>
              <a:p>
                <a:pPr>
                  <a:lnSpc>
                    <a:spcPct val="90000"/>
                  </a:lnSpc>
                  <a:spcBef>
                    <a:spcPts val="1200"/>
                  </a:spcBef>
                  <a:spcAft>
                    <a:spcPts val="600"/>
                  </a:spcAft>
                  <a:buClr>
                    <a:schemeClr val="tx1"/>
                  </a:buClr>
                  <a:defRPr b="0" i="0"/>
                </a:pPr>
                <a:r>
                  <a:rPr lang="1040" sz="1200">
                    <a:latin typeface="Arial" panose="020B0604020202020204" pitchFamily="34" charset="0"/>
                    <a:cs typeface="Arial" panose="020B0604020202020204" pitchFamily="34" charset="0"/>
                  </a:rPr>
                  <a:t>Negli ultimi cinque anni, Mauser ha accresciuto l'impegno nei confronti dei regolamenti OSHA e ha introdotto le nostre Regole salvavita.</a:t>
                </a:r>
              </a:p>
              <a:p>
                <a:pPr>
                  <a:lnSpc>
                    <a:spcPct val="90000"/>
                  </a:lnSpc>
                  <a:spcBef>
                    <a:spcPts val="1200"/>
                  </a:spcBef>
                  <a:spcAft>
                    <a:spcPts val="600"/>
                  </a:spcAft>
                  <a:buClr>
                    <a:schemeClr val="tx1"/>
                  </a:buClr>
                  <a:defRPr b="0" i="0"/>
                </a:pPr>
                <a:r>
                  <a:rPr lang="1040" sz="1200" b="1">
                    <a:latin typeface="Arial" panose="020B0604020202020204" pitchFamily="34" charset="0"/>
                    <a:cs typeface="Arial" panose="020B0604020202020204" pitchFamily="34" charset="0"/>
                  </a:rPr>
                  <a:t>Focus: Compliance</a:t>
                </a:r>
                <a:endParaRPr lang="en-US" sz="12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BC0C7589-0E66-4D48-B611-5FF233E8DED8}"/>
                  </a:ext>
                </a:extLst>
              </p:cNvPr>
              <p:cNvSpPr txBox="1"/>
              <p:nvPr/>
            </p:nvSpPr>
            <p:spPr>
              <a:xfrm>
                <a:off x="8349344" y="4001112"/>
                <a:ext cx="2748690" cy="1430100"/>
              </a:xfrm>
              <a:prstGeom prst="rect">
                <a:avLst/>
              </a:prstGeom>
              <a:noFill/>
            </p:spPr>
            <p:txBody>
              <a:bodyPr wrap="square" rtlCol="0">
                <a:spAutoFit/>
              </a:bodyPr>
              <a:lstStyle/>
              <a:p>
                <a:pPr algn="l">
                  <a:lnSpc>
                    <a:spcPct val="90000"/>
                  </a:lnSpc>
                  <a:spcBef>
                    <a:spcPts val="1200"/>
                  </a:spcBef>
                  <a:spcAft>
                    <a:spcPts val="600"/>
                  </a:spcAft>
                  <a:buClr>
                    <a:schemeClr val="tx1"/>
                  </a:buClr>
                  <a:defRPr b="0" i="0"/>
                </a:pPr>
                <a:r>
                  <a:rPr lang="1040" sz="1200">
                    <a:latin typeface="Arial" panose="020B0604020202020204" pitchFamily="34" charset="0"/>
                    <a:cs typeface="Arial" panose="020B0604020202020204" pitchFamily="34" charset="0"/>
                  </a:rPr>
                  <a:t>Sviluppo da parte dei nostri leader di comportamenti e azioni che promuovano una cultura in cui i dipendenti siano impegnati nella sicurezza.</a:t>
                </a:r>
              </a:p>
              <a:p>
                <a:pPr>
                  <a:lnSpc>
                    <a:spcPct val="90000"/>
                  </a:lnSpc>
                  <a:spcBef>
                    <a:spcPts val="1200"/>
                  </a:spcBef>
                  <a:spcAft>
                    <a:spcPts val="600"/>
                  </a:spcAft>
                  <a:buClr>
                    <a:schemeClr val="tx1"/>
                  </a:buClr>
                  <a:defRPr b="0" i="0"/>
                </a:pPr>
                <a:r>
                  <a:rPr lang="1040" sz="1200" b="1">
                    <a:latin typeface="Arial" panose="020B0604020202020204" pitchFamily="34" charset="0"/>
                    <a:cs typeface="Arial" panose="020B0604020202020204" pitchFamily="34" charset="0"/>
                  </a:rPr>
                  <a:t>Focus: Impegno</a:t>
                </a:r>
                <a:endParaRPr lang="en-US" sz="1200">
                  <a:latin typeface="Arial" panose="020B0604020202020204" pitchFamily="34" charset="0"/>
                  <a:cs typeface="Arial" panose="020B0604020202020204" pitchFamily="34" charset="0"/>
                </a:endParaRPr>
              </a:p>
            </p:txBody>
          </p:sp>
          <p:cxnSp>
            <p:nvCxnSpPr>
              <p:cNvPr id="26" name="Connector: Elbow 25">
                <a:extLst>
                  <a:ext uri="{FF2B5EF4-FFF2-40B4-BE49-F238E27FC236}">
                    <a16:creationId xmlns:a16="http://schemas.microsoft.com/office/drawing/2014/main" id="{5D9EF503-89DD-4899-BA35-1002F4003B2C}"/>
                  </a:ext>
                </a:extLst>
              </p:cNvPr>
              <p:cNvCxnSpPr>
                <a:stCxn id="18" idx="0"/>
              </p:cNvCxnSpPr>
              <p:nvPr/>
            </p:nvCxnSpPr>
            <p:spPr>
              <a:xfrm rot="5400000" flipH="1" flipV="1">
                <a:off x="1867987" y="2592435"/>
                <a:ext cx="369757"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4008799-072F-4603-8314-F648C8F2D0C1}"/>
                  </a:ext>
                </a:extLst>
              </p:cNvPr>
              <p:cNvCxnSpPr/>
              <p:nvPr/>
            </p:nvCxnSpPr>
            <p:spPr>
              <a:xfrm rot="5400000" flipH="1" flipV="1">
                <a:off x="9294582" y="2599873"/>
                <a:ext cx="397333"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3E73CE7-DDD7-48B2-BF1B-0FB818A7352D}"/>
                  </a:ext>
                </a:extLst>
              </p:cNvPr>
              <p:cNvGrpSpPr/>
              <p:nvPr/>
            </p:nvGrpSpPr>
            <p:grpSpPr>
              <a:xfrm>
                <a:off x="2051959" y="2046098"/>
                <a:ext cx="7434939" cy="740846"/>
                <a:chOff x="2051959" y="2046098"/>
                <a:chExt cx="7434939" cy="740846"/>
              </a:xfrm>
            </p:grpSpPr>
            <p:cxnSp>
              <p:nvCxnSpPr>
                <p:cNvPr id="29" name="Connector: Elbow 28">
                  <a:extLst>
                    <a:ext uri="{FF2B5EF4-FFF2-40B4-BE49-F238E27FC236}">
                      <a16:creationId xmlns:a16="http://schemas.microsoft.com/office/drawing/2014/main" id="{F5D2DD35-7077-4EB1-B304-7423557EDC98}"/>
                    </a:ext>
                  </a:extLst>
                </p:cNvPr>
                <p:cNvCxnSpPr>
                  <a:endCxn id="19" idx="2"/>
                </p:cNvCxnSpPr>
                <p:nvPr/>
              </p:nvCxnSpPr>
              <p:spPr>
                <a:xfrm rot="5400000" flipH="1" flipV="1">
                  <a:off x="5409892" y="2416521"/>
                  <a:ext cx="740846" cy="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7DB116-1986-4A11-824A-21A5177A3D25}"/>
                    </a:ext>
                  </a:extLst>
                </p:cNvPr>
                <p:cNvCxnSpPr/>
                <p:nvPr/>
              </p:nvCxnSpPr>
              <p:spPr>
                <a:xfrm flipV="1">
                  <a:off x="2051959" y="2400643"/>
                  <a:ext cx="74349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0C347985-10CA-45EA-8C63-674042940224}"/>
                  </a:ext>
                </a:extLst>
              </p:cNvPr>
              <p:cNvSpPr txBox="1"/>
              <p:nvPr/>
            </p:nvSpPr>
            <p:spPr>
              <a:xfrm>
                <a:off x="815038" y="5090675"/>
                <a:ext cx="2462953" cy="286232"/>
              </a:xfrm>
              <a:prstGeom prst="rect">
                <a:avLst/>
              </a:prstGeom>
              <a:noFill/>
            </p:spPr>
            <p:txBody>
              <a:bodyPr wrap="square">
                <a:spAutoFit/>
              </a:bodyPr>
              <a:lstStyle/>
              <a:p>
                <a:pPr algn="l">
                  <a:lnSpc>
                    <a:spcPct val="90000"/>
                  </a:lnSpc>
                  <a:spcBef>
                    <a:spcPts val="1200"/>
                  </a:spcBef>
                  <a:spcAft>
                    <a:spcPts val="600"/>
                  </a:spcAft>
                  <a:buClr>
                    <a:schemeClr val="tx1"/>
                  </a:buClr>
                </a:pPr>
                <a:endParaRPr lang="en-US" sz="1200">
                  <a:solidFill>
                    <a:schemeClr val="bg1">
                      <a:lumMod val="50000"/>
                    </a:schemeClr>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38913BD-E38E-4B18-9C50-1D376CDA0EF8}"/>
                  </a:ext>
                </a:extLst>
              </p:cNvPr>
              <p:cNvSpPr/>
              <p:nvPr/>
            </p:nvSpPr>
            <p:spPr>
              <a:xfrm>
                <a:off x="8109836" y="2302022"/>
                <a:ext cx="3150359" cy="3133911"/>
              </a:xfrm>
              <a:prstGeom prst="rect">
                <a:avLst/>
              </a:prstGeom>
              <a:noFill/>
              <a:ln w="19050">
                <a:solidFill>
                  <a:srgbClr val="84BD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200"/>
                  </a:spcBef>
                  <a:spcAft>
                    <a:spcPts val="600"/>
                  </a:spcAft>
                </a:pPr>
                <a:endParaRPr lang="en-US">
                  <a:solidFill>
                    <a:schemeClr val="bg1">
                      <a:lumMod val="95000"/>
                    </a:schemeClr>
                  </a:solidFill>
                </a:endParaRPr>
              </a:p>
            </p:txBody>
          </p:sp>
        </p:grpSp>
        <p:sp>
          <p:nvSpPr>
            <p:cNvPr id="37" name="TextBox 36">
              <a:extLst>
                <a:ext uri="{FF2B5EF4-FFF2-40B4-BE49-F238E27FC236}">
                  <a16:creationId xmlns:a16="http://schemas.microsoft.com/office/drawing/2014/main" id="{392682B3-E10F-4DC5-B3ED-9FA67D1FF4AC}"/>
                </a:ext>
              </a:extLst>
            </p:cNvPr>
            <p:cNvSpPr txBox="1"/>
            <p:nvPr/>
          </p:nvSpPr>
          <p:spPr>
            <a:xfrm>
              <a:off x="792982" y="3067893"/>
              <a:ext cx="1819283" cy="258532"/>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0" sz="1200" b="1">
                  <a:solidFill>
                    <a:srgbClr val="84BD00"/>
                  </a:solidFill>
                  <a:latin typeface="Arial" panose="020B0604020202020204" pitchFamily="34" charset="0"/>
                  <a:cs typeface="Arial" panose="020B0604020202020204" pitchFamily="34" charset="0"/>
                </a:rPr>
                <a:t>Da dove siamo partiti</a:t>
              </a:r>
            </a:p>
          </p:txBody>
        </p:sp>
        <p:sp>
          <p:nvSpPr>
            <p:cNvPr id="38" name="TextBox 37">
              <a:extLst>
                <a:ext uri="{FF2B5EF4-FFF2-40B4-BE49-F238E27FC236}">
                  <a16:creationId xmlns:a16="http://schemas.microsoft.com/office/drawing/2014/main" id="{5B1E9E3E-C645-4497-BD56-826D839E4769}"/>
                </a:ext>
              </a:extLst>
            </p:cNvPr>
            <p:cNvSpPr txBox="1"/>
            <p:nvPr/>
          </p:nvSpPr>
          <p:spPr>
            <a:xfrm>
              <a:off x="4397623" y="3067893"/>
              <a:ext cx="2092478" cy="258532"/>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0" sz="1200" b="1">
                  <a:solidFill>
                    <a:srgbClr val="84BD00"/>
                  </a:solidFill>
                  <a:latin typeface="Arial" panose="020B0604020202020204" pitchFamily="34" charset="0"/>
                  <a:cs typeface="Arial" panose="020B0604020202020204" pitchFamily="34" charset="0"/>
                </a:rPr>
                <a:t>Che cosa stiamo facendo</a:t>
              </a:r>
            </a:p>
          </p:txBody>
        </p:sp>
        <p:sp>
          <p:nvSpPr>
            <p:cNvPr id="39" name="TextBox 38">
              <a:extLst>
                <a:ext uri="{FF2B5EF4-FFF2-40B4-BE49-F238E27FC236}">
                  <a16:creationId xmlns:a16="http://schemas.microsoft.com/office/drawing/2014/main" id="{0DADD61F-2D9E-436E-A7FC-B7FBB1A8ED6B}"/>
                </a:ext>
              </a:extLst>
            </p:cNvPr>
            <p:cNvSpPr txBox="1"/>
            <p:nvPr/>
          </p:nvSpPr>
          <p:spPr>
            <a:xfrm>
              <a:off x="7853755" y="3067893"/>
              <a:ext cx="1838295" cy="258532"/>
            </a:xfrm>
            <a:prstGeom prst="rect">
              <a:avLst/>
            </a:prstGeom>
            <a:noFill/>
          </p:spPr>
          <p:txBody>
            <a:bodyPr wrap="square" rtlCol="0">
              <a:spAutoFit/>
            </a:bodyPr>
            <a:lstStyle/>
            <a:p>
              <a:pPr algn="r">
                <a:lnSpc>
                  <a:spcPct val="90000"/>
                </a:lnSpc>
                <a:spcBef>
                  <a:spcPts val="1200"/>
                </a:spcBef>
                <a:spcAft>
                  <a:spcPts val="600"/>
                </a:spcAft>
                <a:buClr>
                  <a:schemeClr val="tx1"/>
                </a:buClr>
                <a:defRPr b="0" i="0"/>
              </a:pPr>
              <a:r>
                <a:rPr lang="1040" sz="1200" b="1">
                  <a:solidFill>
                    <a:srgbClr val="84BD00"/>
                  </a:solidFill>
                  <a:latin typeface="Arial" panose="020B0604020202020204" pitchFamily="34" charset="0"/>
                  <a:cs typeface="Arial" panose="020B0604020202020204" pitchFamily="34" charset="0"/>
                </a:rPr>
                <a:t>A che punto siamo</a:t>
              </a:r>
            </a:p>
          </p:txBody>
        </p:sp>
      </p:grpSp>
    </p:spTree>
    <p:extLst>
      <p:ext uri="{BB962C8B-B14F-4D97-AF65-F5344CB8AC3E}">
        <p14:creationId xmlns:p14="http://schemas.microsoft.com/office/powerpoint/2010/main" val="17256877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yellow&#10;&#10;Description automatically generated">
            <a:extLst>
              <a:ext uri="{FF2B5EF4-FFF2-40B4-BE49-F238E27FC236}">
                <a16:creationId xmlns:a16="http://schemas.microsoft.com/office/drawing/2014/main" id="{6F07B9C7-6D99-6CB9-A1E5-5090A25A813A}"/>
              </a:ext>
            </a:extLst>
          </p:cNvPr>
          <p:cNvPicPr>
            <a:picLocks noChangeAspect="1"/>
          </p:cNvPicPr>
          <p:nvPr/>
        </p:nvPicPr>
        <p:blipFill>
          <a:blip r:embed="rId3">
            <a:extLst>
              <a:ext uri="{28A0092B-C50C-407E-A947-70E740481C1C}">
                <a14:useLocalDpi xmlns:a14="http://schemas.microsoft.com/office/drawing/2010/main" val="0"/>
              </a:ext>
            </a:extLst>
          </a:blip>
          <a:srcRect t="45765" b="15022"/>
          <a:stretch>
            <a:fillRect/>
          </a:stretch>
        </p:blipFill>
        <p:spPr>
          <a:xfrm>
            <a:off x="0" y="1022554"/>
            <a:ext cx="12192000" cy="5202469"/>
          </a:xfrm>
          <a:prstGeom prst="rect">
            <a:avLst/>
          </a:prstGeom>
        </p:spPr>
      </p:pic>
      <p:sp>
        <p:nvSpPr>
          <p:cNvPr id="3" name="Rectangle 2">
            <a:extLst>
              <a:ext uri="{FF2B5EF4-FFF2-40B4-BE49-F238E27FC236}">
                <a16:creationId xmlns:a16="http://schemas.microsoft.com/office/drawing/2014/main" id="{4CBBF4E0-A25F-8458-473B-74D7FD95D09F}"/>
              </a:ext>
            </a:extLst>
          </p:cNvPr>
          <p:cNvSpPr/>
          <p:nvPr/>
        </p:nvSpPr>
        <p:spPr>
          <a:xfrm rot="5400000" flipH="1">
            <a:off x="3454930" y="-2512048"/>
            <a:ext cx="5282141" cy="12192000"/>
          </a:xfrm>
          <a:prstGeom prst="rect">
            <a:avLst/>
          </a:prstGeom>
          <a:gradFill>
            <a:gsLst>
              <a:gs pos="41000">
                <a:schemeClr val="bg1"/>
              </a:gs>
              <a:gs pos="100000">
                <a:schemeClr val="bg1">
                  <a:alpha val="2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8E6D042-154A-ED18-52CB-488C10EDC725}"/>
              </a:ext>
            </a:extLst>
          </p:cNvPr>
          <p:cNvSpPr/>
          <p:nvPr/>
        </p:nvSpPr>
        <p:spPr>
          <a:xfrm>
            <a:off x="1278636" y="1847304"/>
            <a:ext cx="9634727" cy="640720"/>
          </a:xfrm>
          <a:prstGeom prst="rect">
            <a:avLst/>
          </a:prstGeom>
        </p:spPr>
        <p:txBody>
          <a:bodyPr wrap="square">
            <a:spAutoFit/>
          </a:bodyPr>
          <a:lstStyle/>
          <a:p>
            <a:pPr algn="ctr">
              <a:spcAft>
                <a:spcPts val="1200"/>
              </a:spcAft>
              <a:defRPr b="0" i="0"/>
            </a:pPr>
            <a:r>
              <a:rPr lang="1040" sz="3600" b="1">
                <a:solidFill>
                  <a:srgbClr val="0033A0"/>
                </a:solidFill>
                <a:latin typeface="Arial" panose="020B0604020202020204" pitchFamily="34" charset="0"/>
                <a:cs typeface="Arial" panose="020B0604020202020204" pitchFamily="34" charset="0"/>
              </a:rPr>
              <a:t>I pilastri della nostra cultura della sicurezza</a:t>
            </a:r>
            <a:endParaRPr lang="en-US" sz="3600" b="1" i="1">
              <a:solidFill>
                <a:srgbClr val="84BD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44FF03EA-D821-A1CF-4EB0-68523CF2D38E}"/>
              </a:ext>
            </a:extLst>
          </p:cNvPr>
          <p:cNvCxnSpPr/>
          <p:nvPr/>
        </p:nvCxnSpPr>
        <p:spPr>
          <a:xfrm>
            <a:off x="0" y="6236736"/>
            <a:ext cx="12182475" cy="0"/>
          </a:xfrm>
          <a:prstGeom prst="line">
            <a:avLst/>
          </a:prstGeom>
          <a:ln w="254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55341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6" ma:contentTypeDescription="Create a new document." ma:contentTypeScope="" ma:versionID="567d86a56796cb6bfaada5efc241091a">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aacd2eda064a7a65f1eea34cd907d275"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d99dcb-4bd7-428e-ad5a-507112b7cd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bc4bfc-ca6c-45c9-a64f-598e809ef649}" ma:internalName="TaxCatchAll" ma:showField="CatchAllData" ma:web="16a9e357-cab0-4ee7-b340-887158dfc2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fbbe8b-0315-4333-80c0-0d9bf9bb1cae">
      <Terms xmlns="http://schemas.microsoft.com/office/infopath/2007/PartnerControls"/>
    </lcf76f155ced4ddcb4097134ff3c332f>
    <TaxCatchAll xmlns="16a9e357-cab0-4ee7-b340-887158dfc22e" xsi:nil="true"/>
  </documentManagement>
</p:properties>
</file>

<file path=customXml/itemProps1.xml><?xml version="1.0" encoding="utf-8"?>
<ds:datastoreItem xmlns:ds="http://schemas.openxmlformats.org/officeDocument/2006/customXml" ds:itemID="{5948726E-8085-43C5-8757-4AC240FAC929}">
  <ds:schemaRefs>
    <ds:schemaRef ds:uri="http://schemas.microsoft.com/sharepoint/v3/contenttype/forms"/>
  </ds:schemaRefs>
</ds:datastoreItem>
</file>

<file path=customXml/itemProps2.xml><?xml version="1.0" encoding="utf-8"?>
<ds:datastoreItem xmlns:ds="http://schemas.openxmlformats.org/officeDocument/2006/customXml" ds:itemID="{AD2A8EDB-86E3-4C4F-A5EF-6C855A22DD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fbbe8b-0315-4333-80c0-0d9bf9bb1cae"/>
    <ds:schemaRef ds:uri="16a9e357-cab0-4ee7-b340-887158dfc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66813D-6232-40F0-9F7C-BA6AEA24E3F4}">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ad3e4727-7ad3-4a65-8c44-edac83bc2c63"/>
    <ds:schemaRef ds:uri="2b8b6fed-c2ad-4ded-97a7-77fb88559370"/>
    <ds:schemaRef ds:uri="http://purl.org/dc/dcmitype/"/>
    <ds:schemaRef ds:uri="acfbbe8b-0315-4333-80c0-0d9bf9bb1cae"/>
    <ds:schemaRef ds:uri="16a9e357-cab0-4ee7-b340-887158dfc22e"/>
  </ds:schemaRefs>
</ds:datastoreItem>
</file>

<file path=docMetadata/LabelInfo.xml><?xml version="1.0" encoding="utf-8"?>
<clbl:labelList xmlns:clbl="http://schemas.microsoft.com/office/2020/mipLabelMetadata">
  <clbl:label id="{19bbf8f7-2698-48b4-bbd3-985a111033f7}" enabled="0" method="" siteId="{19bbf8f7-2698-48b4-bbd3-985a111033f7}" removed="1"/>
</clbl:labelList>
</file>

<file path=docProps/app.xml><?xml version="1.0" encoding="utf-8"?>
<Properties xmlns="http://schemas.openxmlformats.org/officeDocument/2006/extended-properties" xmlns:vt="http://schemas.openxmlformats.org/officeDocument/2006/docPropsVTypes">
  <TotalTime>13430</TotalTime>
  <Words>3164</Words>
  <Application>Microsoft Office PowerPoint</Application>
  <PresentationFormat>Widescreen</PresentationFormat>
  <Paragraphs>320</Paragraphs>
  <Slides>21</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Acme Gothic</vt:lpstr>
      <vt:lpstr>Arial</vt:lpstr>
      <vt:lpstr>Arial Black</vt:lpstr>
      <vt:lpstr>Calibri</vt:lpstr>
      <vt:lpstr>Calibri Light</vt:lpstr>
      <vt:lpstr>Comic Sans MS</vt:lpstr>
      <vt:lpstr>DIN Pro</vt:lpstr>
      <vt:lpstr>Wingdings</vt:lpstr>
      <vt:lpstr>Office Theme</vt:lpstr>
      <vt:lpstr>PowerPoint Presentation</vt:lpstr>
      <vt:lpstr>PowerPoint Presentation</vt:lpstr>
      <vt:lpstr>PowerPoint Presentation</vt:lpstr>
      <vt:lpstr>PowerPoint Presentation</vt:lpstr>
      <vt:lpstr>IL NOSTRO VIAGGIO VERSO LA SICUREZZA </vt:lpstr>
      <vt:lpstr>PowerPoint Presentation</vt:lpstr>
      <vt:lpstr>INFORTUNI TRIMESTRE 1 2024 </vt:lpstr>
      <vt:lpstr>Il viaggio di Mauser verso la sicurezza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Machen</dc:creator>
  <cp:lastModifiedBy>Michelle Machen</cp:lastModifiedBy>
  <cp:revision>34</cp:revision>
  <dcterms:created xsi:type="dcterms:W3CDTF">2023-04-05T19:27:26Z</dcterms:created>
  <dcterms:modified xsi:type="dcterms:W3CDTF">2024-05-24T19:53:23Z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0x010100B3D3BBDE03C62B42B7D1AAD33A91D428</vt:lpwstr>
  </property>
</Properties>
</file>