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7CCF3-7483-460A-91CE-C5032A9DEC88}" v="13" dt="2024-05-24T19:53:56.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106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4347CCF3-7483-460A-91CE-C5032A9DEC88}"/>
    <pc:docChg chg="undo custSel addSld modSld modMainMaster">
      <pc:chgData name="Michelle Machen" userId="521fa2bf-7d9e-4e64-91f3-35603fb06b1f" providerId="ADAL" clId="{4347CCF3-7483-460A-91CE-C5032A9DEC88}" dt="2024-05-24T19:53:56.574" v="157"/>
      <pc:docMkLst>
        <pc:docMk/>
      </pc:docMkLst>
      <pc:sldChg chg="modSp">
        <pc:chgData name="Michelle Machen" userId="521fa2bf-7d9e-4e64-91f3-35603fb06b1f" providerId="ADAL" clId="{4347CCF3-7483-460A-91CE-C5032A9DEC88}" dt="2024-05-24T16:29:38.903" v="0"/>
        <pc:sldMkLst>
          <pc:docMk/>
          <pc:sldMk cId="309841290" sldId="256"/>
        </pc:sldMkLst>
        <pc:spChg chg="mod">
          <ac:chgData name="Michelle Machen" userId="521fa2bf-7d9e-4e64-91f3-35603fb06b1f" providerId="ADAL" clId="{4347CCF3-7483-460A-91CE-C5032A9DEC88}" dt="2024-05-24T16:29:38.903" v="0"/>
          <ac:spMkLst>
            <pc:docMk/>
            <pc:sldMk cId="309841290" sldId="256"/>
            <ac:spMk id="9" creationId="{1CA947BF-ABA2-4088-9D40-250C382CFAF0}"/>
          </ac:spMkLst>
        </pc:spChg>
      </pc:sldChg>
      <pc:sldChg chg="modSp">
        <pc:chgData name="Michelle Machen" userId="521fa2bf-7d9e-4e64-91f3-35603fb06b1f" providerId="ADAL" clId="{4347CCF3-7483-460A-91CE-C5032A9DEC88}" dt="2024-05-24T16:29:38.903" v="0"/>
        <pc:sldMkLst>
          <pc:docMk/>
          <pc:sldMk cId="3388706351" sldId="264"/>
        </pc:sldMkLst>
        <pc:spChg chg="mod">
          <ac:chgData name="Michelle Machen" userId="521fa2bf-7d9e-4e64-91f3-35603fb06b1f" providerId="ADAL" clId="{4347CCF3-7483-460A-91CE-C5032A9DEC88}" dt="2024-05-24T16:29:38.903" v="0"/>
          <ac:spMkLst>
            <pc:docMk/>
            <pc:sldMk cId="3388706351" sldId="264"/>
            <ac:spMk id="5" creationId="{60766481-2F9D-4466-91D9-79A1A49632E2}"/>
          </ac:spMkLst>
        </pc:spChg>
      </pc:sldChg>
      <pc:sldChg chg="modSp">
        <pc:chgData name="Michelle Machen" userId="521fa2bf-7d9e-4e64-91f3-35603fb06b1f" providerId="ADAL" clId="{4347CCF3-7483-460A-91CE-C5032A9DEC88}" dt="2024-05-24T16:29:38.903" v="0"/>
        <pc:sldMkLst>
          <pc:docMk/>
          <pc:sldMk cId="1904048126" sldId="265"/>
        </pc:sldMkLst>
        <pc:spChg chg="mod">
          <ac:chgData name="Michelle Machen" userId="521fa2bf-7d9e-4e64-91f3-35603fb06b1f" providerId="ADAL" clId="{4347CCF3-7483-460A-91CE-C5032A9DEC88}" dt="2024-05-24T16:29:38.903" v="0"/>
          <ac:spMkLst>
            <pc:docMk/>
            <pc:sldMk cId="1904048126" sldId="265"/>
            <ac:spMk id="5" creationId="{60766481-2F9D-4466-91D9-79A1A49632E2}"/>
          </ac:spMkLst>
        </pc:spChg>
      </pc:sldChg>
      <pc:sldChg chg="modSp">
        <pc:chgData name="Michelle Machen" userId="521fa2bf-7d9e-4e64-91f3-35603fb06b1f" providerId="ADAL" clId="{4347CCF3-7483-460A-91CE-C5032A9DEC88}" dt="2024-05-24T16:29:38.903" v="0"/>
        <pc:sldMkLst>
          <pc:docMk/>
          <pc:sldMk cId="2686354981" sldId="266"/>
        </pc:sldMkLst>
        <pc:spChg chg="mod">
          <ac:chgData name="Michelle Machen" userId="521fa2bf-7d9e-4e64-91f3-35603fb06b1f" providerId="ADAL" clId="{4347CCF3-7483-460A-91CE-C5032A9DEC88}" dt="2024-05-24T16:29:38.903" v="0"/>
          <ac:spMkLst>
            <pc:docMk/>
            <pc:sldMk cId="2686354981" sldId="266"/>
            <ac:spMk id="5" creationId="{60766481-2F9D-4466-91D9-79A1A49632E2}"/>
          </ac:spMkLst>
        </pc:spChg>
      </pc:sldChg>
      <pc:sldChg chg="addSp delSp modSp mod">
        <pc:chgData name="Michelle Machen" userId="521fa2bf-7d9e-4e64-91f3-35603fb06b1f" providerId="ADAL" clId="{4347CCF3-7483-460A-91CE-C5032A9DEC88}" dt="2024-05-24T16:33:03.211" v="70"/>
        <pc:sldMkLst>
          <pc:docMk/>
          <pc:sldMk cId="1537101364" sldId="267"/>
        </pc:sldMkLst>
        <pc:spChg chg="mod">
          <ac:chgData name="Michelle Machen" userId="521fa2bf-7d9e-4e64-91f3-35603fb06b1f" providerId="ADAL" clId="{4347CCF3-7483-460A-91CE-C5032A9DEC88}" dt="2024-05-24T16:29:38.903" v="0"/>
          <ac:spMkLst>
            <pc:docMk/>
            <pc:sldMk cId="1537101364" sldId="267"/>
            <ac:spMk id="5" creationId="{60766481-2F9D-4466-91D9-79A1A49632E2}"/>
          </ac:spMkLst>
        </pc:spChg>
        <pc:spChg chg="mod">
          <ac:chgData name="Michelle Machen" userId="521fa2bf-7d9e-4e64-91f3-35603fb06b1f" providerId="ADAL" clId="{4347CCF3-7483-460A-91CE-C5032A9DEC88}" dt="2024-05-24T16:29:38.903" v="0"/>
          <ac:spMkLst>
            <pc:docMk/>
            <pc:sldMk cId="1537101364" sldId="267"/>
            <ac:spMk id="15" creationId="{F3E85788-075F-4E75-AAB5-12D34503189E}"/>
          </ac:spMkLst>
        </pc:spChg>
        <pc:picChg chg="add mod">
          <ac:chgData name="Michelle Machen" userId="521fa2bf-7d9e-4e64-91f3-35603fb06b1f" providerId="ADAL" clId="{4347CCF3-7483-460A-91CE-C5032A9DEC88}" dt="2024-05-24T16:33:03.211" v="70"/>
          <ac:picMkLst>
            <pc:docMk/>
            <pc:sldMk cId="1537101364" sldId="267"/>
            <ac:picMk id="2" creationId="{4D0C8436-575E-3FB6-76DA-6195286F2DFB}"/>
          </ac:picMkLst>
        </pc:picChg>
        <pc:picChg chg="add mod">
          <ac:chgData name="Michelle Machen" userId="521fa2bf-7d9e-4e64-91f3-35603fb06b1f" providerId="ADAL" clId="{4347CCF3-7483-460A-91CE-C5032A9DEC88}" dt="2024-05-24T16:33:03.211" v="70"/>
          <ac:picMkLst>
            <pc:docMk/>
            <pc:sldMk cId="1537101364" sldId="267"/>
            <ac:picMk id="8" creationId="{0B8BAA7D-0283-10B3-CAE1-53684ABBACF6}"/>
          </ac:picMkLst>
        </pc:picChg>
        <pc:picChg chg="del">
          <ac:chgData name="Michelle Machen" userId="521fa2bf-7d9e-4e64-91f3-35603fb06b1f" providerId="ADAL" clId="{4347CCF3-7483-460A-91CE-C5032A9DEC88}" dt="2024-05-24T16:32:56.906" v="68" actId="478"/>
          <ac:picMkLst>
            <pc:docMk/>
            <pc:sldMk cId="1537101364" sldId="267"/>
            <ac:picMk id="14" creationId="{209930D1-59AD-AC78-E2AE-38F567F45CE4}"/>
          </ac:picMkLst>
        </pc:picChg>
        <pc:picChg chg="del">
          <ac:chgData name="Michelle Machen" userId="521fa2bf-7d9e-4e64-91f3-35603fb06b1f" providerId="ADAL" clId="{4347CCF3-7483-460A-91CE-C5032A9DEC88}" dt="2024-05-24T16:32:58.457" v="69" actId="478"/>
          <ac:picMkLst>
            <pc:docMk/>
            <pc:sldMk cId="1537101364" sldId="267"/>
            <ac:picMk id="17" creationId="{312E4A39-9E48-7A1F-08D6-A33A7D1C812E}"/>
          </ac:picMkLst>
        </pc:picChg>
      </pc:sldChg>
      <pc:sldChg chg="modSp mod">
        <pc:chgData name="Michelle Machen" userId="521fa2bf-7d9e-4e64-91f3-35603fb06b1f" providerId="ADAL" clId="{4347CCF3-7483-460A-91CE-C5032A9DEC88}" dt="2024-05-24T16:35:56.933" v="153"/>
        <pc:sldMkLst>
          <pc:docMk/>
          <pc:sldMk cId="3872770462" sldId="275"/>
        </pc:sldMkLst>
        <pc:spChg chg="mod">
          <ac:chgData name="Michelle Machen" userId="521fa2bf-7d9e-4e64-91f3-35603fb06b1f" providerId="ADAL" clId="{4347CCF3-7483-460A-91CE-C5032A9DEC88}" dt="2024-05-24T16:35:15.515" v="140" actId="20577"/>
          <ac:spMkLst>
            <pc:docMk/>
            <pc:sldMk cId="3872770462" sldId="275"/>
            <ac:spMk id="9" creationId="{74C0967F-AAFD-CAF6-FEE6-70FAC5D0E3ED}"/>
          </ac:spMkLst>
        </pc:spChg>
        <pc:spChg chg="mod">
          <ac:chgData name="Michelle Machen" userId="521fa2bf-7d9e-4e64-91f3-35603fb06b1f" providerId="ADAL" clId="{4347CCF3-7483-460A-91CE-C5032A9DEC88}" dt="2024-05-24T16:35:10.907" v="136" actId="20577"/>
          <ac:spMkLst>
            <pc:docMk/>
            <pc:sldMk cId="3872770462" sldId="275"/>
            <ac:spMk id="11" creationId="{4AE93960-CF78-12BC-DC96-DB52DDFC4384}"/>
          </ac:spMkLst>
        </pc:spChg>
        <pc:graphicFrameChg chg="mod">
          <ac:chgData name="Michelle Machen" userId="521fa2bf-7d9e-4e64-91f3-35603fb06b1f" providerId="ADAL" clId="{4347CCF3-7483-460A-91CE-C5032A9DEC88}" dt="2024-05-24T16:35:56.933" v="153"/>
          <ac:graphicFrameMkLst>
            <pc:docMk/>
            <pc:sldMk cId="3872770462" sldId="275"/>
            <ac:graphicFrameMk id="7" creationId="{2A404A72-613C-7C77-9817-870B8352FBFB}"/>
          </ac:graphicFrameMkLst>
        </pc:graphicFrameChg>
      </pc:sldChg>
      <pc:sldChg chg="modSp">
        <pc:chgData name="Michelle Machen" userId="521fa2bf-7d9e-4e64-91f3-35603fb06b1f" providerId="ADAL" clId="{4347CCF3-7483-460A-91CE-C5032A9DEC88}" dt="2024-05-24T16:29:38.903" v="0"/>
        <pc:sldMkLst>
          <pc:docMk/>
          <pc:sldMk cId="1725687730" sldId="279"/>
        </pc:sldMkLst>
        <pc:spChg chg="mod">
          <ac:chgData name="Michelle Machen" userId="521fa2bf-7d9e-4e64-91f3-35603fb06b1f" providerId="ADAL" clId="{4347CCF3-7483-460A-91CE-C5032A9DEC88}" dt="2024-05-24T16:29:38.903" v="0"/>
          <ac:spMkLst>
            <pc:docMk/>
            <pc:sldMk cId="1725687730" sldId="279"/>
            <ac:spMk id="5" creationId="{60766481-2F9D-4466-91D9-79A1A49632E2}"/>
          </ac:spMkLst>
        </pc:spChg>
      </pc:sldChg>
      <pc:sldChg chg="modSp mod">
        <pc:chgData name="Michelle Machen" userId="521fa2bf-7d9e-4e64-91f3-35603fb06b1f" providerId="ADAL" clId="{4347CCF3-7483-460A-91CE-C5032A9DEC88}" dt="2024-05-24T19:53:56.574" v="157"/>
        <pc:sldMkLst>
          <pc:docMk/>
          <pc:sldMk cId="4000896723" sldId="288"/>
        </pc:sldMkLst>
        <pc:spChg chg="mod">
          <ac:chgData name="Michelle Machen" userId="521fa2bf-7d9e-4e64-91f3-35603fb06b1f" providerId="ADAL" clId="{4347CCF3-7483-460A-91CE-C5032A9DEC88}" dt="2024-05-24T16:29:38.903" v="0"/>
          <ac:spMkLst>
            <pc:docMk/>
            <pc:sldMk cId="4000896723" sldId="288"/>
            <ac:spMk id="5" creationId="{60766481-2F9D-4466-91D9-79A1A49632E2}"/>
          </ac:spMkLst>
        </pc:spChg>
        <pc:spChg chg="mod">
          <ac:chgData name="Michelle Machen" userId="521fa2bf-7d9e-4e64-91f3-35603fb06b1f" providerId="ADAL" clId="{4347CCF3-7483-460A-91CE-C5032A9DEC88}" dt="2024-05-24T16:32:35.442" v="30" actId="20577"/>
          <ac:spMkLst>
            <pc:docMk/>
            <pc:sldMk cId="4000896723" sldId="288"/>
            <ac:spMk id="17" creationId="{CDB06A08-389B-F791-2CC3-0711035BA7C2}"/>
          </ac:spMkLst>
        </pc:spChg>
        <pc:spChg chg="mod">
          <ac:chgData name="Michelle Machen" userId="521fa2bf-7d9e-4e64-91f3-35603fb06b1f" providerId="ADAL" clId="{4347CCF3-7483-460A-91CE-C5032A9DEC88}" dt="2024-05-24T16:32:29.405" v="25" actId="20577"/>
          <ac:spMkLst>
            <pc:docMk/>
            <pc:sldMk cId="4000896723" sldId="288"/>
            <ac:spMk id="20" creationId="{F6252E08-B253-AB47-70D4-918C192DC3A3}"/>
          </ac:spMkLst>
        </pc:spChg>
        <pc:grpChg chg="mod">
          <ac:chgData name="Michelle Machen" userId="521fa2bf-7d9e-4e64-91f3-35603fb06b1f" providerId="ADAL" clId="{4347CCF3-7483-460A-91CE-C5032A9DEC88}" dt="2024-05-24T16:32:44.763" v="67" actId="1037"/>
          <ac:grpSpMkLst>
            <pc:docMk/>
            <pc:sldMk cId="4000896723" sldId="288"/>
            <ac:grpSpMk id="21" creationId="{96CC0107-5490-465C-09DE-88633170C5A3}"/>
          </ac:grpSpMkLst>
        </pc:grpChg>
        <pc:grpChg chg="mod">
          <ac:chgData name="Michelle Machen" userId="521fa2bf-7d9e-4e64-91f3-35603fb06b1f" providerId="ADAL" clId="{4347CCF3-7483-460A-91CE-C5032A9DEC88}" dt="2024-05-24T16:32:40.459" v="46" actId="1037"/>
          <ac:grpSpMkLst>
            <pc:docMk/>
            <pc:sldMk cId="4000896723" sldId="288"/>
            <ac:grpSpMk id="23" creationId="{DDBA3540-46CD-B7DB-3DE7-459F3927DEE4}"/>
          </ac:grpSpMkLst>
        </pc:grpChg>
        <pc:graphicFrameChg chg="mod">
          <ac:chgData name="Michelle Machen" userId="521fa2bf-7d9e-4e64-91f3-35603fb06b1f" providerId="ADAL" clId="{4347CCF3-7483-460A-91CE-C5032A9DEC88}" dt="2024-05-24T19:53:56.574" v="157"/>
          <ac:graphicFrameMkLst>
            <pc:docMk/>
            <pc:sldMk cId="4000896723" sldId="288"/>
            <ac:graphicFrameMk id="12" creationId="{A4A7C3A7-27E6-0F66-9A79-3AD4485CFD2B}"/>
          </ac:graphicFrameMkLst>
        </pc:graphicFrameChg>
        <pc:graphicFrameChg chg="mod">
          <ac:chgData name="Michelle Machen" userId="521fa2bf-7d9e-4e64-91f3-35603fb06b1f" providerId="ADAL" clId="{4347CCF3-7483-460A-91CE-C5032A9DEC88}" dt="2024-05-24T16:32:22.755" v="20" actId="14100"/>
          <ac:graphicFrameMkLst>
            <pc:docMk/>
            <pc:sldMk cId="4000896723" sldId="288"/>
            <ac:graphicFrameMk id="14" creationId="{3482295F-985A-B6A5-9A8E-0A250BAC2660}"/>
          </ac:graphicFrameMkLst>
        </pc:graphicFrameChg>
      </pc:sldChg>
      <pc:sldChg chg="addSp delSp modSp add mod modTransition">
        <pc:chgData name="Michelle Machen" userId="521fa2bf-7d9e-4e64-91f3-35603fb06b1f" providerId="ADAL" clId="{4347CCF3-7483-460A-91CE-C5032A9DEC88}" dt="2024-05-24T16:35:04.154" v="134" actId="115"/>
        <pc:sldMkLst>
          <pc:docMk/>
          <pc:sldMk cId="3338377" sldId="298"/>
        </pc:sldMkLst>
        <pc:spChg chg="mod">
          <ac:chgData name="Michelle Machen" userId="521fa2bf-7d9e-4e64-91f3-35603fb06b1f" providerId="ADAL" clId="{4347CCF3-7483-460A-91CE-C5032A9DEC88}" dt="2024-05-24T16:33:40.037" v="77" actId="6549"/>
          <ac:spMkLst>
            <pc:docMk/>
            <pc:sldMk cId="3338377" sldId="298"/>
            <ac:spMk id="2" creationId="{DB6E0BF4-D8EB-A4C3-D078-0A0F8EDC4B6F}"/>
          </ac:spMkLst>
        </pc:spChg>
        <pc:spChg chg="mod">
          <ac:chgData name="Michelle Machen" userId="521fa2bf-7d9e-4e64-91f3-35603fb06b1f" providerId="ADAL" clId="{4347CCF3-7483-460A-91CE-C5032A9DEC88}" dt="2024-05-24T16:34:44.012" v="118" actId="20577"/>
          <ac:spMkLst>
            <pc:docMk/>
            <pc:sldMk cId="3338377" sldId="298"/>
            <ac:spMk id="4" creationId="{1C9DBB69-86E7-4B3D-71D5-648737F9D7FB}"/>
          </ac:spMkLst>
        </pc:spChg>
        <pc:spChg chg="mod">
          <ac:chgData name="Michelle Machen" userId="521fa2bf-7d9e-4e64-91f3-35603fb06b1f" providerId="ADAL" clId="{4347CCF3-7483-460A-91CE-C5032A9DEC88}" dt="2024-05-24T16:35:04.154" v="134" actId="115"/>
          <ac:spMkLst>
            <pc:docMk/>
            <pc:sldMk cId="3338377" sldId="298"/>
            <ac:spMk id="5" creationId="{313F344E-0E5D-340A-509B-D1A614C99BDF}"/>
          </ac:spMkLst>
        </pc:spChg>
        <pc:picChg chg="add del">
          <ac:chgData name="Michelle Machen" userId="521fa2bf-7d9e-4e64-91f3-35603fb06b1f" providerId="ADAL" clId="{4347CCF3-7483-460A-91CE-C5032A9DEC88}" dt="2024-05-24T16:33:33.713" v="73" actId="22"/>
          <ac:picMkLst>
            <pc:docMk/>
            <pc:sldMk cId="3338377" sldId="298"/>
            <ac:picMk id="6" creationId="{E34F563A-A568-F134-721E-56971C0CCF41}"/>
          </ac:picMkLst>
        </pc:picChg>
      </pc:sldChg>
      <pc:sldMasterChg chg="modSldLayout">
        <pc:chgData name="Michelle Machen" userId="521fa2bf-7d9e-4e64-91f3-35603fb06b1f" providerId="ADAL" clId="{4347CCF3-7483-460A-91CE-C5032A9DEC88}" dt="2024-05-24T16:29:38.903" v="0"/>
        <pc:sldMasterMkLst>
          <pc:docMk/>
          <pc:sldMasterMk cId="620836877" sldId="2147483648"/>
        </pc:sldMasterMkLst>
        <pc:sldLayoutChg chg="modSp">
          <pc:chgData name="Michelle Machen" userId="521fa2bf-7d9e-4e64-91f3-35603fb06b1f" providerId="ADAL" clId="{4347CCF3-7483-460A-91CE-C5032A9DEC88}" dt="2024-05-24T16:29:38.903" v="0"/>
          <pc:sldLayoutMkLst>
            <pc:docMk/>
            <pc:sldMasterMk cId="620836877" sldId="2147483648"/>
            <pc:sldLayoutMk cId="698946327" sldId="2147483650"/>
          </pc:sldLayoutMkLst>
          <pc:spChg chg="mod">
            <ac:chgData name="Michelle Machen" userId="521fa2bf-7d9e-4e64-91f3-35603fb06b1f" providerId="ADAL" clId="{4347CCF3-7483-460A-91CE-C5032A9DEC88}" dt="2024-05-24T16:29:38.903"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86" sz="1600" dirty="0"/>
              <a:t>2020-</a:t>
            </a:r>
            <a:r>
              <a:rPr lang="en-US" sz="1600" dirty="0"/>
              <a:t>2024</a:t>
            </a:r>
            <a:r>
              <a:rPr lang="1086" sz="1600" dirty="0"/>
              <a:t> KADAR INSIDEN PENYELESAIAN PEMBUNGKUSAN MAUSER HINGGA KINI</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 (Jumlah Kadar Insiden Yang Boleh Direkodkan)</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 (Kadar Insiden Masa Yang Hilang)</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layout>
        <c:manualLayout>
          <c:xMode val="edge"/>
          <c:yMode val="edge"/>
          <c:x val="2.6042101191260207E-2"/>
          <c:y val="0.83374981783555635"/>
          <c:w val="0.94450863299490617"/>
          <c:h val="0.16625018216444368"/>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86" sz="1600" dirty="0"/>
              <a:t>Perbandingan 2020-</a:t>
            </a:r>
            <a:r>
              <a:rPr lang="en-US" sz="1600" dirty="0"/>
              <a:t>2024</a:t>
            </a:r>
            <a:r>
              <a:rPr lang="1086" sz="1600" dirty="0"/>
              <a:t> KADAR INSIDEN PENYELESAIAN PEMBUNGKUSAN MAUSER HINGGA KINI</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KADAR INSIDEN berhampiran Miss</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KADAR INSIDEN Pertolongan Cemas</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Bilangan Kecederaan</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3933439082956171"/>
                      <c:h val="0.22903621917361333"/>
                    </c:manualLayout>
                  </c15:layout>
                </c:ex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layout>
                <c:manualLayout>
                  <c:x val="-5.4174743634354136E-2"/>
                  <c:y val="0"/>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986275705882792"/>
                      <c:h val="0.22903621917361333"/>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403787648419674"/>
                      <c:h val="0.28355996880172668"/>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Potong / Tusukan</c:v>
                </c:pt>
                <c:pt idx="1">
                  <c:v>Terperangkap Antara Objek</c:v>
                </c:pt>
                <c:pt idx="2">
                  <c:v>Terikan / Terseliuh</c:v>
                </c:pt>
                <c:pt idx="3">
                  <c:v>Tergelincir / Trip / Jatuh</c:v>
                </c:pt>
                <c:pt idx="4">
                  <c:v>Terkena Objek</c:v>
                </c:pt>
                <c:pt idx="5">
                  <c:v>Terbakar / Pendedahan Bahan Kimia</c:v>
                </c:pt>
                <c:pt idx="6">
                  <c:v>Lain-lain</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2024</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860630" cy="1446550"/>
          </a:xfrm>
          <a:prstGeom prst="rect">
            <a:avLst/>
          </a:prstGeom>
          <a:noFill/>
        </p:spPr>
        <p:txBody>
          <a:bodyPr wrap="square" rtlCol="0">
            <a:spAutoFit/>
          </a:bodyPr>
          <a:lstStyle/>
          <a:p>
            <a:pPr>
              <a:spcAft>
                <a:spcPts val="1200"/>
              </a:spcAft>
              <a:defRPr b="0" i="0"/>
            </a:pPr>
            <a:r>
              <a:rPr lang="1086"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a:t>
            </a:r>
            <a:r>
              <a:rPr lang="en-US"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6"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1086" sz="3200" dirty="0">
                <a:solidFill>
                  <a:srgbClr val="05223F"/>
                </a:solidFill>
                <a:latin typeface="Arial" panose="020B0604020202020204" pitchFamily="34" charset="0"/>
                <a:cs typeface="Arial" panose="020B0604020202020204" pitchFamily="34" charset="0"/>
              </a:rPr>
              <a:t>“Langkah untuk Keselamatan”</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TIGA TUNGGAK BUDAYA KESELAMATAN KITA</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86" sz="1900" b="1" spc="30">
                  <a:solidFill>
                    <a:schemeClr val="bg1"/>
                  </a:solidFill>
                  <a:latin typeface="Arial" panose="020B0604020202020204" pitchFamily="34" charset="0"/>
                  <a:cs typeface="Arial" panose="020B0604020202020204" pitchFamily="34" charset="0"/>
                </a:rPr>
                <a:t>KOMITMEN</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86" sz="1400" b="1">
                  <a:latin typeface="Arial" panose="020B0604020202020204" pitchFamily="34" charset="0"/>
                  <a:cs typeface="Arial" panose="020B0604020202020204" pitchFamily="34" charset="0"/>
                </a:rPr>
                <a:t>Dasar Keselamatan</a:t>
              </a:r>
            </a:p>
            <a:p>
              <a:pPr algn="ctr">
                <a:defRPr b="0" i="0"/>
              </a:pPr>
              <a:r>
                <a:rPr lang="1086" sz="1400">
                  <a:latin typeface="Arial" panose="020B0604020202020204" pitchFamily="34" charset="0"/>
                  <a:cs typeface="Arial" panose="020B0604020202020204" pitchFamily="34" charset="0"/>
                </a:rPr>
                <a:t>kenyataan bertulis tentang komitmen kami terhadap keselamatan</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86" sz="1900" b="1" spc="30">
                  <a:solidFill>
                    <a:schemeClr val="bg1"/>
                  </a:solidFill>
                  <a:latin typeface="Arial" panose="020B0604020202020204" pitchFamily="34" charset="0"/>
                  <a:cs typeface="Arial" panose="020B0604020202020204" pitchFamily="34" charset="0"/>
                </a:rPr>
                <a:t>TINGKAH LAKU</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1119380"/>
            </a:xfrm>
            <a:prstGeom prst="rect">
              <a:avLst/>
            </a:prstGeom>
            <a:noFill/>
          </p:spPr>
          <p:txBody>
            <a:bodyPr wrap="square">
              <a:spAutoFit/>
            </a:bodyPr>
            <a:lstStyle/>
            <a:p>
              <a:pPr algn="ctr">
                <a:defRPr b="0" i="0"/>
              </a:pPr>
              <a:r>
                <a:rPr lang="1086" sz="1400" b="1">
                  <a:latin typeface="Arial" panose="020B0604020202020204" pitchFamily="34" charset="0"/>
                  <a:cs typeface="Arial" panose="020B0604020202020204" pitchFamily="34" charset="0"/>
                </a:rPr>
                <a:t>Peraturan Menyelamatkan Nyawa</a:t>
              </a:r>
            </a:p>
            <a:p>
              <a:pPr algn="ctr">
                <a:defRPr b="0" i="0"/>
              </a:pPr>
              <a:r>
                <a:rPr lang="1086" sz="1400">
                  <a:latin typeface="Arial" panose="020B0604020202020204" pitchFamily="34" charset="0"/>
                  <a:cs typeface="Arial" panose="020B0604020202020204" pitchFamily="34" charset="0"/>
                </a:rPr>
                <a:t>prinsip panduan tentang cara kami mengamalkan komitmen kami terhadap keselamatan</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86" sz="1900" b="1" spc="30">
                  <a:solidFill>
                    <a:schemeClr val="bg1"/>
                  </a:solidFill>
                  <a:latin typeface="Arial" panose="020B0604020202020204" pitchFamily="34" charset="0"/>
                  <a:cs typeface="Arial" panose="020B0604020202020204" pitchFamily="34" charset="0"/>
                </a:rPr>
                <a:t>PERSEKITARAN</a:t>
              </a:r>
            </a:p>
          </p:txBody>
        </p:sp>
        <p:sp>
          <p:nvSpPr>
            <p:cNvPr id="8" name="TextBox 7">
              <a:extLst>
                <a:ext uri="{FF2B5EF4-FFF2-40B4-BE49-F238E27FC236}">
                  <a16:creationId xmlns:a16="http://schemas.microsoft.com/office/drawing/2014/main" id="{5B7F00A6-7B0F-B3BA-1631-49BDF167E626}"/>
                </a:ext>
              </a:extLst>
            </p:cNvPr>
            <p:cNvSpPr txBox="1"/>
            <p:nvPr/>
          </p:nvSpPr>
          <p:spPr>
            <a:xfrm>
              <a:off x="8164788" y="1949188"/>
              <a:ext cx="2350075" cy="921175"/>
            </a:xfrm>
            <a:prstGeom prst="rect">
              <a:avLst/>
            </a:prstGeom>
            <a:noFill/>
          </p:spPr>
          <p:txBody>
            <a:bodyPr wrap="square">
              <a:spAutoFit/>
            </a:bodyPr>
            <a:lstStyle/>
            <a:p>
              <a:pPr algn="ctr">
                <a:defRPr b="0" i="0"/>
              </a:pPr>
              <a:r>
                <a:rPr lang="1086" sz="1400" b="1">
                  <a:latin typeface="Arial" panose="020B0604020202020204" pitchFamily="34" charset="0"/>
                  <a:cs typeface="Arial" panose="020B0604020202020204" pitchFamily="34" charset="0"/>
                </a:rPr>
                <a:t>Organisasi Tempat Kerja (5S)</a:t>
              </a:r>
            </a:p>
            <a:p>
              <a:pPr algn="ctr">
                <a:defRPr b="0" i="0"/>
              </a:pPr>
              <a:r>
                <a:rPr lang="1086" sz="1400">
                  <a:latin typeface="Arial" panose="020B0604020202020204" pitchFamily="34" charset="0"/>
                  <a:cs typeface="Arial" panose="020B0604020202020204" pitchFamily="34" charset="0"/>
                </a:rPr>
                <a:t>mewujudkan ruang di mana kerja yang selamat boleh dipraktikkan</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86" sz="2400" b="1">
                <a:solidFill>
                  <a:srgbClr val="0033A0"/>
                </a:solidFill>
                <a:latin typeface="Arial" panose="020B0604020202020204" pitchFamily="34" charset="0"/>
                <a:cs typeface="Arial" panose="020B0604020202020204" pitchFamily="34" charset="0"/>
              </a:rPr>
              <a:t>Pemimpin keselamatan di </a:t>
            </a:r>
            <a:r>
              <a:rPr lang="1086" sz="2400" b="1">
                <a:solidFill>
                  <a:srgbClr val="84BD00"/>
                </a:solidFill>
                <a:latin typeface="Arial" panose="020B0604020202020204" pitchFamily="34" charset="0"/>
                <a:cs typeface="Arial" panose="020B0604020202020204" pitchFamily="34" charset="0"/>
              </a:rPr>
              <a:t>setiap peringkat </a:t>
            </a:r>
            <a:r>
              <a:rPr lang="1086" sz="2400" b="1">
                <a:solidFill>
                  <a:srgbClr val="0033A0"/>
                </a:solidFill>
                <a:latin typeface="Arial" panose="020B0604020202020204" pitchFamily="34" charset="0"/>
                <a:cs typeface="Arial" panose="020B0604020202020204" pitchFamily="34" charset="0"/>
              </a:rPr>
              <a:t>diperlukan </a:t>
            </a:r>
            <a:br>
              <a:rPr lang="1086" sz="2400" b="1">
                <a:solidFill>
                  <a:srgbClr val="0033A0"/>
                </a:solidFill>
                <a:latin typeface="Arial" panose="020B0604020202020204" pitchFamily="34" charset="0"/>
                <a:cs typeface="Arial" panose="020B0604020202020204" pitchFamily="34" charset="0"/>
              </a:rPr>
            </a:br>
            <a:r>
              <a:rPr lang="1086" sz="2400" b="1">
                <a:solidFill>
                  <a:srgbClr val="0033A0"/>
                </a:solidFill>
                <a:latin typeface="Arial" panose="020B0604020202020204" pitchFamily="34" charset="0"/>
                <a:cs typeface="Arial" panose="020B0604020202020204" pitchFamily="34" charset="0"/>
              </a:rPr>
              <a:t>untuk </a:t>
            </a:r>
            <a:r>
              <a:rPr lang="1086" sz="2400" b="1">
                <a:solidFill>
                  <a:srgbClr val="84BD00"/>
                </a:solidFill>
                <a:latin typeface="Arial" panose="020B0604020202020204" pitchFamily="34" charset="0"/>
                <a:cs typeface="Arial" panose="020B0604020202020204" pitchFamily="34" charset="0"/>
              </a:rPr>
              <a:t>membangun</a:t>
            </a:r>
            <a:r>
              <a:rPr lang="1086" sz="2400" b="1">
                <a:solidFill>
                  <a:srgbClr val="0033A0"/>
                </a:solidFill>
                <a:latin typeface="Arial" panose="020B0604020202020204" pitchFamily="34" charset="0"/>
                <a:cs typeface="Arial" panose="020B0604020202020204" pitchFamily="34" charset="0"/>
              </a:rPr>
              <a:t> dan </a:t>
            </a:r>
            <a:r>
              <a:rPr lang="1086" sz="2400" b="1">
                <a:solidFill>
                  <a:srgbClr val="84BD00"/>
                </a:solidFill>
                <a:latin typeface="Arial" panose="020B0604020202020204" pitchFamily="34" charset="0"/>
                <a:cs typeface="Arial" panose="020B0604020202020204" pitchFamily="34" charset="0"/>
              </a:rPr>
              <a:t>menyokong</a:t>
            </a:r>
            <a:r>
              <a:rPr lang="1086" sz="2400" b="1">
                <a:solidFill>
                  <a:srgbClr val="0033A0"/>
                </a:solidFill>
                <a:latin typeface="Arial" panose="020B0604020202020204" pitchFamily="34" charset="0"/>
                <a:cs typeface="Arial" panose="020B0604020202020204" pitchFamily="34" charset="0"/>
              </a:rPr>
              <a:t> budaya keselamatan.</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554471"/>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DASAR KESELAMATAN KAMI</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86" b="1">
                <a:latin typeface="Arial" panose="020B0604020202020204" pitchFamily="34" charset="0"/>
                <a:cs typeface="Arial" panose="020B0604020202020204" pitchFamily="34" charset="0"/>
              </a:rPr>
              <a:t>Sorotan dasar kami:</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Keselamatan ialah nilai teras, bukannya keutamaan. Tanpa henti kami mengejar keselamatan.</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Bahagian penting dalam budaya kami.</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Termasuk komuniti tempat kami bekerja dan kontraktor.</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Tanggungjawab kami sebagai pekerja Mauser bersama-sama dengan kemudahan kami.</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Akauntabiliti kepimpinan.</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Proses insiden, pembelajaran dan perkembangan keselamatan kita.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168900" cy="3231654"/>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PERATURAN MENYELAMATKAN NYAWA</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86">
                <a:latin typeface="Arial" panose="020B0604020202020204" pitchFamily="34" charset="0"/>
                <a:cs typeface="Arial" panose="020B0604020202020204" pitchFamily="34" charset="0"/>
              </a:rPr>
              <a:t>Peraturan Menyelamatkan Nyawa (LSR) ialah </a:t>
            </a:r>
            <a:r>
              <a:rPr lang="1086" b="1">
                <a:solidFill>
                  <a:srgbClr val="84BD00"/>
                </a:solidFill>
                <a:latin typeface="Arial" panose="020B0604020202020204" pitchFamily="34" charset="0"/>
                <a:cs typeface="Arial" panose="020B0604020202020204" pitchFamily="34" charset="0"/>
              </a:rPr>
              <a:t>prinsip keselamatan utama </a:t>
            </a:r>
            <a:r>
              <a:rPr lang="1086">
                <a:latin typeface="Arial" panose="020B0604020202020204" pitchFamily="34" charset="0"/>
                <a:cs typeface="Arial" panose="020B0604020202020204" pitchFamily="34" charset="0"/>
              </a:rPr>
              <a:t>yang menangani bahaya khusus untuk operasi kami melindungi kami daripada kecederaan serius atau kematian.</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3218855"/>
          </a:xfrm>
          <a:prstGeom prst="rect">
            <a:avLst/>
          </a:prstGeom>
          <a:noFill/>
        </p:spPr>
        <p:txBody>
          <a:bodyPr wrap="square">
            <a:spAutoFit/>
          </a:bodyPr>
          <a:lstStyle/>
          <a:p>
            <a:pPr algn="l">
              <a:spcAft>
                <a:spcPts val="600"/>
              </a:spcAft>
              <a:buClr>
                <a:srgbClr val="84BD00"/>
              </a:buClr>
              <a:buSzPct val="125000"/>
              <a:defRPr b="0" i="0"/>
            </a:pPr>
            <a:r>
              <a:rPr lang="1086" b="1">
                <a:latin typeface="Arial" panose="020B0604020202020204" pitchFamily="34" charset="0"/>
                <a:cs typeface="Arial" panose="020B0604020202020204" pitchFamily="34" charset="0"/>
              </a:rPr>
              <a:t>Komitmen Aktif untuk Peraturan Menyelamatkan Nyawa:</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Pendidikan</a:t>
            </a:r>
            <a:r>
              <a:rPr lang="1086">
                <a:latin typeface="Arial" panose="020B0604020202020204" pitchFamily="34" charset="0"/>
                <a:cs typeface="Arial" panose="020B0604020202020204" pitchFamily="34" charset="0"/>
              </a:rPr>
              <a:t> - Menjadi tanggungjawab anda untuk memahami Peraturan Menyelamatkan Nyawa. Jika tidak jelas, tanya!</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Pematuhan</a:t>
            </a:r>
            <a:r>
              <a:rPr lang="1086">
                <a:latin typeface="Arial" panose="020B0604020202020204" pitchFamily="34" charset="0"/>
                <a:cs typeface="Arial" panose="020B0604020202020204" pitchFamily="34" charset="0"/>
              </a:rPr>
              <a:t> kepada Peraturan Menyelamatkan Nyawa – semua orang dikehendaki mematuhi peraturan ini tanpa mengira kedudukan atau peranan pekerjaan</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Penilaian Risiko </a:t>
            </a:r>
            <a:r>
              <a:rPr lang="1086">
                <a:latin typeface="Arial" panose="020B0604020202020204" pitchFamily="34" charset="0"/>
                <a:cs typeface="Arial" panose="020B0604020202020204" pitchFamily="34" charset="0"/>
              </a:rPr>
              <a:t>-Sebelum menjalankan tugas, semak tugasan itu mengikut Peraturan Menyelamatkan Nyawa.</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Intervensi</a:t>
            </a:r>
            <a:r>
              <a:rPr lang="1086">
                <a:latin typeface="Arial" panose="020B0604020202020204" pitchFamily="34" charset="0"/>
                <a:cs typeface="Arial" panose="020B0604020202020204" pitchFamily="34" charset="0"/>
              </a:rPr>
              <a:t> - Semua orang berhak meminta operasi atau aktiviti dihentikan jika mereka percaya Peraturan Menyelamatkan Nyawa tidak dipatuhi dan pekerja berisiko.</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Bekerja bersama-sama secara Aktif</a:t>
            </a:r>
            <a:r>
              <a:rPr lang="1086" b="0">
                <a:solidFill>
                  <a:srgbClr val="84BD00"/>
                </a:solidFill>
                <a:latin typeface="Arial" panose="020B0604020202020204" pitchFamily="34" charset="0"/>
                <a:cs typeface="Arial" panose="020B0604020202020204" pitchFamily="34" charset="0"/>
              </a:rPr>
              <a:t> </a:t>
            </a:r>
            <a:r>
              <a:rPr lang="1086">
                <a:latin typeface="Arial" panose="020B0604020202020204" pitchFamily="34" charset="0"/>
                <a:cs typeface="Arial" panose="020B0604020202020204" pitchFamily="34" charset="0"/>
              </a:rPr>
              <a:t>- Jika anda melihat rakan sekerja yang berisiko, katakan sesuatu</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Kerja Panas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Ruang Terhad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86"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86" sz="1200" b="1">
                <a:solidFill>
                  <a:srgbClr val="0054A6"/>
                </a:solidFill>
                <a:latin typeface="Arial"/>
              </a:rPr>
              <a:t>Pemanduan Selamat</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Pengasingan Tenaga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Barisan Api</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86"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86" sz="1200" b="1">
                <a:solidFill>
                  <a:srgbClr val="0054A6"/>
                </a:solidFill>
                <a:latin typeface="Arial"/>
              </a:rPr>
              <a:t>Bahan Berbahaya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25577"/>
            <a:ext cx="1074196" cy="246961"/>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Perlindungan daripada Jatuh</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89" y="5231885"/>
            <a:ext cx="1216693" cy="441818"/>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Kawalan Keselamatan</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369332"/>
          </a:xfrm>
          <a:prstGeom prst="rect">
            <a:avLst/>
          </a:prstGeom>
          <a:noFill/>
        </p:spPr>
        <p:txBody>
          <a:bodyPr wrap="square">
            <a:spAutoFit/>
          </a:bodyPr>
          <a:lstStyle/>
          <a:p>
            <a:pPr algn="l">
              <a:spcAft>
                <a:spcPts val="600"/>
              </a:spcAft>
              <a:buClr>
                <a:srgbClr val="84BD00"/>
              </a:buClr>
              <a:buSzPct val="125000"/>
            </a:pPr>
            <a:r>
              <a:rPr lang="fi-FI" b="1" dirty="0">
                <a:latin typeface="Arial" panose="020B0604020202020204" pitchFamily="34" charset="0"/>
                <a:cs typeface="Arial" panose="020B0604020202020204" pitchFamily="34" charset="0"/>
              </a:rPr>
              <a:t>Pemahaman tentang Peratuan Keselamatan Nyawa (LSR)</a:t>
            </a: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446824"/>
          </a:xfrm>
          <a:prstGeom prst="rect">
            <a:avLst/>
          </a:prstGeom>
          <a:noFill/>
        </p:spPr>
        <p:txBody>
          <a:bodyPr wrap="square">
            <a:spAutoFit/>
          </a:bodyPr>
          <a:lstStyle/>
          <a:p>
            <a:pPr algn="l">
              <a:spcAft>
                <a:spcPts val="1800"/>
              </a:spcAft>
              <a:buClr>
                <a:srgbClr val="84BD00"/>
              </a:buClr>
              <a:buSzPct val="125000"/>
            </a:pPr>
            <a:r>
              <a:rPr lang="en-US" b="1" dirty="0" err="1">
                <a:solidFill>
                  <a:srgbClr val="84BD00"/>
                </a:solidFill>
                <a:latin typeface="Arial" panose="020B0604020202020204" pitchFamily="34" charset="0"/>
                <a:cs typeface="Arial" panose="020B0604020202020204" pitchFamily="34" charset="0"/>
              </a:rPr>
              <a:t>Peraturan</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Keselamatan</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Nyawa</a:t>
            </a:r>
            <a:r>
              <a:rPr lang="en-US" b="1" dirty="0">
                <a:solidFill>
                  <a:srgbClr val="84BD00"/>
                </a:solidFill>
                <a:latin typeface="Arial" panose="020B0604020202020204" pitchFamily="34" charset="0"/>
                <a:cs typeface="Arial" panose="020B0604020202020204" pitchFamily="34" charset="0"/>
              </a:rPr>
              <a:t> </a:t>
            </a:r>
            <a:r>
              <a:rPr lang="en-US" b="1" u="sng" dirty="0">
                <a:solidFill>
                  <a:srgbClr val="84BD00"/>
                </a:solidFill>
                <a:latin typeface="Arial" panose="020B0604020202020204" pitchFamily="34" charset="0"/>
                <a:cs typeface="Arial" panose="020B0604020202020204" pitchFamily="34" charset="0"/>
              </a:rPr>
              <a:t>BUKAN</a:t>
            </a:r>
          </a:p>
          <a:p>
            <a:pPr marL="285750" indent="-285750" algn="l">
              <a:spcAft>
                <a:spcPts val="1800"/>
              </a:spcAft>
              <a:buClr>
                <a:srgbClr val="84BD00"/>
              </a:buClr>
              <a:buSzPct val="125000"/>
              <a:buFont typeface="Comic Sans MS" panose="030F0702030302020204" pitchFamily="66" charset="0"/>
              <a:buChar char="x"/>
            </a:pPr>
            <a:r>
              <a:rPr lang="en-US" dirty="0">
                <a:latin typeface="Arial" panose="020B0604020202020204" pitchFamily="34" charset="0"/>
                <a:cs typeface="Arial" panose="020B0604020202020204" pitchFamily="34" charset="0"/>
              </a:rPr>
              <a:t>Dasar </a:t>
            </a:r>
            <a:r>
              <a:rPr lang="en-US" dirty="0" err="1">
                <a:latin typeface="Arial" panose="020B0604020202020204" pitchFamily="34" charset="0"/>
                <a:cs typeface="Arial" panose="020B0604020202020204" pitchFamily="34" charset="0"/>
              </a:rPr>
              <a:t>keselamatan</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komprehensif</a:t>
            </a:r>
            <a:endParaRPr lang="en-US" dirty="0">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en-US" dirty="0">
                <a:latin typeface="Arial" panose="020B0604020202020204" pitchFamily="34" charset="0"/>
                <a:cs typeface="Arial" panose="020B0604020202020204" pitchFamily="34" charset="0"/>
              </a:rPr>
              <a:t>Latihan formal</a:t>
            </a:r>
          </a:p>
          <a:p>
            <a:pPr marL="285750" indent="-285750" algn="l">
              <a:spcAft>
                <a:spcPts val="1800"/>
              </a:spcAft>
              <a:buClr>
                <a:srgbClr val="84BD00"/>
              </a:buClr>
              <a:buSzPct val="125000"/>
              <a:buFont typeface="Comic Sans MS" panose="030F0702030302020204" pitchFamily="66" charset="0"/>
              <a:buChar char="x"/>
            </a:pPr>
            <a:r>
              <a:rPr lang="en-US" dirty="0" err="1">
                <a:latin typeface="Arial" panose="020B0604020202020204" pitchFamily="34" charset="0"/>
                <a:cs typeface="Arial" panose="020B0604020202020204" pitchFamily="34" charset="0"/>
              </a:rPr>
              <a:t>Peraturan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dicekup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tertangkap</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digunakan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tindakan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tatatertib</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sahaja</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739485"/>
          </a:xfrm>
          <a:prstGeom prst="rect">
            <a:avLst/>
          </a:prstGeom>
          <a:noFill/>
        </p:spPr>
        <p:txBody>
          <a:bodyPr wrap="square">
            <a:spAutoFit/>
          </a:bodyPr>
          <a:lstStyle/>
          <a:p>
            <a:pPr algn="l">
              <a:spcAft>
                <a:spcPts val="1800"/>
              </a:spcAft>
              <a:buClr>
                <a:srgbClr val="84BD00"/>
              </a:buClr>
              <a:buSzPct val="125000"/>
            </a:pPr>
            <a:r>
              <a:rPr lang="en-US" b="1" dirty="0" err="1">
                <a:solidFill>
                  <a:srgbClr val="84BD00"/>
                </a:solidFill>
                <a:latin typeface="Arial" panose="020B0604020202020204" pitchFamily="34" charset="0"/>
                <a:cs typeface="Arial" panose="020B0604020202020204" pitchFamily="34" charset="0"/>
              </a:rPr>
              <a:t>Peraturan</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Keselamatan</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Nyawa</a:t>
            </a:r>
            <a:r>
              <a:rPr lang="en-US" b="1" dirty="0">
                <a:solidFill>
                  <a:srgbClr val="84BD00"/>
                </a:solidFill>
                <a:latin typeface="Arial" panose="020B0604020202020204" pitchFamily="34" charset="0"/>
                <a:cs typeface="Arial" panose="020B0604020202020204" pitchFamily="34" charset="0"/>
              </a:rPr>
              <a:t> </a:t>
            </a:r>
            <a:r>
              <a:rPr lang="en-US" b="1" u="sng" dirty="0">
                <a:solidFill>
                  <a:srgbClr val="84BD00"/>
                </a:solidFill>
                <a:latin typeface="Arial" panose="020B0604020202020204" pitchFamily="34" charset="0"/>
                <a:cs typeface="Arial" panose="020B0604020202020204" pitchFamily="34" charset="0"/>
              </a:rPr>
              <a:t>BUKAN</a:t>
            </a:r>
          </a:p>
          <a:p>
            <a:pPr marL="285750" indent="-285750" algn="l">
              <a:spcAft>
                <a:spcPts val="1800"/>
              </a:spcAft>
              <a:buClr>
                <a:srgbClr val="84BD00"/>
              </a:buClr>
              <a:buSzPct val="125000"/>
              <a:buFont typeface="Wingdings" panose="05000000000000000000" pitchFamily="2" charset="2"/>
              <a:buChar char="ü"/>
            </a:pPr>
            <a:r>
              <a:rPr lang="en-US" dirty="0" err="1">
                <a:latin typeface="Arial" panose="020B0604020202020204" pitchFamily="34" charset="0"/>
                <a:cs typeface="Arial" panose="020B0604020202020204" pitchFamily="34" charset="0"/>
              </a:rPr>
              <a:t>Peringatan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keadaan</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sering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berlaku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bahaya</a:t>
            </a:r>
            <a:endParaRPr lang="en-US" dirty="0">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en-US" dirty="0" err="1">
                <a:latin typeface="Arial" panose="020B0604020202020204" pitchFamily="34" charset="0"/>
                <a:cs typeface="Arial" panose="020B0604020202020204" pitchFamily="34" charset="0"/>
              </a:rPr>
              <a:t>Prinsip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panduan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tingkah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laku</a:t>
            </a:r>
            <a:r>
              <a:rPr lang="en-US" dirty="0">
                <a:latin typeface="Arial" panose="020B0604020202020204" pitchFamily="34" charset="0"/>
                <a:cs typeface="Arial" panose="020B0604020202020204" pitchFamily="34" charset="0"/>
              </a:rPr>
              <a:t> paling </a:t>
            </a:r>
            <a:r>
              <a:rPr lang="en-US" dirty="0" err="1">
                <a:latin typeface="Arial" panose="020B0604020202020204" pitchFamily="34" charset="0"/>
                <a:cs typeface="Arial" panose="020B0604020202020204" pitchFamily="34" charset="0"/>
              </a:rPr>
              <a:t>asas</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diperlukan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menangani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setiap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keadaan</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berisiko</a:t>
            </a:r>
            <a:endParaRPr lang="en-US" dirty="0">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Panduan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menetapkan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tingkah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laku</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akan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melindungi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pekerja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daripada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kecederaan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serius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maut</a:t>
            </a:r>
            <a:br>
              <a:rPr lang="en-US" dirty="0">
                <a:latin typeface="Arial" panose="020B0604020202020204" pitchFamily="34" charset="0"/>
                <a:cs typeface="Arial" panose="020B0604020202020204" pitchFamily="34" charset="0"/>
              </a:rPr>
            </a:br>
            <a:r>
              <a:rPr lang="en-US" sz="1600" i="1" dirty="0" err="1">
                <a:latin typeface="Arial" panose="020B0604020202020204" pitchFamily="34" charset="0"/>
                <a:cs typeface="Arial" panose="020B0604020202020204" pitchFamily="34" charset="0"/>
              </a:rPr>
              <a:t>Walau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bagaimanapun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tahap</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keparahan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bahaya</a:t>
            </a:r>
            <a:r>
              <a:rPr lang="en-US" sz="1600" i="1" dirty="0">
                <a:latin typeface="Arial" panose="020B0604020202020204" pitchFamily="34" charset="0"/>
                <a:cs typeface="Arial" panose="020B0604020202020204" pitchFamily="34" charset="0"/>
              </a:rPr>
              <a:t> yang </a:t>
            </a:r>
            <a:r>
              <a:rPr lang="en-US" sz="1600" i="1" dirty="0" err="1">
                <a:latin typeface="Arial" panose="020B0604020202020204" pitchFamily="34" charset="0"/>
                <a:cs typeface="Arial" panose="020B0604020202020204" pitchFamily="34" charset="0"/>
              </a:rPr>
              <a:t>dikemukakan</a:t>
            </a:r>
            <a:r>
              <a:rPr lang="en-US" sz="1600" i="1" dirty="0">
                <a:latin typeface="Arial" panose="020B0604020202020204" pitchFamily="34" charset="0"/>
                <a:cs typeface="Arial" panose="020B0604020202020204" pitchFamily="34" charset="0"/>
              </a:rPr>
              <a:t> oleh LSR </a:t>
            </a:r>
            <a:r>
              <a:rPr lang="en-US" sz="1600" i="1" dirty="0" err="1">
                <a:latin typeface="Arial" panose="020B0604020202020204" pitchFamily="34" charset="0"/>
                <a:cs typeface="Arial" panose="020B0604020202020204" pitchFamily="34" charset="0"/>
              </a:rPr>
              <a:t>memerlukan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elemen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tatatertib</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dimasukkan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dalam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dasar</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ini</a:t>
            </a:r>
            <a:r>
              <a:rPr lang="en-US" sz="1600" i="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541536"/>
            <a:ext cx="4614514" cy="1220419"/>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SET IN ORDER (teratur)</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Mungkin pekerja akan mengambil item yang salah.</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Menggunakan item yang salah boleh menyebabkan risiko keselamatan yang serius.</a:t>
            </a:r>
          </a:p>
        </p:txBody>
      </p:sp>
      <p:sp>
        <p:nvSpPr>
          <p:cNvPr id="2" name="TextBox 1">
            <a:extLst>
              <a:ext uri="{FF2B5EF4-FFF2-40B4-BE49-F238E27FC236}">
                <a16:creationId xmlns:a16="http://schemas.microsoft.com/office/drawing/2014/main" id="{7102047C-D8E4-8762-1C3A-E7EF3F8E8F11}"/>
              </a:ext>
            </a:extLst>
          </p:cNvPr>
          <p:cNvSpPr txBox="1"/>
          <p:nvPr/>
        </p:nvSpPr>
        <p:spPr>
          <a:xfrm>
            <a:off x="417171" y="907061"/>
            <a:ext cx="11357658" cy="1006846"/>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ORGANISASI TEMPAT KERJA – 5S</a:t>
            </a:r>
          </a:p>
          <a:p>
            <a:pPr algn="l">
              <a:buClr>
                <a:srgbClr val="84BD00"/>
              </a:buClr>
              <a:buSzPct val="125000"/>
              <a:defRPr b="0" i="0"/>
            </a:pPr>
            <a:r>
              <a:rPr lang="1086">
                <a:latin typeface="Arial" panose="020B0604020202020204" pitchFamily="34" charset="0"/>
                <a:cs typeface="Arial" panose="020B0604020202020204" pitchFamily="34" charset="0"/>
              </a:rPr>
              <a:t>Sistem 5S ialah proses penambahbaikan berterusan untuk meningkatkan produktiviti dan meningkatkan keselamatan tempat kerja.</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897865"/>
            <a:ext cx="4614514" cy="1647566"/>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SORT (ishih)</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Menghapuskan halangan.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Kurang item untuk dijumpai, terlanggar, terbakar atau menyebabkan jenis kerosakan lain. Tempat kerja yang disusun rapi ialah tempat kerja yang lebih selamat</a:t>
            </a:r>
            <a:r>
              <a:rPr lang="1086"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792550"/>
            <a:ext cx="4614514" cy="1433993"/>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SHINE (bersinar)</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Menyapu habuk dan minyak menghilangkan bahaya kebakaran.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Membersihkan tumpahan mengurangkan risiko insiden tergelincir dan jatuh.</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861139"/>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STANDARDIZE (menstandardkan)</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Kurangkan risiko malfungsi, kemalangan dan masalah keselamatan lain.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Tempat kerja yang mengikuti proses standard telah menunjukkan persekitaran yang lebih selamat.</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Jangkaan tempat kerja yang lebih besar untuk pekerja baharu.</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SUSTAIN (kekal)</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Lebih lama metodologi 5S diikuti dan dipertingkatkan, lebih selamat kemudahan itu.</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Menanam usaha yang berterusan akan menjadi lebih selamat.</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ORGANISASI TEMPAT KERJA–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86" b="1">
                <a:latin typeface="Arial" panose="020B0604020202020204" pitchFamily="34" charset="0"/>
                <a:cs typeface="Arial" panose="020B0604020202020204" pitchFamily="34" charset="0"/>
              </a:rPr>
              <a:t>Faedah ruang kerja yang tersusun:</a:t>
            </a:r>
          </a:p>
          <a:p>
            <a:pPr marL="285750" indent="-285750" algn="l">
              <a:lnSpc>
                <a:spcPct val="150000"/>
              </a:lnSpc>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Mengurangkan risiko kemalangan</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Penggunaan masa yang lebih baik</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Kurang ruang yang terbuang</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Masa henti peralatan dikurangkan</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Peningkatan konsistensi dan kualiti</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Peningkatan akhlak</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3761108172"/>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686486"/>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86" sz="1300" dirty="0"/>
              <a:t>Kira-kira 4</a:t>
            </a:r>
            <a:r>
              <a:rPr lang="en-US" sz="1300" dirty="0"/>
              <a:t>1</a:t>
            </a:r>
            <a:r>
              <a:rPr lang="1086" sz="1300" dirty="0"/>
              <a:t>% kecederaan pada tahun 202</a:t>
            </a:r>
            <a:r>
              <a:rPr lang="en-US" sz="1300" dirty="0"/>
              <a:t>3</a:t>
            </a:r>
            <a:r>
              <a:rPr lang="1086" sz="1300" dirty="0"/>
              <a:t> berlaku dalam kategori di mana keselamatan dipertingkatkan melalui organisasi tempat kerja.</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86" sz="1600" dirty="0"/>
              <a:t>Kategori Cedera 202</a:t>
            </a:r>
            <a:r>
              <a:rPr lang="en-US" sz="1600" dirty="0"/>
              <a:t>3</a:t>
            </a:r>
            <a:endParaRPr lang="1086" sz="1600" dirty="0"/>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86" sz="3600" b="1">
                <a:solidFill>
                  <a:srgbClr val="0033A0"/>
                </a:solidFill>
                <a:latin typeface="Arial" panose="020B0604020202020204" pitchFamily="34" charset="0"/>
                <a:cs typeface="Arial" panose="020B0604020202020204" pitchFamily="34" charset="0"/>
              </a:rPr>
              <a:t>Kepemimpinan Keselamatan:</a:t>
            </a:r>
            <a:br>
              <a:rPr lang="1086" sz="3600" b="1">
                <a:solidFill>
                  <a:srgbClr val="0033A0"/>
                </a:solidFill>
                <a:latin typeface="Arial" panose="020B0604020202020204" pitchFamily="34" charset="0"/>
                <a:cs typeface="Arial" panose="020B0604020202020204" pitchFamily="34" charset="0"/>
              </a:rPr>
            </a:br>
            <a:r>
              <a:rPr lang="1086" sz="3600" b="1">
                <a:solidFill>
                  <a:srgbClr val="0033A0"/>
                </a:solidFill>
                <a:latin typeface="Arial" panose="020B0604020202020204" pitchFamily="34" charset="0"/>
                <a:cs typeface="Arial" panose="020B0604020202020204" pitchFamily="34" charset="0"/>
              </a:rPr>
              <a:t>semua orang ada peranan untuk dimainkan.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561317"/>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APAKAH KEPIMPINAN KESELAMATAN?</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86">
                <a:latin typeface="Arial" panose="020B0604020202020204" pitchFamily="34" charset="0"/>
                <a:cs typeface="Arial" panose="020B0604020202020204" pitchFamily="34" charset="0"/>
              </a:rPr>
              <a:t>Kepimpinan keselamatan tidak semestinya menjadi seorang yang memegang peranan kepimpinan.</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86" b="1">
                <a:latin typeface="Arial" panose="020B0604020202020204" pitchFamily="34" charset="0"/>
                <a:cs typeface="Arial" panose="020B0604020202020204" pitchFamily="34" charset="0"/>
              </a:rPr>
              <a:t>Pemimpin Keselamatan:</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Pamerkan</a:t>
            </a:r>
            <a:r>
              <a:rPr lang="1086">
                <a:latin typeface="Arial" panose="020B0604020202020204" pitchFamily="34" charset="0"/>
                <a:cs typeface="Arial" panose="020B0604020202020204" pitchFamily="34" charset="0"/>
              </a:rPr>
              <a:t> tingkah laku keselamatan peribadi</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Memberi inspirasi</a:t>
            </a:r>
            <a:r>
              <a:rPr lang="1086">
                <a:latin typeface="Arial" panose="020B0604020202020204" pitchFamily="34" charset="0"/>
                <a:cs typeface="Arial" panose="020B0604020202020204" pitchFamily="34" charset="0"/>
              </a:rPr>
              <a:t> yang lain</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Patuhi</a:t>
            </a:r>
            <a:r>
              <a:rPr lang="1086">
                <a:latin typeface="Arial" panose="020B0604020202020204" pitchFamily="34" charset="0"/>
                <a:cs typeface="Arial" panose="020B0604020202020204" pitchFamily="34" charset="0"/>
              </a:rPr>
              <a:t> dengan tepat protokol keselamatan</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Bercakap </a:t>
            </a:r>
            <a:r>
              <a:rPr lang="1086">
                <a:latin typeface="Arial" panose="020B0604020202020204" pitchFamily="34" charset="0"/>
                <a:cs typeface="Arial" panose="020B0604020202020204" pitchFamily="34" charset="0"/>
              </a:rPr>
              <a:t>secara membina </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Mengakui</a:t>
            </a:r>
            <a:r>
              <a:rPr lang="1086">
                <a:latin typeface="Arial" panose="020B0604020202020204" pitchFamily="34" charset="0"/>
                <a:cs typeface="Arial" panose="020B0604020202020204" pitchFamily="34" charset="0"/>
              </a:rPr>
              <a:t> pekerja bekerja dengan selamat </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Mendengar</a:t>
            </a:r>
            <a:r>
              <a:rPr lang="1086">
                <a:latin typeface="Arial" panose="020B0604020202020204" pitchFamily="34" charset="0"/>
                <a:cs typeface="Arial" panose="020B0604020202020204" pitchFamily="34" charset="0"/>
              </a:rPr>
              <a:t> kebimbangan mengenai keselamatan pekerja</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1CF7B508-B598-4DF0-9731-17FBD8A8E97F}"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715432"/>
          </a:xfrm>
          <a:prstGeom prst="rect">
            <a:avLst/>
          </a:prstGeom>
        </p:spPr>
        <p:txBody>
          <a:bodyPr wrap="square">
            <a:spAutoFit/>
          </a:bodyPr>
          <a:lstStyle/>
          <a:p>
            <a:pPr>
              <a:spcAft>
                <a:spcPts val="1200"/>
              </a:spcAft>
              <a:defRPr b="0" i="0"/>
            </a:pPr>
            <a:r>
              <a:rPr lang="1086" sz="2400" b="1">
                <a:solidFill>
                  <a:srgbClr val="0033A0"/>
                </a:solidFill>
                <a:latin typeface="Arial" panose="020B0604020202020204" pitchFamily="34" charset="0"/>
                <a:cs typeface="Arial" panose="020B0604020202020204" pitchFamily="34" charset="0"/>
              </a:rPr>
              <a:t>Analisis Sebab Punca</a:t>
            </a:r>
          </a:p>
          <a:p>
            <a:pPr>
              <a:spcAft>
                <a:spcPts val="1200"/>
              </a:spcAft>
              <a:defRPr b="0" i="0"/>
            </a:pPr>
            <a:r>
              <a:rPr lang="1086" b="1">
                <a:latin typeface="Arial" panose="020B0604020202020204" pitchFamily="34" charset="0"/>
                <a:cs typeface="Arial" panose="020B0604020202020204" pitchFamily="34" charset="0"/>
              </a:rPr>
              <a:t>Mengapakah penting untuk menentukan punca utama?</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Betulkan perkara</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Jauhi daripada menyalahkan orang</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Pegang orang bertanggungjawab</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058286" y="207350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6" sz="1400" kern="1200">
                <a:latin typeface="Arial" panose="020B0604020202020204" pitchFamily="34" charset="0"/>
                <a:cs typeface="Arial" panose="020B0604020202020204" pitchFamily="34" charset="0"/>
              </a:rPr>
              <a:t>Terperangkap memandu laju</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6" sz="1400">
                <a:latin typeface="Arial" panose="020B0604020202020204" pitchFamily="34" charset="0"/>
                <a:cs typeface="Arial" panose="020B0604020202020204" pitchFamily="34" charset="0"/>
              </a:rPr>
              <a:t>Lewat ke tempat kerja</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6" sz="1400">
                <a:latin typeface="Arial" panose="020B0604020202020204" pitchFamily="34" charset="0"/>
                <a:cs typeface="Arial" panose="020B0604020202020204" pitchFamily="34" charset="0"/>
              </a:rPr>
              <a:t>Terlajak tidur</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6" sz="1400">
                <a:latin typeface="Arial" panose="020B0604020202020204" pitchFamily="34" charset="0"/>
                <a:cs typeface="Arial" panose="020B0604020202020204" pitchFamily="34" charset="0"/>
              </a:rPr>
              <a:t>Jam loceng tidak berfungsi</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86" sz="1400" kern="1200">
                <a:latin typeface="Arial" panose="020B0604020202020204" pitchFamily="34" charset="0"/>
                <a:cs typeface="Arial" panose="020B0604020202020204" pitchFamily="34" charset="0"/>
              </a:rPr>
              <a:t>Bateri mati</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86" sz="1400" kern="1200">
                <a:latin typeface="Arial" panose="020B0604020202020204" pitchFamily="34" charset="0"/>
                <a:cs typeface="Arial" panose="020B0604020202020204" pitchFamily="34" charset="0"/>
              </a:rPr>
              <a:t>Tidak menukar bateri</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86" b="1">
                <a:solidFill>
                  <a:srgbClr val="0033A0"/>
                </a:solidFill>
                <a:latin typeface="Arial" panose="020B0604020202020204" pitchFamily="34" charset="0"/>
                <a:cs typeface="Arial" panose="020B0604020202020204" pitchFamily="34" charset="0"/>
              </a:rPr>
              <a:t>Contoh:</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86" sz="1600" b="1">
                <a:latin typeface="Arial" panose="020B0604020202020204" pitchFamily="34" charset="0"/>
                <a:cs typeface="Arial" panose="020B0604020202020204" pitchFamily="34" charset="0"/>
              </a:rPr>
              <a:t>Insiden:</a:t>
            </a:r>
            <a:r>
              <a:rPr lang="1086" sz="1600" b="0">
                <a:latin typeface="Arial" panose="020B0604020202020204" pitchFamily="34" charset="0"/>
                <a:cs typeface="Arial" panose="020B0604020202020204" pitchFamily="34" charset="0"/>
              </a:rPr>
              <a:t> Menerima tiket memandu laju</a:t>
            </a:r>
          </a:p>
        </p:txBody>
      </p:sp>
      <p:sp>
        <p:nvSpPr>
          <p:cNvPr id="36" name="Rectangle 35">
            <a:extLst>
              <a:ext uri="{FF2B5EF4-FFF2-40B4-BE49-F238E27FC236}">
                <a16:creationId xmlns:a16="http://schemas.microsoft.com/office/drawing/2014/main" id="{BB61ADA6-1279-4166-8A36-130DCBA8FA5E}"/>
              </a:ext>
            </a:extLst>
          </p:cNvPr>
          <p:cNvSpPr/>
          <p:nvPr/>
        </p:nvSpPr>
        <p:spPr>
          <a:xfrm>
            <a:off x="7127482" y="5544496"/>
            <a:ext cx="4746496" cy="584775"/>
          </a:xfrm>
          <a:prstGeom prst="rect">
            <a:avLst/>
          </a:prstGeom>
        </p:spPr>
        <p:txBody>
          <a:bodyPr wrap="square">
            <a:spAutoFit/>
          </a:bodyPr>
          <a:lstStyle/>
          <a:p>
            <a:pPr>
              <a:spcAft>
                <a:spcPts val="1200"/>
              </a:spcAft>
              <a:defRPr b="0" i="0"/>
            </a:pPr>
            <a:r>
              <a:rPr lang="1086" sz="1600" b="1">
                <a:latin typeface="Arial" panose="020B0604020202020204" pitchFamily="34" charset="0"/>
                <a:cs typeface="Arial" panose="020B0604020202020204" pitchFamily="34" charset="0"/>
              </a:rPr>
              <a:t>Penyelesaian:</a:t>
            </a:r>
            <a:r>
              <a:rPr lang="1086" sz="1600" b="0">
                <a:latin typeface="Arial" panose="020B0604020202020204" pitchFamily="34" charset="0"/>
                <a:cs typeface="Arial" panose="020B0604020202020204" pitchFamily="34" charset="0"/>
              </a:rPr>
              <a:t> Pasang palam jam penggera </a:t>
            </a:r>
            <a:br>
              <a:rPr lang="1086" sz="1600" b="0">
                <a:latin typeface="Arial" panose="020B0604020202020204" pitchFamily="34" charset="0"/>
                <a:cs typeface="Arial" panose="020B0604020202020204" pitchFamily="34" charset="0"/>
              </a:rPr>
            </a:br>
            <a:r>
              <a:rPr lang="1086" sz="1600" b="0">
                <a:latin typeface="Arial" panose="020B0604020202020204" pitchFamily="34" charset="0"/>
                <a:cs typeface="Arial" panose="020B0604020202020204" pitchFamily="34" charset="0"/>
              </a:rPr>
              <a:t>atau tukar bateri sebelum kehabisan.</a:t>
            </a:r>
          </a:p>
        </p:txBody>
      </p:sp>
      <p:sp>
        <p:nvSpPr>
          <p:cNvPr id="2" name="Freeform: Shape 1">
            <a:extLst>
              <a:ext uri="{FF2B5EF4-FFF2-40B4-BE49-F238E27FC236}">
                <a16:creationId xmlns:a16="http://schemas.microsoft.com/office/drawing/2014/main" id="{425F3AF4-3176-6274-3A06-8C85CDBEDDD8}"/>
              </a:ext>
            </a:extLst>
          </p:cNvPr>
          <p:cNvSpPr/>
          <p:nvPr/>
        </p:nvSpPr>
        <p:spPr>
          <a:xfrm>
            <a:off x="5730288" y="2643832"/>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8" name="Freeform: Shape 7">
            <a:extLst>
              <a:ext uri="{FF2B5EF4-FFF2-40B4-BE49-F238E27FC236}">
                <a16:creationId xmlns:a16="http://schemas.microsoft.com/office/drawing/2014/main" id="{DB22C428-4965-2E88-6A71-44E0E341AE95}"/>
              </a:ext>
            </a:extLst>
          </p:cNvPr>
          <p:cNvSpPr/>
          <p:nvPr/>
        </p:nvSpPr>
        <p:spPr>
          <a:xfrm>
            <a:off x="6403978" y="3236259"/>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11" name="Freeform: Shape 10">
            <a:extLst>
              <a:ext uri="{FF2B5EF4-FFF2-40B4-BE49-F238E27FC236}">
                <a16:creationId xmlns:a16="http://schemas.microsoft.com/office/drawing/2014/main" id="{567CC2A0-0A3E-B4CF-8F47-8D345C089A43}"/>
              </a:ext>
            </a:extLst>
          </p:cNvPr>
          <p:cNvSpPr/>
          <p:nvPr/>
        </p:nvSpPr>
        <p:spPr>
          <a:xfrm>
            <a:off x="7127482" y="3830048"/>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15" name="Freeform: Shape 14">
            <a:extLst>
              <a:ext uri="{FF2B5EF4-FFF2-40B4-BE49-F238E27FC236}">
                <a16:creationId xmlns:a16="http://schemas.microsoft.com/office/drawing/2014/main" id="{08336FD0-FF2F-9DC7-DCE7-792D4CB051AF}"/>
              </a:ext>
            </a:extLst>
          </p:cNvPr>
          <p:cNvSpPr/>
          <p:nvPr/>
        </p:nvSpPr>
        <p:spPr>
          <a:xfrm>
            <a:off x="7825434" y="4391783"/>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20" name="Freeform: Shape 19">
            <a:extLst>
              <a:ext uri="{FF2B5EF4-FFF2-40B4-BE49-F238E27FC236}">
                <a16:creationId xmlns:a16="http://schemas.microsoft.com/office/drawing/2014/main" id="{1331E37F-BFB9-8769-A364-789255ED7304}"/>
              </a:ext>
            </a:extLst>
          </p:cNvPr>
          <p:cNvSpPr/>
          <p:nvPr/>
        </p:nvSpPr>
        <p:spPr>
          <a:xfrm>
            <a:off x="8538130" y="4985048"/>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Komitmen Kami untuk Keselamatan</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Perjalanan Keselamatan Kami</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Tunggak Budaya Keselamatan Kami – Dasar Keselamatan</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Tunggak Budaya Keselamatan Kami – Peraturan Menyelamatkan Nyawa</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Tunggak Budaya Keselamatan Kami – Organisasi Tempat Kerja</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Mencipta Budaya Keselamatan</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Kepimpinan Keselamatan</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42A1A2A4-3A2F-4E4D-8758-2409A77A5AE6}"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678077"/>
          </a:xfrm>
          <a:prstGeom prst="rect">
            <a:avLst/>
          </a:prstGeom>
        </p:spPr>
        <p:txBody>
          <a:bodyPr wrap="square">
            <a:spAutoFit/>
          </a:bodyPr>
          <a:lstStyle/>
          <a:p>
            <a:pPr>
              <a:spcAft>
                <a:spcPts val="1200"/>
              </a:spcAft>
              <a:defRPr b="0" i="0"/>
            </a:pPr>
            <a:r>
              <a:rPr lang="1086" sz="2400" b="1">
                <a:solidFill>
                  <a:srgbClr val="0033A0"/>
                </a:solidFill>
                <a:latin typeface="Arial" panose="020B0604020202020204" pitchFamily="34" charset="0"/>
                <a:cs typeface="Arial" panose="020B0604020202020204" pitchFamily="34" charset="0"/>
              </a:rPr>
              <a:t>Semua orang bertanggungjawab terhadap keselamatan</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Ikut prosedur</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Ambil hak milik</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4716379" y="3139274"/>
            <a:ext cx="7090818" cy="2123658"/>
          </a:xfrm>
          <a:prstGeom prst="rect">
            <a:avLst/>
          </a:prstGeom>
        </p:spPr>
        <p:txBody>
          <a:bodyPr wrap="square">
            <a:spAutoFit/>
          </a:bodyPr>
          <a:lstStyle/>
          <a:p>
            <a:pPr>
              <a:spcAft>
                <a:spcPts val="1200"/>
              </a:spcAft>
              <a:defRPr b="0" i="0"/>
            </a:pPr>
            <a:r>
              <a:rPr lang="1086" sz="2400" b="1">
                <a:solidFill>
                  <a:srgbClr val="0033A0"/>
                </a:solidFill>
                <a:latin typeface="Arial" panose="020B0604020202020204" pitchFamily="34" charset="0"/>
                <a:cs typeface="Arial" panose="020B0604020202020204" pitchFamily="34" charset="0"/>
              </a:rPr>
              <a:t>Hak anda untuk menghentikan kerja dan melaporkan</a:t>
            </a:r>
          </a:p>
          <a:p>
            <a:pPr marL="285750" indent="-285750">
              <a:spcAft>
                <a:spcPts val="1200"/>
              </a:spcAft>
              <a:buClr>
                <a:srgbClr val="84BD00"/>
              </a:buClr>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Intervensi</a:t>
            </a:r>
            <a:r>
              <a:rPr lang="1086">
                <a:latin typeface="Arial" panose="020B0604020202020204" pitchFamily="34" charset="0"/>
                <a:cs typeface="Arial" panose="020B0604020202020204" pitchFamily="34" charset="0"/>
              </a:rPr>
              <a:t> jika tindakan atau persekitaran nampak tidak selamat</a:t>
            </a:r>
          </a:p>
          <a:p>
            <a:pPr marL="285750" indent="-285750">
              <a:spcAft>
                <a:spcPts val="1200"/>
              </a:spcAft>
              <a:buClr>
                <a:srgbClr val="84BD00"/>
              </a:buClr>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Tanya</a:t>
            </a:r>
            <a:r>
              <a:rPr lang="1086" b="0">
                <a:solidFill>
                  <a:srgbClr val="84BD00"/>
                </a:solidFill>
                <a:latin typeface="Arial" panose="020B0604020202020204" pitchFamily="34" charset="0"/>
                <a:cs typeface="Arial" panose="020B0604020202020204" pitchFamily="34" charset="0"/>
              </a:rPr>
              <a:t> </a:t>
            </a:r>
            <a:r>
              <a:rPr lang="1086">
                <a:latin typeface="Arial" panose="020B0604020202020204" pitchFamily="34" charset="0"/>
                <a:cs typeface="Arial" panose="020B0604020202020204" pitchFamily="34" charset="0"/>
              </a:rPr>
              <a:t>soalan untuk menentukan sama ada situasi tidak selamat</a:t>
            </a:r>
          </a:p>
          <a:p>
            <a:pPr marL="285750" indent="-285750">
              <a:spcAft>
                <a:spcPts val="1200"/>
              </a:spcAft>
              <a:buClr>
                <a:srgbClr val="84BD00"/>
              </a:buClr>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Laporkan</a:t>
            </a:r>
            <a:r>
              <a:rPr lang="1086">
                <a:latin typeface="Arial" panose="020B0604020202020204" pitchFamily="34" charset="0"/>
                <a:cs typeface="Arial" panose="020B0604020202020204" pitchFamily="34" charset="0"/>
              </a:rPr>
              <a:t> kepada seorang pengurus atau penyelia</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214421"/>
            <a:ext cx="11346100" cy="1067867"/>
          </a:xfrm>
          <a:prstGeom prst="rect">
            <a:avLst/>
          </a:prstGeom>
        </p:spPr>
        <p:txBody>
          <a:bodyPr wrap="square">
            <a:spAutoFit/>
          </a:bodyPr>
          <a:lstStyle/>
          <a:p>
            <a:pPr algn="ctr">
              <a:spcAft>
                <a:spcPts val="1200"/>
              </a:spcAft>
              <a:defRPr b="0" i="0"/>
            </a:pPr>
            <a:r>
              <a:rPr lang="1086" sz="3200" b="1">
                <a:solidFill>
                  <a:srgbClr val="0033A0"/>
                </a:solidFill>
                <a:latin typeface="Arial" panose="020B0604020202020204" pitchFamily="34" charset="0"/>
                <a:cs typeface="Arial" panose="020B0604020202020204" pitchFamily="34" charset="0"/>
              </a:rPr>
              <a:t>Keselamatan ialah </a:t>
            </a:r>
            <a:r>
              <a:rPr lang="1086" sz="3200" b="1">
                <a:solidFill>
                  <a:srgbClr val="84BD00"/>
                </a:solidFill>
                <a:latin typeface="Arial" panose="020B0604020202020204" pitchFamily="34" charset="0"/>
                <a:cs typeface="Arial" panose="020B0604020202020204" pitchFamily="34" charset="0"/>
              </a:rPr>
              <a:t>Peribadi</a:t>
            </a:r>
            <a:r>
              <a:rPr lang="1086" sz="3200" b="1">
                <a:solidFill>
                  <a:srgbClr val="0033A0"/>
                </a:solidFill>
                <a:latin typeface="Arial" panose="020B0604020202020204" pitchFamily="34" charset="0"/>
                <a:cs typeface="Arial" panose="020B0604020202020204" pitchFamily="34" charset="0"/>
              </a:rPr>
              <a:t> – Bawa ke tempat kerja, </a:t>
            </a:r>
            <a:br>
              <a:rPr lang="en-US" sz="3200" b="1">
                <a:solidFill>
                  <a:srgbClr val="0033A0"/>
                </a:solidFill>
                <a:latin typeface="Arial" panose="020B0604020202020204" pitchFamily="34" charset="0"/>
                <a:cs typeface="Arial" panose="020B0604020202020204" pitchFamily="34" charset="0"/>
              </a:rPr>
            </a:br>
            <a:r>
              <a:rPr lang="1086" sz="3200" b="1">
                <a:solidFill>
                  <a:srgbClr val="0033A0"/>
                </a:solidFill>
                <a:latin typeface="Arial" panose="020B0604020202020204" pitchFamily="34" charset="0"/>
                <a:cs typeface="Arial" panose="020B0604020202020204" pitchFamily="34" charset="0"/>
              </a:rPr>
              <a:t>bawa pulang ke rumah!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7A2C0FF-B08E-440B-873D-B1FB8A3247C6}"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86" sz="3600" b="1">
                <a:solidFill>
                  <a:srgbClr val="0033A0"/>
                </a:solidFill>
                <a:latin typeface="Arial" panose="020B0604020202020204" pitchFamily="34" charset="0"/>
                <a:cs typeface="Arial" panose="020B0604020202020204" pitchFamily="34" charset="0"/>
              </a:rPr>
              <a:t>Tindakan apakah yang akan </a:t>
            </a:r>
            <a:r>
              <a:rPr lang="1086" sz="3600" b="1">
                <a:solidFill>
                  <a:srgbClr val="84BD00"/>
                </a:solidFill>
                <a:latin typeface="Arial" panose="020B0604020202020204" pitchFamily="34" charset="0"/>
                <a:cs typeface="Arial" panose="020B0604020202020204" pitchFamily="34" charset="0"/>
              </a:rPr>
              <a:t>ANDA</a:t>
            </a:r>
            <a:r>
              <a:rPr lang="en-US" sz="3600" b="1">
                <a:solidFill>
                  <a:srgbClr val="84BD00"/>
                </a:solidFill>
                <a:latin typeface="Arial" panose="020B0604020202020204" pitchFamily="34" charset="0"/>
                <a:cs typeface="Arial" panose="020B0604020202020204" pitchFamily="34" charset="0"/>
              </a:rPr>
              <a:t> </a:t>
            </a:r>
            <a:r>
              <a:rPr lang="1086" sz="3600" b="1">
                <a:solidFill>
                  <a:srgbClr val="0033A0"/>
                </a:solidFill>
                <a:latin typeface="Arial" panose="020B0604020202020204" pitchFamily="34" charset="0"/>
                <a:cs typeface="Arial" panose="020B0604020202020204" pitchFamily="34" charset="0"/>
              </a:rPr>
              <a:t>ambil?</a:t>
            </a:r>
            <a:br>
              <a:rPr lang="1086"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86" sz="3600" b="1">
                <a:solidFill>
                  <a:srgbClr val="0033A0"/>
                </a:solidFill>
                <a:latin typeface="Arial" panose="020B0604020202020204" pitchFamily="34" charset="0"/>
                <a:cs typeface="Arial" panose="020B0604020202020204" pitchFamily="34" charset="0"/>
              </a:rPr>
              <a:t>Sudah tiba masanya untuk…</a:t>
            </a:r>
          </a:p>
          <a:p>
            <a:pPr algn="ctr">
              <a:spcAft>
                <a:spcPts val="1200"/>
              </a:spcAft>
              <a:defRPr b="0" i="0"/>
            </a:pPr>
            <a:r>
              <a:rPr lang="1086" sz="3600" b="1" i="1">
                <a:solidFill>
                  <a:srgbClr val="84BD00"/>
                </a:solidFill>
                <a:latin typeface="Arial" panose="020B0604020202020204" pitchFamily="34" charset="0"/>
                <a:cs typeface="Arial" panose="020B0604020202020204" pitchFamily="34" charset="0"/>
              </a:rPr>
              <a:t>“Langkah untuk Keselamatan”</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86"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86"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525524"/>
            </a:xfrm>
            <a:prstGeom prst="rect">
              <a:avLst/>
            </a:prstGeom>
          </p:spPr>
          <p:txBody>
            <a:bodyPr wrap="square">
              <a:spAutoFit/>
            </a:bodyPr>
            <a:lstStyle/>
            <a:p>
              <a:pPr algn="ctr">
                <a:defRPr b="0" i="0"/>
              </a:pPr>
              <a:r>
                <a:rPr lang="1086" sz="1600">
                  <a:solidFill>
                    <a:schemeClr val="tx1">
                      <a:lumMod val="50000"/>
                      <a:lumOff val="50000"/>
                    </a:schemeClr>
                  </a:solidFill>
                  <a:latin typeface="Arial" panose="020B0604020202020204" pitchFamily="34" charset="0"/>
                  <a:cs typeface="Arial" panose="020B0604020202020204" pitchFamily="34" charset="0"/>
                </a:rPr>
                <a:t>Sebagai sebuah Syarikat, adalah menjadi tanggungjawab etika kami untuk memastikan setiap pekerja pulang dengan selamat, setiap hari.</a:t>
              </a:r>
            </a:p>
            <a:p>
              <a:pPr algn="ctr">
                <a:defRPr b="0" i="0"/>
              </a:pPr>
              <a:r>
                <a:rPr lang="1086" sz="1600">
                  <a:solidFill>
                    <a:schemeClr val="tx1">
                      <a:lumMod val="50000"/>
                      <a:lumOff val="50000"/>
                    </a:schemeClr>
                  </a:solidFill>
                  <a:latin typeface="Arial" panose="020B0604020202020204" pitchFamily="34" charset="0"/>
                  <a:cs typeface="Arial" panose="020B0604020202020204" pitchFamily="34" charset="0"/>
                </a:rPr>
                <a:t>Keselamatan merupakan elemen penting dalam setiap keputusan yang kita buat.</a:t>
              </a:r>
            </a:p>
            <a:p>
              <a:pPr algn="ctr">
                <a:defRPr b="0" i="0"/>
              </a:pPr>
              <a:r>
                <a:rPr lang="1086" sz="1400" i="1">
                  <a:solidFill>
                    <a:schemeClr val="tx1">
                      <a:lumMod val="50000"/>
                      <a:lumOff val="50000"/>
                    </a:schemeClr>
                  </a:solidFill>
                  <a:latin typeface="Arial" panose="020B0604020202020204" pitchFamily="34" charset="0"/>
                  <a:cs typeface="Arial" panose="020B0604020202020204" pitchFamily="34" charset="0"/>
                </a:rPr>
                <a:t>– Mark Burgess, Presiden dan Ketua Pegawai Eksekutif</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Tiada apa yang perlu dicederakan.</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Semua kecederaan boleh dielakkan.</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Keselamatan akan terurus.</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Tingkah laku yang selamat adalah syarat pekerjaan untuk semua pekerja.</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998696"/>
            <a:ext cx="7747362" cy="823783"/>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KOMITMEN KAMI KEPADA KESELAMATAN SEBAGAI NILAI TERAS</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86" sz="3600" b="1">
                <a:solidFill>
                  <a:srgbClr val="0033A0"/>
                </a:solidFill>
                <a:latin typeface="Arial" panose="020B0604020202020204" pitchFamily="34" charset="0"/>
                <a:cs typeface="Arial" panose="020B0604020202020204" pitchFamily="34" charset="0"/>
              </a:rPr>
              <a:t>Keadaan Semasa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144E2FC1-3822-473C-97A0-4C18BFA82C49}"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86" sz="2400" b="1" dirty="0">
                <a:solidFill>
                  <a:srgbClr val="0033A0"/>
                </a:solidFill>
                <a:latin typeface="Arial" panose="020B0604020202020204" pitchFamily="34" charset="0"/>
                <a:ea typeface="+mn-ea"/>
                <a:cs typeface="Arial" panose="020B0604020202020204" pitchFamily="34" charset="0"/>
              </a:rPr>
              <a:t>PERJALANAN KESELAMATAN KAMI</a:t>
            </a:r>
            <a:br>
              <a:rPr lang="1086"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248392421"/>
              </p:ext>
            </p:extLst>
          </p:nvPr>
        </p:nvGraphicFramePr>
        <p:xfrm>
          <a:off x="285144" y="2217570"/>
          <a:ext cx="3727733" cy="37260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998393787"/>
              </p:ext>
            </p:extLst>
          </p:nvPr>
        </p:nvGraphicFramePr>
        <p:xfrm>
          <a:off x="7797522" y="2217571"/>
          <a:ext cx="4116834" cy="3726030"/>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86" sz="1600" dirty="0"/>
              <a:t>Pengurangan Semasa dari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102679"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86" sz="1200" b="1">
                  <a:solidFill>
                    <a:srgbClr val="0033A0"/>
                  </a:solidFill>
                  <a:latin typeface="Arial Black" panose="020B0A04020102020204" pitchFamily="34" charset="0"/>
                  <a:cs typeface="Arial" panose="020B0604020202020204" pitchFamily="34" charset="0"/>
                </a:rPr>
                <a:t>TRIR</a:t>
              </a:r>
            </a:p>
            <a:p>
              <a:pPr algn="r">
                <a:defRPr b="0" i="0"/>
              </a:pPr>
              <a:r>
                <a:rPr lang="1086" sz="1200" b="1">
                  <a:solidFill>
                    <a:srgbClr val="0033A0"/>
                  </a:solidFill>
                  <a:latin typeface="Arial" panose="020B0604020202020204" pitchFamily="34" charset="0"/>
                  <a:cs typeface="Arial" panose="020B0604020202020204" pitchFamily="34" charset="0"/>
                </a:rPr>
                <a:t>Jumlah Yang Boleh Dirakam</a:t>
              </a:r>
            </a:p>
            <a:p>
              <a:pPr algn="r">
                <a:defRPr b="0" i="0"/>
              </a:pPr>
              <a:r>
                <a:rPr lang="1086" sz="1200" b="1">
                  <a:solidFill>
                    <a:srgbClr val="0033A0"/>
                  </a:solidFill>
                  <a:latin typeface="Arial" panose="020B0604020202020204" pitchFamily="34" charset="0"/>
                  <a:cs typeface="Arial" panose="020B0604020202020204" pitchFamily="34" charset="0"/>
                </a:rPr>
                <a:t>Kadar Insiden</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1086"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658308"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823783"/>
            </a:xfrm>
            <a:prstGeom prst="rect">
              <a:avLst/>
            </a:prstGeom>
            <a:noFill/>
          </p:spPr>
          <p:txBody>
            <a:bodyPr wrap="square" rtlCol="0">
              <a:spAutoFit/>
            </a:bodyPr>
            <a:lstStyle/>
            <a:p>
              <a:pPr algn="r">
                <a:defRPr b="0" i="0"/>
              </a:pPr>
              <a:r>
                <a:rPr lang="1086" sz="1200" b="1">
                  <a:solidFill>
                    <a:srgbClr val="0033A0"/>
                  </a:solidFill>
                  <a:latin typeface="Arial Black" panose="020B0A04020102020204" pitchFamily="34" charset="0"/>
                  <a:cs typeface="Arial" panose="020B0604020202020204" pitchFamily="34" charset="0"/>
                </a:rPr>
                <a:t>LTIR</a:t>
              </a:r>
            </a:p>
            <a:p>
              <a:pPr algn="r">
                <a:defRPr b="0" i="0"/>
              </a:pPr>
              <a:r>
                <a:rPr lang="1086" sz="1200" b="1">
                  <a:solidFill>
                    <a:srgbClr val="0033A0"/>
                  </a:solidFill>
                  <a:latin typeface="Arial" panose="020B0604020202020204" pitchFamily="34" charset="0"/>
                  <a:cs typeface="Arial" panose="020B0604020202020204" pitchFamily="34" charset="0"/>
                </a:rPr>
                <a:t>Masa yang Hilang</a:t>
              </a:r>
            </a:p>
            <a:p>
              <a:pPr algn="r">
                <a:defRPr b="0" i="0"/>
              </a:pPr>
              <a:r>
                <a:rPr lang="1086" sz="1200" b="1">
                  <a:solidFill>
                    <a:srgbClr val="0033A0"/>
                  </a:solidFill>
                  <a:latin typeface="Arial" panose="020B0604020202020204" pitchFamily="34" charset="0"/>
                  <a:cs typeface="Arial" panose="020B0604020202020204" pitchFamily="34" charset="0"/>
                </a:rPr>
                <a:t>Kadar Insiden</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1086"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1086" sz="2400" b="1">
                <a:solidFill>
                  <a:srgbClr val="0033A0"/>
                </a:solidFill>
                <a:latin typeface="Arial" panose="020B0604020202020204" pitchFamily="34" charset="0"/>
                <a:cs typeface="Arial" panose="020B0604020202020204" pitchFamily="34" charset="0"/>
              </a:rPr>
              <a:t>Pelaburan Korporat dalam Keselamatan</a:t>
            </a:r>
          </a:p>
          <a:p>
            <a:pPr marL="342900" indent="-342900">
              <a:spcAft>
                <a:spcPts val="1200"/>
              </a:spcAft>
              <a:buClr>
                <a:srgbClr val="84BD00"/>
              </a:buClr>
              <a:buSzPct val="126000"/>
              <a:buFont typeface="Wingdings" panose="05000000000000000000" pitchFamily="2" charset="2"/>
              <a:buChar char="ü"/>
              <a:defRPr b="0" i="0"/>
            </a:pPr>
            <a:r>
              <a:rPr lang="1086" sz="2000">
                <a:solidFill>
                  <a:srgbClr val="84BD00"/>
                </a:solidFill>
                <a:latin typeface="Arial" panose="020B0604020202020204" pitchFamily="34" charset="0"/>
                <a:cs typeface="Arial" panose="020B0604020202020204" pitchFamily="34" charset="0"/>
              </a:rPr>
              <a:t>Pelaburan dalam Infrastruktur</a:t>
            </a:r>
            <a:br>
              <a:rPr lang="1086" sz="2000">
                <a:solidFill>
                  <a:srgbClr val="84BD00"/>
                </a:solidFill>
                <a:latin typeface="Arial" panose="020B0604020202020204" pitchFamily="34" charset="0"/>
                <a:cs typeface="Arial" panose="020B0604020202020204" pitchFamily="34" charset="0"/>
              </a:rPr>
            </a:br>
            <a:r>
              <a:rPr lang="1086" sz="1600">
                <a:latin typeface="Arial" panose="020B0604020202020204" pitchFamily="34" charset="0"/>
                <a:cs typeface="Arial" panose="020B0604020202020204" pitchFamily="34" charset="0"/>
              </a:rPr>
              <a:t>Pelaburan CAPEX yang besar dibuat selama beberapa tahun untuk terus menambah baik infrastruktur keselamatan dalam kemudahan.  </a:t>
            </a:r>
          </a:p>
          <a:p>
            <a:pPr marL="342900" lvl="0" indent="-342900">
              <a:spcAft>
                <a:spcPts val="1200"/>
              </a:spcAft>
              <a:buClr>
                <a:srgbClr val="84BD00"/>
              </a:buClr>
              <a:buSzPct val="126000"/>
              <a:buFont typeface="Wingdings" panose="05000000000000000000" pitchFamily="2" charset="2"/>
              <a:buChar char="ü"/>
              <a:defRPr b="0" i="0"/>
            </a:pPr>
            <a:r>
              <a:rPr lang="1086" sz="2000">
                <a:solidFill>
                  <a:srgbClr val="84BD00"/>
                </a:solidFill>
                <a:latin typeface="Arial" panose="020B0604020202020204" pitchFamily="34" charset="0"/>
                <a:cs typeface="Arial" panose="020B0604020202020204" pitchFamily="34" charset="0"/>
              </a:rPr>
              <a:t>Pelaburan dalam Latihan</a:t>
            </a:r>
            <a:br>
              <a:rPr lang="1086" sz="2000">
                <a:solidFill>
                  <a:srgbClr val="84BD00"/>
                </a:solidFill>
                <a:latin typeface="Arial" panose="020B0604020202020204" pitchFamily="34" charset="0"/>
                <a:cs typeface="Arial" panose="020B0604020202020204" pitchFamily="34" charset="0"/>
              </a:rPr>
            </a:br>
            <a:r>
              <a:rPr lang="1086" sz="1600">
                <a:solidFill>
                  <a:prstClr val="black"/>
                </a:solidFill>
                <a:latin typeface="Arial" panose="020B0604020202020204" pitchFamily="34" charset="0"/>
                <a:cs typeface="Arial" panose="020B0604020202020204" pitchFamily="34" charset="0"/>
              </a:rPr>
              <a:t>Tumpuan dan pelaburan tambahan yang dibuat ke dalam program latihan keselamatan termasuk latihan pengambilan baharu dan Bengkel Penglibatan Keselamatan untuk Penyelia.</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77750DEB-3846-480F-B9B3-83A087396230}"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86" sz="2400" b="1" dirty="0">
                <a:solidFill>
                  <a:srgbClr val="0033A0"/>
                </a:solidFill>
                <a:latin typeface="Arial" panose="020B0604020202020204" pitchFamily="34" charset="0"/>
                <a:ea typeface="+mn-ea"/>
                <a:cs typeface="Arial" panose="020B0604020202020204" pitchFamily="34" charset="0"/>
              </a:rPr>
              <a:t>KECEDERAAN SUKU PERTAMA </a:t>
            </a:r>
            <a:r>
              <a:rPr lang="en-US" sz="2400" b="1" dirty="0">
                <a:solidFill>
                  <a:srgbClr val="0033A0"/>
                </a:solidFill>
                <a:latin typeface="Arial" panose="020B0604020202020204" pitchFamily="34" charset="0"/>
                <a:ea typeface="+mn-ea"/>
                <a:cs typeface="Arial" panose="020B0604020202020204" pitchFamily="34" charset="0"/>
              </a:rPr>
              <a:t>2024</a:t>
            </a:r>
            <a:br>
              <a:rPr lang="1086"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1086">
                <a:latin typeface="Arial" panose="020B0604020202020204" pitchFamily="34" charset="0"/>
                <a:cs typeface="Arial" panose="020B0604020202020204" pitchFamily="34" charset="0"/>
              </a:rPr>
              <a:t>Kami meningkatkan perjalanan keselamatan kami, tetapi pekerja masih mengalami kecederaan yang mengubah kehidupan.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4D0C8436-575E-3FB6-76DA-6195286F2D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0B8BAA7D-0283-10B3-CAE1-53684ABBAC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16CF322C-D425-4006-918B-0D448263BD8F}"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86" sz="2400" b="1">
                <a:solidFill>
                  <a:srgbClr val="0033A0"/>
                </a:solidFill>
                <a:latin typeface="Arial" panose="020B0604020202020204" pitchFamily="34" charset="0"/>
                <a:ea typeface="+mn-ea"/>
                <a:cs typeface="Arial" panose="020B0604020202020204" pitchFamily="34" charset="0"/>
              </a:rPr>
              <a:t>Perjalanan Keselamatan Mauser</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3" y="1609718"/>
            <a:ext cx="10016148" cy="3940644"/>
            <a:chOff x="792983" y="1824461"/>
            <a:chExt cx="10016148"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6" sz="1400" b="1">
                    <a:solidFill>
                      <a:srgbClr val="84BD00"/>
                    </a:solidFill>
                    <a:latin typeface="Arial" panose="020B0604020202020204" pitchFamily="34" charset="0"/>
                    <a:cs typeface="Arial" panose="020B0604020202020204" pitchFamily="34" charset="0"/>
                  </a:rPr>
                  <a:t>Aturan/Peraturan Kerajaan dan Syarikat</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6" sz="1400" b="1">
                    <a:solidFill>
                      <a:srgbClr val="84BD00"/>
                    </a:solidFill>
                    <a:latin typeface="Arial" panose="020B0604020202020204" pitchFamily="34" charset="0"/>
                    <a:cs typeface="Arial" panose="020B0604020202020204" pitchFamily="34" charset="0"/>
                  </a:rPr>
                  <a:t>Membina Persekitaran Kerja yang Selamat</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6" sz="1400" b="1">
                    <a:solidFill>
                      <a:srgbClr val="84BD00"/>
                    </a:solidFill>
                    <a:latin typeface="Arial" panose="020B0604020202020204" pitchFamily="34" charset="0"/>
                    <a:cs typeface="Arial" panose="020B0604020202020204" pitchFamily="34" charset="0"/>
                  </a:rPr>
                  <a:t>Kawalan Kejuruteraan</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6" sz="1400" b="1">
                    <a:solidFill>
                      <a:srgbClr val="84BD00"/>
                    </a:solidFill>
                    <a:latin typeface="Arial" panose="020B0604020202020204" pitchFamily="34" charset="0"/>
                    <a:cs typeface="Arial" panose="020B0604020202020204" pitchFamily="34" charset="0"/>
                  </a:rPr>
                  <a:t>Kepimpinan</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6" sz="1200">
                    <a:latin typeface="Arial" panose="020B0604020202020204" pitchFamily="34" charset="0"/>
                    <a:cs typeface="Arial" panose="020B0604020202020204" pitchFamily="34" charset="0"/>
                  </a:rPr>
                  <a:t>Beberapa tahun lalu, mengenal pasti titik pinch aset berisiko tinggi, mereka bentuk dan memasang pelindung mesin yang diperlukan.</a:t>
                </a:r>
              </a:p>
              <a:p>
                <a:pPr>
                  <a:lnSpc>
                    <a:spcPct val="90000"/>
                  </a:lnSpc>
                  <a:spcBef>
                    <a:spcPts val="1200"/>
                  </a:spcBef>
                  <a:spcAft>
                    <a:spcPts val="600"/>
                  </a:spcAft>
                  <a:buClr>
                    <a:schemeClr val="tx1"/>
                  </a:buClr>
                  <a:defRPr b="0" i="0"/>
                </a:pPr>
                <a:r>
                  <a:rPr lang="1086" sz="1200" b="1">
                    <a:latin typeface="Arial" panose="020B0604020202020204" pitchFamily="34" charset="0"/>
                    <a:cs typeface="Arial" panose="020B0604020202020204" pitchFamily="34" charset="0"/>
                  </a:rPr>
                  <a:t>Fokus: Penghapusan daripada                                          Bahaya Keselamatan</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6" sz="1400">
                    <a:latin typeface="Arial" panose="020B0604020202020204" pitchFamily="34" charset="0"/>
                    <a:cs typeface="Arial" panose="020B0604020202020204" pitchFamily="34" charset="0"/>
                  </a:rPr>
                  <a:t>Elemen utama untuk membina dan mengekalkan persekitaran kerja yang selamat</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610113"/>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86" sz="1200">
                    <a:latin typeface="Arial" panose="020B0604020202020204" pitchFamily="34" charset="0"/>
                    <a:cs typeface="Arial" panose="020B0604020202020204" pitchFamily="34" charset="0"/>
                  </a:rPr>
                  <a:t>Dalam tempoh lima tahun yang lalu, Mauser telah meningkatkan komitmen terhadap peraturan OSHA bersama-sama dengan memperkenalkan Peraturan Menyelamatkan Nyawa.</a:t>
                </a:r>
              </a:p>
              <a:p>
                <a:pPr>
                  <a:lnSpc>
                    <a:spcPct val="90000"/>
                  </a:lnSpc>
                  <a:spcBef>
                    <a:spcPts val="1200"/>
                  </a:spcBef>
                  <a:spcAft>
                    <a:spcPts val="600"/>
                  </a:spcAft>
                  <a:buClr>
                    <a:schemeClr val="tx1"/>
                  </a:buClr>
                  <a:defRPr b="0" i="0"/>
                </a:pPr>
                <a:r>
                  <a:rPr lang="1086" sz="1200" b="1">
                    <a:latin typeface="Arial" panose="020B0604020202020204" pitchFamily="34" charset="0"/>
                    <a:cs typeface="Arial" panose="020B0604020202020204" pitchFamily="34" charset="0"/>
                  </a:rPr>
                  <a:t>Fokus: Pematuhan</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1"/>
                <a:ext cx="2748690"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6" sz="1200">
                    <a:latin typeface="Arial" panose="020B0604020202020204" pitchFamily="34" charset="0"/>
                    <a:cs typeface="Arial" panose="020B0604020202020204" pitchFamily="34" charset="0"/>
                  </a:rPr>
                  <a:t>Membangunkan pemimpin kita dengan tingkah laku dan tindakan untuk menyokong budaya di mana pekerja terlibat dalam keselamatan.</a:t>
                </a:r>
              </a:p>
              <a:p>
                <a:pPr>
                  <a:lnSpc>
                    <a:spcPct val="90000"/>
                  </a:lnSpc>
                  <a:spcBef>
                    <a:spcPts val="1200"/>
                  </a:spcBef>
                  <a:spcAft>
                    <a:spcPts val="600"/>
                  </a:spcAft>
                  <a:buClr>
                    <a:schemeClr val="tx1"/>
                  </a:buClr>
                  <a:defRPr b="0" i="0"/>
                </a:pPr>
                <a:r>
                  <a:rPr lang="1086" sz="1200" b="1">
                    <a:latin typeface="Arial" panose="020B0604020202020204" pitchFamily="34" charset="0"/>
                    <a:cs typeface="Arial" panose="020B0604020202020204" pitchFamily="34" charset="0"/>
                  </a:rPr>
                  <a:t>Fokus: Komitmen</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2939557"/>
              <a:ext cx="1614904"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6" sz="1200" b="1">
                  <a:solidFill>
                    <a:srgbClr val="84BD00"/>
                  </a:solidFill>
                  <a:latin typeface="Arial" panose="020B0604020202020204" pitchFamily="34" charset="0"/>
                  <a:cs typeface="Arial" panose="020B0604020202020204" pitchFamily="34" charset="0"/>
                </a:rPr>
                <a:t>Tempat kami bermula</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2955599"/>
              <a:ext cx="1466174"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6" sz="1200" b="1">
                  <a:solidFill>
                    <a:srgbClr val="84BD00"/>
                  </a:solidFill>
                  <a:latin typeface="Arial" panose="020B0604020202020204" pitchFamily="34" charset="0"/>
                  <a:cs typeface="Arial" panose="020B0604020202020204" pitchFamily="34" charset="0"/>
                </a:rPr>
                <a:t>Perkara yang kami lakukan</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2970475"/>
              <a:ext cx="1355059"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6" sz="1200" b="1">
                  <a:solidFill>
                    <a:srgbClr val="84BD00"/>
                  </a:solidFill>
                  <a:latin typeface="Arial" panose="020B0604020202020204" pitchFamily="34" charset="0"/>
                  <a:cs typeface="Arial" panose="020B0604020202020204" pitchFamily="34" charset="0"/>
                </a:rPr>
                <a:t>Di mana kita berada</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86" sz="3600" b="1">
                <a:solidFill>
                  <a:srgbClr val="0033A0"/>
                </a:solidFill>
                <a:latin typeface="Arial" panose="020B0604020202020204" pitchFamily="34" charset="0"/>
                <a:cs typeface="Arial" panose="020B0604020202020204" pitchFamily="34" charset="0"/>
              </a:rPr>
              <a:t>Tunggak Budaya Keselamatan kami</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DCD63-8BBA-43AD-AF40-97F55C1FB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13368</TotalTime>
  <Words>2839</Words>
  <Application>Microsoft Office PowerPoint</Application>
  <PresentationFormat>Widescreen</PresentationFormat>
  <Paragraphs>312</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PERJALANAN KESELAMATAN KAMI </vt:lpstr>
      <vt:lpstr>PowerPoint Presentation</vt:lpstr>
      <vt:lpstr>KECEDERAAN SUKU PERTAMA 2024 </vt:lpstr>
      <vt:lpstr>Perjalanan Keselamatan Mauser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2024-05-24T19:53:59Z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