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9D2A2-7141-4D45-8396-61794ABD3A5A}" v="17" dt="2024-05-24T17:09:38.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86486" autoAdjust="0"/>
  </p:normalViewPr>
  <p:slideViewPr>
    <p:cSldViewPr snapToGrid="0">
      <p:cViewPr varScale="1">
        <p:scale>
          <a:sx n="95" d="100"/>
          <a:sy n="95" d="100"/>
        </p:scale>
        <p:origin x="1062" y="5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0109D2A2-7141-4D45-8396-61794ABD3A5A}"/>
    <pc:docChg chg="undo custSel addSld modSld modMainMaster">
      <pc:chgData name="Michelle Machen" userId="521fa2bf-7d9e-4e64-91f3-35603fb06b1f" providerId="ADAL" clId="{0109D2A2-7141-4D45-8396-61794ABD3A5A}" dt="2024-05-24T17:09:55.485" v="221" actId="1036"/>
      <pc:docMkLst>
        <pc:docMk/>
      </pc:docMkLst>
      <pc:sldChg chg="modSp">
        <pc:chgData name="Michelle Machen" userId="521fa2bf-7d9e-4e64-91f3-35603fb06b1f" providerId="ADAL" clId="{0109D2A2-7141-4D45-8396-61794ABD3A5A}" dt="2024-05-24T16:55:15.590" v="0"/>
        <pc:sldMkLst>
          <pc:docMk/>
          <pc:sldMk cId="309841290" sldId="256"/>
        </pc:sldMkLst>
        <pc:spChg chg="mod">
          <ac:chgData name="Michelle Machen" userId="521fa2bf-7d9e-4e64-91f3-35603fb06b1f" providerId="ADAL" clId="{0109D2A2-7141-4D45-8396-61794ABD3A5A}" dt="2024-05-24T16:55:15.590" v="0"/>
          <ac:spMkLst>
            <pc:docMk/>
            <pc:sldMk cId="309841290" sldId="256"/>
            <ac:spMk id="9" creationId="{1CA947BF-ABA2-4088-9D40-250C382CFAF0}"/>
          </ac:spMkLst>
        </pc:spChg>
      </pc:sldChg>
      <pc:sldChg chg="modSp">
        <pc:chgData name="Michelle Machen" userId="521fa2bf-7d9e-4e64-91f3-35603fb06b1f" providerId="ADAL" clId="{0109D2A2-7141-4D45-8396-61794ABD3A5A}" dt="2024-05-24T16:55:15.590" v="0"/>
        <pc:sldMkLst>
          <pc:docMk/>
          <pc:sldMk cId="3388706351" sldId="264"/>
        </pc:sldMkLst>
        <pc:spChg chg="mod">
          <ac:chgData name="Michelle Machen" userId="521fa2bf-7d9e-4e64-91f3-35603fb06b1f" providerId="ADAL" clId="{0109D2A2-7141-4D45-8396-61794ABD3A5A}" dt="2024-05-24T16:55:15.590" v="0"/>
          <ac:spMkLst>
            <pc:docMk/>
            <pc:sldMk cId="3388706351" sldId="264"/>
            <ac:spMk id="5" creationId="{60766481-2F9D-4466-91D9-79A1A49632E2}"/>
          </ac:spMkLst>
        </pc:spChg>
      </pc:sldChg>
      <pc:sldChg chg="modSp">
        <pc:chgData name="Michelle Machen" userId="521fa2bf-7d9e-4e64-91f3-35603fb06b1f" providerId="ADAL" clId="{0109D2A2-7141-4D45-8396-61794ABD3A5A}" dt="2024-05-24T16:55:15.590" v="0"/>
        <pc:sldMkLst>
          <pc:docMk/>
          <pc:sldMk cId="1904048126" sldId="265"/>
        </pc:sldMkLst>
        <pc:spChg chg="mod">
          <ac:chgData name="Michelle Machen" userId="521fa2bf-7d9e-4e64-91f3-35603fb06b1f" providerId="ADAL" clId="{0109D2A2-7141-4D45-8396-61794ABD3A5A}" dt="2024-05-24T16:55:15.590" v="0"/>
          <ac:spMkLst>
            <pc:docMk/>
            <pc:sldMk cId="1904048126" sldId="265"/>
            <ac:spMk id="5" creationId="{60766481-2F9D-4466-91D9-79A1A49632E2}"/>
          </ac:spMkLst>
        </pc:spChg>
      </pc:sldChg>
      <pc:sldChg chg="modSp">
        <pc:chgData name="Michelle Machen" userId="521fa2bf-7d9e-4e64-91f3-35603fb06b1f" providerId="ADAL" clId="{0109D2A2-7141-4D45-8396-61794ABD3A5A}" dt="2024-05-24T16:55:15.590" v="0"/>
        <pc:sldMkLst>
          <pc:docMk/>
          <pc:sldMk cId="2686354981" sldId="266"/>
        </pc:sldMkLst>
        <pc:spChg chg="mod">
          <ac:chgData name="Michelle Machen" userId="521fa2bf-7d9e-4e64-91f3-35603fb06b1f" providerId="ADAL" clId="{0109D2A2-7141-4D45-8396-61794ABD3A5A}" dt="2024-05-24T16:55:15.590" v="0"/>
          <ac:spMkLst>
            <pc:docMk/>
            <pc:sldMk cId="2686354981" sldId="266"/>
            <ac:spMk id="5" creationId="{60766481-2F9D-4466-91D9-79A1A49632E2}"/>
          </ac:spMkLst>
        </pc:spChg>
      </pc:sldChg>
      <pc:sldChg chg="addSp delSp modSp mod">
        <pc:chgData name="Michelle Machen" userId="521fa2bf-7d9e-4e64-91f3-35603fb06b1f" providerId="ADAL" clId="{0109D2A2-7141-4D45-8396-61794ABD3A5A}" dt="2024-05-24T17:04:03.036" v="79"/>
        <pc:sldMkLst>
          <pc:docMk/>
          <pc:sldMk cId="1537101364" sldId="267"/>
        </pc:sldMkLst>
        <pc:spChg chg="mod">
          <ac:chgData name="Michelle Machen" userId="521fa2bf-7d9e-4e64-91f3-35603fb06b1f" providerId="ADAL" clId="{0109D2A2-7141-4D45-8396-61794ABD3A5A}" dt="2024-05-24T16:55:15.590" v="0"/>
          <ac:spMkLst>
            <pc:docMk/>
            <pc:sldMk cId="1537101364" sldId="267"/>
            <ac:spMk id="5" creationId="{60766481-2F9D-4466-91D9-79A1A49632E2}"/>
          </ac:spMkLst>
        </pc:spChg>
        <pc:spChg chg="mod">
          <ac:chgData name="Michelle Machen" userId="521fa2bf-7d9e-4e64-91f3-35603fb06b1f" providerId="ADAL" clId="{0109D2A2-7141-4D45-8396-61794ABD3A5A}" dt="2024-05-24T16:55:15.590" v="0"/>
          <ac:spMkLst>
            <pc:docMk/>
            <pc:sldMk cId="1537101364" sldId="267"/>
            <ac:spMk id="15" creationId="{F3E85788-075F-4E75-AAB5-12D34503189E}"/>
          </ac:spMkLst>
        </pc:spChg>
        <pc:picChg chg="add mod">
          <ac:chgData name="Michelle Machen" userId="521fa2bf-7d9e-4e64-91f3-35603fb06b1f" providerId="ADAL" clId="{0109D2A2-7141-4D45-8396-61794ABD3A5A}" dt="2024-05-24T17:04:03.036" v="79"/>
          <ac:picMkLst>
            <pc:docMk/>
            <pc:sldMk cId="1537101364" sldId="267"/>
            <ac:picMk id="2" creationId="{13F016BE-CAD5-D577-6AF3-F7057583F170}"/>
          </ac:picMkLst>
        </pc:picChg>
        <pc:picChg chg="add mod">
          <ac:chgData name="Michelle Machen" userId="521fa2bf-7d9e-4e64-91f3-35603fb06b1f" providerId="ADAL" clId="{0109D2A2-7141-4D45-8396-61794ABD3A5A}" dt="2024-05-24T17:04:03.036" v="79"/>
          <ac:picMkLst>
            <pc:docMk/>
            <pc:sldMk cId="1537101364" sldId="267"/>
            <ac:picMk id="8" creationId="{BA53E980-CFFA-3667-4225-4C8794FF466C}"/>
          </ac:picMkLst>
        </pc:picChg>
        <pc:picChg chg="del">
          <ac:chgData name="Michelle Machen" userId="521fa2bf-7d9e-4e64-91f3-35603fb06b1f" providerId="ADAL" clId="{0109D2A2-7141-4D45-8396-61794ABD3A5A}" dt="2024-05-24T17:03:56.789" v="77" actId="478"/>
          <ac:picMkLst>
            <pc:docMk/>
            <pc:sldMk cId="1537101364" sldId="267"/>
            <ac:picMk id="14" creationId="{209930D1-59AD-AC78-E2AE-38F567F45CE4}"/>
          </ac:picMkLst>
        </pc:picChg>
        <pc:picChg chg="del">
          <ac:chgData name="Michelle Machen" userId="521fa2bf-7d9e-4e64-91f3-35603fb06b1f" providerId="ADAL" clId="{0109D2A2-7141-4D45-8396-61794ABD3A5A}" dt="2024-05-24T17:03:58.101" v="78" actId="478"/>
          <ac:picMkLst>
            <pc:docMk/>
            <pc:sldMk cId="1537101364" sldId="267"/>
            <ac:picMk id="17" creationId="{312E4A39-9E48-7A1F-08D6-A33A7D1C812E}"/>
          </ac:picMkLst>
        </pc:picChg>
      </pc:sldChg>
      <pc:sldChg chg="modSp mod">
        <pc:chgData name="Michelle Machen" userId="521fa2bf-7d9e-4e64-91f3-35603fb06b1f" providerId="ADAL" clId="{0109D2A2-7141-4D45-8396-61794ABD3A5A}" dt="2024-05-24T17:09:55.485" v="221" actId="1036"/>
        <pc:sldMkLst>
          <pc:docMk/>
          <pc:sldMk cId="3872770462" sldId="275"/>
        </pc:sldMkLst>
        <pc:spChg chg="mod">
          <ac:chgData name="Michelle Machen" userId="521fa2bf-7d9e-4e64-91f3-35603fb06b1f" providerId="ADAL" clId="{0109D2A2-7141-4D45-8396-61794ABD3A5A}" dt="2024-05-24T17:09:46.051" v="208" actId="14100"/>
          <ac:spMkLst>
            <pc:docMk/>
            <pc:sldMk cId="3872770462" sldId="275"/>
            <ac:spMk id="9" creationId="{74C0967F-AAFD-CAF6-FEE6-70FAC5D0E3ED}"/>
          </ac:spMkLst>
        </pc:spChg>
        <pc:spChg chg="mod">
          <ac:chgData name="Michelle Machen" userId="521fa2bf-7d9e-4e64-91f3-35603fb06b1f" providerId="ADAL" clId="{0109D2A2-7141-4D45-8396-61794ABD3A5A}" dt="2024-05-24T17:08:04.316" v="178" actId="20577"/>
          <ac:spMkLst>
            <pc:docMk/>
            <pc:sldMk cId="3872770462" sldId="275"/>
            <ac:spMk id="11" creationId="{4AE93960-CF78-12BC-DC96-DB52DDFC4384}"/>
          </ac:spMkLst>
        </pc:spChg>
        <pc:graphicFrameChg chg="mod">
          <ac:chgData name="Michelle Machen" userId="521fa2bf-7d9e-4e64-91f3-35603fb06b1f" providerId="ADAL" clId="{0109D2A2-7141-4D45-8396-61794ABD3A5A}" dt="2024-05-24T17:09:55.485" v="221" actId="1036"/>
          <ac:graphicFrameMkLst>
            <pc:docMk/>
            <pc:sldMk cId="3872770462" sldId="275"/>
            <ac:graphicFrameMk id="7" creationId="{2A404A72-613C-7C77-9817-870B8352FBFB}"/>
          </ac:graphicFrameMkLst>
        </pc:graphicFrameChg>
      </pc:sldChg>
      <pc:sldChg chg="modSp">
        <pc:chgData name="Michelle Machen" userId="521fa2bf-7d9e-4e64-91f3-35603fb06b1f" providerId="ADAL" clId="{0109D2A2-7141-4D45-8396-61794ABD3A5A}" dt="2024-05-24T16:55:15.590" v="0"/>
        <pc:sldMkLst>
          <pc:docMk/>
          <pc:sldMk cId="1725687730" sldId="279"/>
        </pc:sldMkLst>
        <pc:spChg chg="mod">
          <ac:chgData name="Michelle Machen" userId="521fa2bf-7d9e-4e64-91f3-35603fb06b1f" providerId="ADAL" clId="{0109D2A2-7141-4D45-8396-61794ABD3A5A}" dt="2024-05-24T16:55:15.590" v="0"/>
          <ac:spMkLst>
            <pc:docMk/>
            <pc:sldMk cId="1725687730" sldId="279"/>
            <ac:spMk id="5" creationId="{60766481-2F9D-4466-91D9-79A1A49632E2}"/>
          </ac:spMkLst>
        </pc:spChg>
      </pc:sldChg>
      <pc:sldChg chg="modSp mod">
        <pc:chgData name="Michelle Machen" userId="521fa2bf-7d9e-4e64-91f3-35603fb06b1f" providerId="ADAL" clId="{0109D2A2-7141-4D45-8396-61794ABD3A5A}" dt="2024-05-24T17:03:45.545" v="76" actId="14100"/>
        <pc:sldMkLst>
          <pc:docMk/>
          <pc:sldMk cId="4000896723" sldId="288"/>
        </pc:sldMkLst>
        <pc:spChg chg="mod">
          <ac:chgData name="Michelle Machen" userId="521fa2bf-7d9e-4e64-91f3-35603fb06b1f" providerId="ADAL" clId="{0109D2A2-7141-4D45-8396-61794ABD3A5A}" dt="2024-05-24T16:55:15.590" v="0"/>
          <ac:spMkLst>
            <pc:docMk/>
            <pc:sldMk cId="4000896723" sldId="288"/>
            <ac:spMk id="5" creationId="{60766481-2F9D-4466-91D9-79A1A49632E2}"/>
          </ac:spMkLst>
        </pc:spChg>
        <pc:spChg chg="mod">
          <ac:chgData name="Michelle Machen" userId="521fa2bf-7d9e-4e64-91f3-35603fb06b1f" providerId="ADAL" clId="{0109D2A2-7141-4D45-8396-61794ABD3A5A}" dt="2024-05-24T17:02:44.248" v="14" actId="20577"/>
          <ac:spMkLst>
            <pc:docMk/>
            <pc:sldMk cId="4000896723" sldId="288"/>
            <ac:spMk id="17" creationId="{CDB06A08-389B-F791-2CC3-0711035BA7C2}"/>
          </ac:spMkLst>
        </pc:spChg>
        <pc:spChg chg="mod">
          <ac:chgData name="Michelle Machen" userId="521fa2bf-7d9e-4e64-91f3-35603fb06b1f" providerId="ADAL" clId="{0109D2A2-7141-4D45-8396-61794ABD3A5A}" dt="2024-05-24T17:02:52.927" v="23" actId="20577"/>
          <ac:spMkLst>
            <pc:docMk/>
            <pc:sldMk cId="4000896723" sldId="288"/>
            <ac:spMk id="20" creationId="{F6252E08-B253-AB47-70D4-918C192DC3A3}"/>
          </ac:spMkLst>
        </pc:spChg>
        <pc:spChg chg="mod">
          <ac:chgData name="Michelle Machen" userId="521fa2bf-7d9e-4e64-91f3-35603fb06b1f" providerId="ADAL" clId="{0109D2A2-7141-4D45-8396-61794ABD3A5A}" dt="2024-05-24T17:03:43.599" v="75" actId="1037"/>
          <ac:spMkLst>
            <pc:docMk/>
            <pc:sldMk cId="4000896723" sldId="288"/>
            <ac:spMk id="27" creationId="{1B90EA53-4CE2-509E-0366-79D4AC1C9CAB}"/>
          </ac:spMkLst>
        </pc:spChg>
        <pc:grpChg chg="mod">
          <ac:chgData name="Michelle Machen" userId="521fa2bf-7d9e-4e64-91f3-35603fb06b1f" providerId="ADAL" clId="{0109D2A2-7141-4D45-8396-61794ABD3A5A}" dt="2024-05-24T17:03:38.825" v="65" actId="1037"/>
          <ac:grpSpMkLst>
            <pc:docMk/>
            <pc:sldMk cId="4000896723" sldId="288"/>
            <ac:grpSpMk id="21" creationId="{96CC0107-5490-465C-09DE-88633170C5A3}"/>
          </ac:grpSpMkLst>
        </pc:grpChg>
        <pc:grpChg chg="mod">
          <ac:chgData name="Michelle Machen" userId="521fa2bf-7d9e-4e64-91f3-35603fb06b1f" providerId="ADAL" clId="{0109D2A2-7141-4D45-8396-61794ABD3A5A}" dt="2024-05-24T17:02:59.943" v="46" actId="1037"/>
          <ac:grpSpMkLst>
            <pc:docMk/>
            <pc:sldMk cId="4000896723" sldId="288"/>
            <ac:grpSpMk id="23" creationId="{DDBA3540-46CD-B7DB-3DE7-459F3927DEE4}"/>
          </ac:grpSpMkLst>
        </pc:grpChg>
        <pc:graphicFrameChg chg="mod">
          <ac:chgData name="Michelle Machen" userId="521fa2bf-7d9e-4e64-91f3-35603fb06b1f" providerId="ADAL" clId="{0109D2A2-7141-4D45-8396-61794ABD3A5A}" dt="2024-05-24T17:02:36.614" v="9" actId="14100"/>
          <ac:graphicFrameMkLst>
            <pc:docMk/>
            <pc:sldMk cId="4000896723" sldId="288"/>
            <ac:graphicFrameMk id="12" creationId="{A4A7C3A7-27E6-0F66-9A79-3AD4485CFD2B}"/>
          </ac:graphicFrameMkLst>
        </pc:graphicFrameChg>
        <pc:graphicFrameChg chg="mod">
          <ac:chgData name="Michelle Machen" userId="521fa2bf-7d9e-4e64-91f3-35603fb06b1f" providerId="ADAL" clId="{0109D2A2-7141-4D45-8396-61794ABD3A5A}" dt="2024-05-24T17:03:45.545" v="76" actId="14100"/>
          <ac:graphicFrameMkLst>
            <pc:docMk/>
            <pc:sldMk cId="4000896723" sldId="288"/>
            <ac:graphicFrameMk id="14" creationId="{3482295F-985A-B6A5-9A8E-0A250BAC2660}"/>
          </ac:graphicFrameMkLst>
        </pc:graphicFrameChg>
      </pc:sldChg>
      <pc:sldChg chg="modSp add mod modTransition">
        <pc:chgData name="Michelle Machen" userId="521fa2bf-7d9e-4e64-91f3-35603fb06b1f" providerId="ADAL" clId="{0109D2A2-7141-4D45-8396-61794ABD3A5A}" dt="2024-05-24T17:07:56.316" v="176" actId="20577"/>
        <pc:sldMkLst>
          <pc:docMk/>
          <pc:sldMk cId="3338377" sldId="298"/>
        </pc:sldMkLst>
        <pc:spChg chg="mod">
          <ac:chgData name="Michelle Machen" userId="521fa2bf-7d9e-4e64-91f3-35603fb06b1f" providerId="ADAL" clId="{0109D2A2-7141-4D45-8396-61794ABD3A5A}" dt="2024-05-24T17:05:44.084" v="125" actId="6549"/>
          <ac:spMkLst>
            <pc:docMk/>
            <pc:sldMk cId="3338377" sldId="298"/>
            <ac:spMk id="2" creationId="{DB6E0BF4-D8EB-A4C3-D078-0A0F8EDC4B6F}"/>
          </ac:spMkLst>
        </pc:spChg>
        <pc:spChg chg="mod">
          <ac:chgData name="Michelle Machen" userId="521fa2bf-7d9e-4e64-91f3-35603fb06b1f" providerId="ADAL" clId="{0109D2A2-7141-4D45-8396-61794ABD3A5A}" dt="2024-05-24T17:07:56.316" v="176" actId="20577"/>
          <ac:spMkLst>
            <pc:docMk/>
            <pc:sldMk cId="3338377" sldId="298"/>
            <ac:spMk id="4" creationId="{1C9DBB69-86E7-4B3D-71D5-648737F9D7FB}"/>
          </ac:spMkLst>
        </pc:spChg>
        <pc:spChg chg="mod">
          <ac:chgData name="Michelle Machen" userId="521fa2bf-7d9e-4e64-91f3-35603fb06b1f" providerId="ADAL" clId="{0109D2A2-7141-4D45-8396-61794ABD3A5A}" dt="2024-05-24T17:07:52.761" v="172" actId="20577"/>
          <ac:spMkLst>
            <pc:docMk/>
            <pc:sldMk cId="3338377" sldId="298"/>
            <ac:spMk id="5" creationId="{313F344E-0E5D-340A-509B-D1A614C99BDF}"/>
          </ac:spMkLst>
        </pc:spChg>
      </pc:sldChg>
      <pc:sldMasterChg chg="modSldLayout">
        <pc:chgData name="Michelle Machen" userId="521fa2bf-7d9e-4e64-91f3-35603fb06b1f" providerId="ADAL" clId="{0109D2A2-7141-4D45-8396-61794ABD3A5A}" dt="2024-05-24T16:55:15.590" v="0"/>
        <pc:sldMasterMkLst>
          <pc:docMk/>
          <pc:sldMasterMk cId="620836877" sldId="2147483648"/>
        </pc:sldMasterMkLst>
        <pc:sldLayoutChg chg="modSp">
          <pc:chgData name="Michelle Machen" userId="521fa2bf-7d9e-4e64-91f3-35603fb06b1f" providerId="ADAL" clId="{0109D2A2-7141-4D45-8396-61794ABD3A5A}" dt="2024-05-24T16:55:15.590" v="0"/>
          <pc:sldLayoutMkLst>
            <pc:docMk/>
            <pc:sldMasterMk cId="620836877" sldId="2147483648"/>
            <pc:sldLayoutMk cId="698946327" sldId="2147483650"/>
          </pc:sldLayoutMkLst>
          <pc:spChg chg="mod">
            <ac:chgData name="Michelle Machen" userId="521fa2bf-7d9e-4e64-91f3-35603fb06b1f" providerId="ADAL" clId="{0109D2A2-7141-4D45-8396-61794ABD3A5A}" dt="2024-05-24T16:55:15.590" v="0"/>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5" sz="1600" dirty="0"/>
              <a:t>2020-</a:t>
            </a:r>
            <a:r>
              <a:rPr lang="en-US" sz="1600" dirty="0"/>
              <a:t>2024</a:t>
            </a:r>
            <a:r>
              <a:rPr lang="1045" sz="1600" dirty="0"/>
              <a:t> MPS YTD IR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 (Wskaźnik częstości Wypadków)</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 (Wskaźnik wypadków Wypadków)</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5" sz="1600" dirty="0"/>
              <a:t>Porównanie 2020-</a:t>
            </a:r>
            <a:r>
              <a:rPr lang="en-US" sz="1600" dirty="0"/>
              <a:t>2024</a:t>
            </a:r>
            <a:r>
              <a:rPr lang="1045" sz="1600" dirty="0"/>
              <a:t> MPS YTD IR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Wskaźnik zdarzeń grożących wypadkiem</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Wskaźnik zdarzeń wymagających pierwszej pomocy</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Liczba przypadków obrażeń</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layout>
                <c:manualLayout>
                  <c:x val="9.0340624823222818E-2"/>
                  <c:y val="0"/>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405845815424142"/>
                      <c:h val="0.17451246954549998"/>
                    </c:manualLayout>
                  </c15:layout>
                </c:ext>
                <c:ext xmlns:c16="http://schemas.microsoft.com/office/drawing/2014/chart" uri="{C3380CC4-5D6E-409C-BE32-E72D297353CC}">
                  <c16:uniqueId val="{00000006-B388-4469-89CE-EBD287AC5DDC}"/>
                </c:ext>
              </c:extLst>
            </c:dLbl>
            <c:dLbl>
              <c:idx val="1"/>
              <c:layout>
                <c:manualLayout>
                  <c:x val="-6.4529804079247882E-3"/>
                  <c:y val="0.10576513305787877"/>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229742056925716"/>
                      <c:h val="0.22903621917361333"/>
                    </c:manualLayout>
                  </c15:layout>
                </c:ex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9728490601636831"/>
                      <c:h val="0.17451246954549998"/>
                    </c:manualLayout>
                  </c15:layout>
                </c:ext>
                <c:ext xmlns:c16="http://schemas.microsoft.com/office/drawing/2014/chart" uri="{C3380CC4-5D6E-409C-BE32-E72D297353CC}">
                  <c16:uniqueId val="{00000002-B388-4469-89CE-EBD287AC5DDC}"/>
                </c:ext>
              </c:extLst>
            </c:dLbl>
            <c:dLbl>
              <c:idx val="3"/>
              <c:layout>
                <c:manualLayout>
                  <c:x val="-5.2411401402971312E-2"/>
                  <c:y val="0"/>
                </c:manualLayout>
              </c:layout>
              <c:tx>
                <c:rich>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fld id="{34D1BDE0-434E-4EAC-9137-389EABF21085}" type="CATEGORYNAME">
                      <a:rPr lang="en-US" sz="1200"/>
                      <a:pPr>
                        <a:defRPr lang="en-US" sz="1300" smtId="4294967295">
                          <a:solidFill>
                            <a:prstClr val="black">
                              <a:lumMod val="65000"/>
                              <a:lumOff val="35000"/>
                            </a:prstClr>
                          </a:solidFill>
                          <a:latin typeface="Arial" panose="020B0604020202020204" pitchFamily="34" charset="0"/>
                          <a:cs typeface="Arial" panose="020B0604020202020204" pitchFamily="34" charset="0"/>
                        </a:defRPr>
                      </a:pPr>
                      <a:t>[CATEGORY NAME]</a:t>
                    </a:fld>
                    <a:r>
                      <a:rPr lang="en-US" baseline="0" dirty="0"/>
                      <a:t>
</a:t>
                    </a:r>
                    <a:fld id="{D669F97E-3600-4C4E-A3A2-66D8F06AB944}" type="PERCENTAGE">
                      <a:rPr lang="en-US" baseline="0"/>
                      <a:pPr>
                        <a:defRPr lang="en-US" sz="1300" smtId="4294967295">
                          <a:solidFill>
                            <a:prstClr val="black">
                              <a:lumMod val="65000"/>
                              <a:lumOff val="35000"/>
                            </a:prstClr>
                          </a:solidFill>
                          <a:latin typeface="Arial" panose="020B0604020202020204" pitchFamily="34" charset="0"/>
                          <a:cs typeface="Arial" panose="020B060402020202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0117762747491387"/>
                      <c:h val="0.22903621917361333"/>
                    </c:manualLayout>
                  </c15:layout>
                  <c15:dlblFieldTable/>
                  <c15:showDataLabelsRange val="0"/>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30203295007762099"/>
                      <c:h val="0.28355996880172668"/>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Przecięcie/przebicie</c:v>
                </c:pt>
                <c:pt idx="1">
                  <c:v>Zakleszczenie między przedmiotami</c:v>
                </c:pt>
                <c:pt idx="2">
                  <c:v>Skręcenie/naciągnięcie</c:v>
                </c:pt>
                <c:pt idx="3">
                  <c:v>Poślizgnięcie/potknięcie/upadek</c:v>
                </c:pt>
                <c:pt idx="4">
                  <c:v>Uderzenie przedmiotem</c:v>
                </c:pt>
                <c:pt idx="5">
                  <c:v>Oparzenie / narażenie na czynniki chemiczne</c:v>
                </c:pt>
                <c:pt idx="6">
                  <c:v>Inne</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pl-PL"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2024</a:t>
            </a:r>
            <a:endPar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20067" y="3424829"/>
            <a:ext cx="11319255" cy="2227265"/>
          </a:xfrm>
          <a:prstGeom prst="rect">
            <a:avLst/>
          </a:prstGeom>
          <a:noFill/>
        </p:spPr>
        <p:txBody>
          <a:bodyPr wrap="square" rtlCol="0">
            <a:spAutoFit/>
          </a:bodyPr>
          <a:lstStyle/>
          <a:p>
            <a:pPr>
              <a:spcAft>
                <a:spcPts val="1200"/>
              </a:spcAft>
              <a:defRPr b="0" i="0"/>
            </a:pPr>
            <a:r>
              <a:rPr lang="1045"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a:t>
            </a:r>
            <a:r>
              <a:rPr lang="en-US"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5"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defRPr b="0" i="0"/>
            </a:pPr>
            <a:r>
              <a:rPr lang="1045" sz="3400" dirty="0">
                <a:solidFill>
                  <a:srgbClr val="05223F"/>
                </a:solidFill>
                <a:latin typeface="Arial" panose="020B0604020202020204" pitchFamily="34" charset="0"/>
                <a:cs typeface="Arial" panose="020B0604020202020204" pitchFamily="34" charset="0"/>
              </a:rPr>
              <a:t>„Postaw na bezpieczeństwo”</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TRZY FILARY NASZEJ KULTURY BEZPIECZEŃSTWA</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45" sz="1900" b="1" spc="30">
                  <a:solidFill>
                    <a:schemeClr val="bg1"/>
                  </a:solidFill>
                  <a:latin typeface="Arial" panose="020B0604020202020204" pitchFamily="34" charset="0"/>
                  <a:cs typeface="Arial" panose="020B0604020202020204" pitchFamily="34" charset="0"/>
                </a:rPr>
                <a:t>ZAANGAŻOWANIE</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45" sz="1400" b="1">
                  <a:latin typeface="Arial" panose="020B0604020202020204" pitchFamily="34" charset="0"/>
                  <a:cs typeface="Arial" panose="020B0604020202020204" pitchFamily="34" charset="0"/>
                </a:rPr>
                <a:t>Polityka bezpieczeństwa</a:t>
              </a:r>
            </a:p>
            <a:p>
              <a:pPr algn="ctr">
                <a:defRPr b="0" i="0"/>
              </a:pPr>
              <a:r>
                <a:rPr lang="1045" sz="1400">
                  <a:latin typeface="Arial" panose="020B0604020202020204" pitchFamily="34" charset="0"/>
                  <a:cs typeface="Arial" panose="020B0604020202020204" pitchFamily="34" charset="0"/>
                </a:rPr>
                <a:t>pisemne potwierdzenie naszego zaangażowania w kwestię bezpieczeństwa</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45" sz="1900" b="1" spc="30">
                  <a:solidFill>
                    <a:schemeClr val="bg1"/>
                  </a:solidFill>
                  <a:latin typeface="Arial" panose="020B0604020202020204" pitchFamily="34" charset="0"/>
                  <a:cs typeface="Arial" panose="020B0604020202020204" pitchFamily="34" charset="0"/>
                </a:rPr>
                <a:t>ZACHOWANIE</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45" sz="1400" b="1">
                  <a:latin typeface="Arial" panose="020B0604020202020204" pitchFamily="34" charset="0"/>
                  <a:cs typeface="Arial" panose="020B0604020202020204" pitchFamily="34" charset="0"/>
                </a:rPr>
                <a:t>Zasady ratujące życie</a:t>
              </a:r>
            </a:p>
            <a:p>
              <a:pPr algn="ctr">
                <a:defRPr b="0" i="0"/>
              </a:pPr>
              <a:r>
                <a:rPr lang="1045" sz="1400">
                  <a:latin typeface="Arial" panose="020B0604020202020204" pitchFamily="34" charset="0"/>
                  <a:cs typeface="Arial" panose="020B0604020202020204" pitchFamily="34" charset="0"/>
                </a:rPr>
                <a:t>podstawowe zasady naszego zaangażowania w kwestię bezpieczeństwa</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54302" y="1520610"/>
            <a:ext cx="2953581" cy="4050320"/>
            <a:chOff x="8155654" y="1624520"/>
            <a:chExt cx="2572800"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45" sz="1900" b="1" spc="30">
                  <a:solidFill>
                    <a:schemeClr val="bg1"/>
                  </a:solidFill>
                  <a:latin typeface="Arial" panose="020B0604020202020204" pitchFamily="34" charset="0"/>
                  <a:cs typeface="Arial" panose="020B0604020202020204" pitchFamily="34" charset="0"/>
                </a:rPr>
                <a:t>ŚRODOWISKO</a:t>
              </a:r>
            </a:p>
          </p:txBody>
        </p:sp>
        <p:sp>
          <p:nvSpPr>
            <p:cNvPr id="8" name="TextBox 7">
              <a:extLst>
                <a:ext uri="{FF2B5EF4-FFF2-40B4-BE49-F238E27FC236}">
                  <a16:creationId xmlns:a16="http://schemas.microsoft.com/office/drawing/2014/main" id="{5B7F00A6-7B0F-B3BA-1631-49BDF167E626}"/>
                </a:ext>
              </a:extLst>
            </p:cNvPr>
            <p:cNvSpPr txBox="1"/>
            <p:nvPr/>
          </p:nvSpPr>
          <p:spPr>
            <a:xfrm>
              <a:off x="8155654" y="1949188"/>
              <a:ext cx="2497656" cy="921175"/>
            </a:xfrm>
            <a:prstGeom prst="rect">
              <a:avLst/>
            </a:prstGeom>
            <a:noFill/>
          </p:spPr>
          <p:txBody>
            <a:bodyPr wrap="square">
              <a:spAutoFit/>
            </a:bodyPr>
            <a:lstStyle/>
            <a:p>
              <a:pPr algn="ctr">
                <a:defRPr b="0" i="0"/>
              </a:pPr>
              <a:r>
                <a:rPr lang="1045" sz="1400" b="1">
                  <a:latin typeface="Arial" panose="020B0604020202020204" pitchFamily="34" charset="0"/>
                  <a:cs typeface="Arial" panose="020B0604020202020204" pitchFamily="34" charset="0"/>
                </a:rPr>
                <a:t>Organizacja miejsca pracy (5S)</a:t>
              </a:r>
            </a:p>
            <a:p>
              <a:pPr algn="ctr">
                <a:defRPr b="0" i="0"/>
              </a:pPr>
              <a:r>
                <a:rPr lang="1045" sz="1400">
                  <a:latin typeface="Arial" panose="020B0604020202020204" pitchFamily="34" charset="0"/>
                  <a:cs typeface="Arial" panose="020B0604020202020204" pitchFamily="34" charset="0"/>
                </a:rPr>
                <a:t>stworzenie miejsca pracy, w którym można wdrażać bezpieczeństwo</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45" sz="2400" b="1">
                <a:solidFill>
                  <a:srgbClr val="0033A0"/>
                </a:solidFill>
                <a:latin typeface="Arial" panose="020B0604020202020204" pitchFamily="34" charset="0"/>
                <a:cs typeface="Arial" panose="020B0604020202020204" pitchFamily="34" charset="0"/>
              </a:rPr>
              <a:t>Liderzy bezpieczeństwa są potrzebni na </a:t>
            </a:r>
            <a:r>
              <a:rPr lang="1045" sz="2400" b="1">
                <a:solidFill>
                  <a:srgbClr val="84BD00"/>
                </a:solidFill>
                <a:latin typeface="Arial" panose="020B0604020202020204" pitchFamily="34" charset="0"/>
                <a:cs typeface="Arial" panose="020B0604020202020204" pitchFamily="34" charset="0"/>
              </a:rPr>
              <a:t>każdym szczeblu </a:t>
            </a:r>
            <a:r>
              <a:rPr lang="1045" sz="2400" b="1">
                <a:solidFill>
                  <a:srgbClr val="0033A0"/>
                </a:solidFill>
                <a:latin typeface="Arial" panose="020B0604020202020204" pitchFamily="34" charset="0"/>
                <a:cs typeface="Arial" panose="020B0604020202020204" pitchFamily="34" charset="0"/>
              </a:rPr>
              <a:t>organizacji, </a:t>
            </a:r>
            <a:br>
              <a:rPr lang="1045" sz="2400" b="1">
                <a:solidFill>
                  <a:srgbClr val="0033A0"/>
                </a:solidFill>
                <a:latin typeface="Arial" panose="020B0604020202020204" pitchFamily="34" charset="0"/>
                <a:cs typeface="Arial" panose="020B0604020202020204" pitchFamily="34" charset="0"/>
              </a:rPr>
            </a:br>
            <a:r>
              <a:rPr lang="1045" sz="2400" b="1">
                <a:solidFill>
                  <a:srgbClr val="0033A0"/>
                </a:solidFill>
                <a:latin typeface="Arial" panose="020B0604020202020204" pitchFamily="34" charset="0"/>
                <a:cs typeface="Arial" panose="020B0604020202020204" pitchFamily="34" charset="0"/>
              </a:rPr>
              <a:t>aby </a:t>
            </a:r>
            <a:r>
              <a:rPr lang="1045" sz="2400" b="1">
                <a:solidFill>
                  <a:srgbClr val="84BD00"/>
                </a:solidFill>
                <a:latin typeface="Arial" panose="020B0604020202020204" pitchFamily="34" charset="0"/>
                <a:cs typeface="Arial" panose="020B0604020202020204" pitchFamily="34" charset="0"/>
              </a:rPr>
              <a:t>rozwijać</a:t>
            </a:r>
            <a:r>
              <a:rPr lang="1045" sz="2400" b="1">
                <a:solidFill>
                  <a:srgbClr val="0033A0"/>
                </a:solidFill>
                <a:latin typeface="Arial" panose="020B0604020202020204" pitchFamily="34" charset="0"/>
                <a:cs typeface="Arial" panose="020B0604020202020204" pitchFamily="34" charset="0"/>
              </a:rPr>
              <a:t> i </a:t>
            </a:r>
            <a:r>
              <a:rPr lang="1045" sz="2400" b="1">
                <a:solidFill>
                  <a:srgbClr val="84BD00"/>
                </a:solidFill>
                <a:latin typeface="Arial" panose="020B0604020202020204" pitchFamily="34" charset="0"/>
                <a:cs typeface="Arial" panose="020B0604020202020204" pitchFamily="34" charset="0"/>
              </a:rPr>
              <a:t>wspierać</a:t>
            </a:r>
            <a:r>
              <a:rPr lang="1045" sz="2400" b="1">
                <a:solidFill>
                  <a:srgbClr val="0033A0"/>
                </a:solidFill>
                <a:latin typeface="Arial" panose="020B0604020202020204" pitchFamily="34" charset="0"/>
                <a:cs typeface="Arial" panose="020B0604020202020204" pitchFamily="34" charset="0"/>
              </a:rPr>
              <a:t> kulturę bezpieczeństwa.</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NASZA POLITYKA BEZPIECZEŃSTWA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5" b="1">
                <a:latin typeface="Arial" panose="020B0604020202020204" pitchFamily="34" charset="0"/>
                <a:cs typeface="Arial" panose="020B0604020202020204" pitchFamily="34" charset="0"/>
              </a:rPr>
              <a:t>Najważniejsze założenia naszej polityki:</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Bezpieczeństwo to podstawowa wartość, a nie priorytet. Dążymy do bezpieczeństwa nieustannie.</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Nieodłączna część naszej kultury.</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Obejmuje społeczność, w której pracujemy oraz wykonawców.</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Stanowi naszą odpowiedzialność jako pracowników firmy Mauser, wraz z obiektami firmy.</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Odpowiedzialność liderów.</a:t>
            </a:r>
          </a:p>
          <a:p>
            <a:pPr marL="285750" indent="-285750" algn="l">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Procesy dotyczące wypadków, uczenie się i kształtowanie naszego bezpieczeństwa.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478194"/>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ZASADY RATUJĄCE ŻYCIE</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5">
                <a:latin typeface="Arial" panose="020B0604020202020204" pitchFamily="34" charset="0"/>
                <a:cs typeface="Arial" panose="020B0604020202020204" pitchFamily="34" charset="0"/>
              </a:rPr>
              <a:t>Zasady ratujące życie (ang. LSR) to </a:t>
            </a:r>
            <a:r>
              <a:rPr lang="1045" b="1">
                <a:solidFill>
                  <a:srgbClr val="84BD00"/>
                </a:solidFill>
                <a:latin typeface="Arial" panose="020B0604020202020204" pitchFamily="34" charset="0"/>
                <a:cs typeface="Arial" panose="020B0604020202020204" pitchFamily="34" charset="0"/>
              </a:rPr>
              <a:t>najważniejsze zasady bezpieczeństwa </a:t>
            </a:r>
            <a:r>
              <a:rPr lang="1045">
                <a:latin typeface="Arial" panose="020B0604020202020204" pitchFamily="34" charset="0"/>
                <a:cs typeface="Arial" panose="020B0604020202020204" pitchFamily="34" charset="0"/>
              </a:rPr>
              <a:t>dotyczące zagrożeń charakterystycznych dla naszych działań. Zasady te chronią nas przed poważnymi obrażeniami ciała lub śmiercią.</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69667"/>
          </a:xfrm>
          <a:prstGeom prst="rect">
            <a:avLst/>
          </a:prstGeom>
          <a:noFill/>
        </p:spPr>
        <p:txBody>
          <a:bodyPr wrap="square">
            <a:spAutoFit/>
          </a:bodyPr>
          <a:lstStyle/>
          <a:p>
            <a:pPr algn="l">
              <a:spcAft>
                <a:spcPts val="600"/>
              </a:spcAft>
              <a:buClr>
                <a:srgbClr val="84BD00"/>
              </a:buClr>
              <a:buSzPct val="125000"/>
              <a:defRPr b="0" i="0"/>
            </a:pPr>
            <a:r>
              <a:rPr lang="1045" b="1">
                <a:latin typeface="Arial" panose="020B0604020202020204" pitchFamily="34" charset="0"/>
                <a:cs typeface="Arial" panose="020B0604020202020204" pitchFamily="34" charset="0"/>
              </a:rPr>
              <a:t>Aktywne zaangażowanie w zasady ratujące życie:</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Edukacja</a:t>
            </a:r>
            <a:r>
              <a:rPr lang="1045">
                <a:latin typeface="Arial" panose="020B0604020202020204" pitchFamily="34" charset="0"/>
                <a:cs typeface="Arial" panose="020B0604020202020204" pitchFamily="34" charset="0"/>
              </a:rPr>
              <a:t> - </a:t>
            </a:r>
            <a:r>
              <a:rPr lang="en-US">
                <a:latin typeface="Arial" panose="020B0604020202020204" pitchFamily="34" charset="0"/>
                <a:cs typeface="Arial" panose="020B0604020202020204" pitchFamily="34" charset="0"/>
              </a:rPr>
              <a:t>T</a:t>
            </a:r>
            <a:r>
              <a:rPr lang="1045">
                <a:latin typeface="Arial" panose="020B0604020202020204" pitchFamily="34" charset="0"/>
                <a:cs typeface="Arial" panose="020B0604020202020204" pitchFamily="34" charset="0"/>
              </a:rPr>
              <a:t>o Ty odpowiadasz za zrozumienie zasad ratujących życie. Jeśli coś jest niejasne, pytaj!</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Przestrzeganie</a:t>
            </a:r>
            <a:r>
              <a:rPr lang="1045">
                <a:latin typeface="Arial" panose="020B0604020202020204" pitchFamily="34" charset="0"/>
                <a:cs typeface="Arial" panose="020B0604020202020204" pitchFamily="34" charset="0"/>
              </a:rPr>
              <a:t> zasad ratujących życie – każdy ma obowiązek przestrzegania tych zasad niezależnie od stanowiska czy roli w firmie</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Ocena ryzyka </a:t>
            </a:r>
            <a:r>
              <a:rPr lang="1045">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P</a:t>
            </a:r>
            <a:r>
              <a:rPr lang="1045">
                <a:latin typeface="Arial" panose="020B0604020202020204" pitchFamily="34" charset="0"/>
                <a:cs typeface="Arial" panose="020B0604020202020204" pitchFamily="34" charset="0"/>
              </a:rPr>
              <a:t>rzed wykonaniem zadania trzeba sprawdzić jego zgodność z zasadami ratującymi życie.</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Interwencja</a:t>
            </a:r>
            <a:r>
              <a:rPr lang="1045">
                <a:latin typeface="Arial" panose="020B0604020202020204" pitchFamily="34" charset="0"/>
                <a:cs typeface="Arial" panose="020B0604020202020204" pitchFamily="34" charset="0"/>
              </a:rPr>
              <a:t> - </a:t>
            </a:r>
            <a:r>
              <a:rPr lang="en-US">
                <a:latin typeface="Arial" panose="020B0604020202020204" pitchFamily="34" charset="0"/>
                <a:cs typeface="Arial" panose="020B0604020202020204" pitchFamily="34" charset="0"/>
              </a:rPr>
              <a:t>K</a:t>
            </a:r>
            <a:r>
              <a:rPr lang="1045">
                <a:latin typeface="Arial" panose="020B0604020202020204" pitchFamily="34" charset="0"/>
                <a:cs typeface="Arial" panose="020B0604020202020204" pitchFamily="34" charset="0"/>
              </a:rPr>
              <a:t>ażdy ma prawo zażądać przerwania działania lub czynności, jeśli sądzi, że naruszają one zasady ratujące życie i stwarzają ryzyko dla pracowników.</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Aktywne współdziałanie</a:t>
            </a:r>
            <a:r>
              <a:rPr lang="1045" b="0">
                <a:solidFill>
                  <a:srgbClr val="84BD00"/>
                </a:solidFill>
                <a:latin typeface="Arial" panose="020B0604020202020204" pitchFamily="34" charset="0"/>
                <a:cs typeface="Arial" panose="020B0604020202020204" pitchFamily="34" charset="0"/>
              </a:rPr>
              <a:t> </a:t>
            </a:r>
            <a:r>
              <a:rPr lang="1045">
                <a:latin typeface="Arial" panose="020B0604020202020204" pitchFamily="34" charset="0"/>
                <a:cs typeface="Arial" panose="020B0604020202020204" pitchFamily="34" charset="0"/>
              </a:rPr>
              <a:t>- Jeżeli widzisz, że Twój współpracownik jest zagrożony, powiedz o tym</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1766674" y="5673703"/>
            <a:ext cx="1644215" cy="1382706"/>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Prace przy źródłach ciepła lub ognia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Ograniczona przestrzeń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45"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00108" y="5236514"/>
            <a:ext cx="1159046" cy="1078022"/>
          </a:xfrm>
          <a:prstGeom prst="rect">
            <a:avLst/>
          </a:prstGeom>
          <a:noFill/>
        </p:spPr>
        <p:txBody>
          <a:bodyPr wrap="square" rtlCol="0">
            <a:noAutofit/>
          </a:bodyPr>
          <a:lstStyle/>
          <a:p>
            <a:pPr algn="ctr" defTabSz="685800">
              <a:buClr>
                <a:srgbClr val="0033A0"/>
              </a:buClr>
              <a:defRPr b="0" i="0"/>
            </a:pPr>
            <a:r>
              <a:rPr lang="1045" sz="1200" b="1">
                <a:solidFill>
                  <a:srgbClr val="0054A6"/>
                </a:solidFill>
                <a:latin typeface="Arial"/>
              </a:rPr>
              <a:t>Bezpieczne prowadzenie pojazdów</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Izolacja źródeł energii</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739930" y="5621944"/>
            <a:ext cx="1218045" cy="891540"/>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Praca w miejscach narażenia</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45"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45" sz="1200" b="1">
                <a:solidFill>
                  <a:srgbClr val="0054A6"/>
                </a:solidFill>
                <a:latin typeface="Arial"/>
              </a:rPr>
              <a:t>Materiały niebezpieczne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281311" y="5656450"/>
            <a:ext cx="1293923" cy="640833"/>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Ochrona przed upadkiem</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45" sz="1200" b="1">
                <a:solidFill>
                  <a:srgbClr val="0054A6"/>
                </a:solidFill>
                <a:latin typeface="Arial"/>
              </a:rPr>
              <a:t>Kontrole bezpieczeństwa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1077218"/>
          </a:xfrm>
          <a:prstGeom prst="rect">
            <a:avLst/>
          </a:prstGeom>
          <a:noFill/>
        </p:spPr>
        <p:txBody>
          <a:bodyPr wrap="square">
            <a:spAutoFit/>
          </a:bodyPr>
          <a:lstStyle/>
          <a:p>
            <a:pPr algn="l">
              <a:spcAft>
                <a:spcPts val="600"/>
              </a:spcAft>
              <a:buClr>
                <a:srgbClr val="84BD00"/>
              </a:buClr>
              <a:buSzPct val="125000"/>
            </a:pPr>
            <a:r>
              <a:rPr lang="en-US" b="1" dirty="0" err="1">
                <a:latin typeface="Arial" panose="020B0604020202020204" pitchFamily="34" charset="0"/>
                <a:cs typeface="Arial" panose="020B0604020202020204" pitchFamily="34" charset="0"/>
              </a:rPr>
              <a:t>Objaśnienie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Zasad</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Ratujących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Życie</a:t>
            </a:r>
            <a:r>
              <a:rPr lang="en-US" b="1" dirty="0">
                <a:latin typeface="Arial" panose="020B0604020202020204" pitchFamily="34" charset="0"/>
                <a:cs typeface="Arial" panose="020B0604020202020204" pitchFamily="34" charset="0"/>
              </a:rPr>
              <a:t> (LSR)</a:t>
            </a:r>
          </a:p>
          <a:p>
            <a:pPr algn="l">
              <a:spcAft>
                <a:spcPts val="600"/>
              </a:spcAft>
              <a:buClr>
                <a:srgbClr val="84BD00"/>
              </a:buClr>
              <a:buSzPct val="125000"/>
            </a:pP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723823"/>
          </a:xfrm>
          <a:prstGeom prst="rect">
            <a:avLst/>
          </a:prstGeom>
          <a:noFill/>
        </p:spPr>
        <p:txBody>
          <a:bodyPr wrap="square">
            <a:spAutoFit/>
          </a:bodyPr>
          <a:lstStyle/>
          <a:p>
            <a:pPr algn="l">
              <a:spcAft>
                <a:spcPts val="1800"/>
              </a:spcAft>
              <a:buClr>
                <a:srgbClr val="84BD00"/>
              </a:buClr>
              <a:buSzPct val="125000"/>
            </a:pPr>
            <a:r>
              <a:rPr lang="pl-PL" b="1" dirty="0">
                <a:solidFill>
                  <a:srgbClr val="84BD00"/>
                </a:solidFill>
                <a:latin typeface="Arial" panose="020B0604020202020204" pitchFamily="34" charset="0"/>
                <a:cs typeface="Arial" panose="020B0604020202020204" pitchFamily="34" charset="0"/>
              </a:rPr>
              <a:t>Zasady Ratujące Życie </a:t>
            </a:r>
            <a:r>
              <a:rPr lang="pl-PL" b="1" u="sng" dirty="0">
                <a:solidFill>
                  <a:srgbClr val="84BD00"/>
                </a:solidFill>
                <a:latin typeface="Arial" panose="020B0604020202020204" pitchFamily="34" charset="0"/>
                <a:cs typeface="Arial" panose="020B0604020202020204" pitchFamily="34" charset="0"/>
              </a:rPr>
              <a:t>NIE SĄ</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pl-PL" dirty="0">
                <a:latin typeface="Arial" panose="020B0604020202020204" pitchFamily="34" charset="0"/>
                <a:cs typeface="Arial" panose="020B0604020202020204" pitchFamily="34" charset="0"/>
              </a:rPr>
              <a:t>Kompletnym regulaminem bezpieczeństwa </a:t>
            </a:r>
          </a:p>
          <a:p>
            <a:pPr marL="285750" indent="-285750" algn="l">
              <a:spcAft>
                <a:spcPts val="1800"/>
              </a:spcAft>
              <a:buClr>
                <a:srgbClr val="84BD00"/>
              </a:buClr>
              <a:buSzPct val="125000"/>
              <a:buFont typeface="Comic Sans MS" panose="030F0702030302020204" pitchFamily="66" charset="0"/>
              <a:buChar char="x"/>
            </a:pPr>
            <a:r>
              <a:rPr lang="pl-PL" dirty="0">
                <a:latin typeface="Arial" panose="020B0604020202020204" pitchFamily="34" charset="0"/>
                <a:cs typeface="Arial" panose="020B0604020202020204" pitchFamily="34" charset="0"/>
              </a:rPr>
              <a:t>Szkoleniem formalnym</a:t>
            </a:r>
          </a:p>
          <a:p>
            <a:pPr marL="285750" indent="-285750" algn="l">
              <a:spcAft>
                <a:spcPts val="1800"/>
              </a:spcAft>
              <a:buClr>
                <a:srgbClr val="84BD00"/>
              </a:buClr>
              <a:buSzPct val="125000"/>
              <a:buFont typeface="Comic Sans MS" panose="030F0702030302020204" pitchFamily="66" charset="0"/>
              <a:buChar char="x"/>
            </a:pPr>
            <a:r>
              <a:rPr lang="pl-PL" dirty="0">
                <a:latin typeface="Arial" panose="020B0604020202020204" pitchFamily="34" charset="0"/>
                <a:cs typeface="Arial" panose="020B0604020202020204" pitchFamily="34" charset="0"/>
              </a:rPr>
              <a:t>Zasadami o charakterze represyjnym, stosowanymi tylko w ramach środków dyscyplinarnych</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3739485"/>
          </a:xfrm>
          <a:prstGeom prst="rect">
            <a:avLst/>
          </a:prstGeom>
          <a:noFill/>
        </p:spPr>
        <p:txBody>
          <a:bodyPr wrap="square">
            <a:spAutoFit/>
          </a:bodyPr>
          <a:lstStyle/>
          <a:p>
            <a:pPr algn="l">
              <a:spcAft>
                <a:spcPts val="1800"/>
              </a:spcAft>
              <a:buClr>
                <a:srgbClr val="84BD00"/>
              </a:buClr>
              <a:buSzPct val="125000"/>
            </a:pPr>
            <a:r>
              <a:rPr lang="en-US" b="1" dirty="0" err="1">
                <a:solidFill>
                  <a:srgbClr val="84BD00"/>
                </a:solidFill>
                <a:latin typeface="Arial" panose="020B0604020202020204" pitchFamily="34" charset="0"/>
                <a:cs typeface="Arial" panose="020B0604020202020204" pitchFamily="34" charset="0"/>
              </a:rPr>
              <a:t>Zasady</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Ratujące</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Życie</a:t>
            </a:r>
            <a:r>
              <a:rPr lang="en-US" b="1" dirty="0">
                <a:solidFill>
                  <a:srgbClr val="84BD00"/>
                </a:solidFill>
                <a:latin typeface="Arial" panose="020B0604020202020204" pitchFamily="34" charset="0"/>
                <a:cs typeface="Arial" panose="020B0604020202020204" pitchFamily="34" charset="0"/>
              </a:rPr>
              <a:t> </a:t>
            </a:r>
            <a:r>
              <a:rPr lang="en-US" b="1" u="sng" dirty="0">
                <a:solidFill>
                  <a:srgbClr val="84BD00"/>
                </a:solidFill>
                <a:latin typeface="Arial" panose="020B0604020202020204" pitchFamily="34" charset="0"/>
                <a:cs typeface="Arial" panose="020B0604020202020204" pitchFamily="34" charset="0"/>
              </a:rPr>
              <a:t>TO</a:t>
            </a:r>
          </a:p>
          <a:p>
            <a:pPr marL="285750" indent="-285750" algn="l">
              <a:spcAft>
                <a:spcPts val="1800"/>
              </a:spcAft>
              <a:buClr>
                <a:srgbClr val="84BD00"/>
              </a:buClr>
              <a:buSzPct val="125000"/>
              <a:buFont typeface="Wingdings" panose="05000000000000000000" pitchFamily="2" charset="2"/>
              <a:buChar char="ü"/>
            </a:pPr>
            <a:r>
              <a:rPr lang="pl-PL" dirty="0">
                <a:latin typeface="Arial" panose="020B0604020202020204" pitchFamily="34" charset="0"/>
                <a:cs typeface="Arial" panose="020B0604020202020204" pitchFamily="34" charset="0"/>
              </a:rPr>
              <a:t>Przypomnienia o najczęstszych obszarach ryzyka</a:t>
            </a:r>
          </a:p>
          <a:p>
            <a:pPr marL="285750" indent="-285750" algn="l">
              <a:spcAft>
                <a:spcPts val="1800"/>
              </a:spcAft>
              <a:buClr>
                <a:srgbClr val="84BD00"/>
              </a:buClr>
              <a:buSzPct val="125000"/>
              <a:buFont typeface="Wingdings" panose="05000000000000000000" pitchFamily="2" charset="2"/>
              <a:buChar char="ü"/>
            </a:pPr>
            <a:r>
              <a:rPr lang="pl-PL" dirty="0">
                <a:latin typeface="Arial" panose="020B0604020202020204" pitchFamily="34" charset="0"/>
                <a:cs typeface="Arial" panose="020B0604020202020204" pitchFamily="34" charset="0"/>
              </a:rPr>
              <a:t>Główne zasady dotyczące najbardziej podstawowych wymaganych zachowań związanych z każdym obszarem ryzyka</a:t>
            </a:r>
          </a:p>
          <a:p>
            <a:pPr marL="285750" indent="-285750" algn="l">
              <a:spcAft>
                <a:spcPts val="1800"/>
              </a:spcAft>
              <a:buClr>
                <a:srgbClr val="84BD00"/>
              </a:buClr>
              <a:buSzPct val="125000"/>
              <a:buFont typeface="Wingdings" panose="05000000000000000000" pitchFamily="2" charset="2"/>
              <a:buChar char="ü"/>
            </a:pPr>
            <a:r>
              <a:rPr lang="pl-PL" dirty="0">
                <a:latin typeface="Arial" panose="020B0604020202020204" pitchFamily="34" charset="0"/>
                <a:cs typeface="Arial" panose="020B0604020202020204" pitchFamily="34" charset="0"/>
              </a:rPr>
              <a:t>Wytyczne dotyczące promowania zachowań, które będą chronić pracowników przed poważnymi obrażeniami ciała lub śmiercią</a:t>
            </a:r>
            <a:br>
              <a:rPr lang="en-US" dirty="0">
                <a:latin typeface="Arial" panose="020B0604020202020204" pitchFamily="34" charset="0"/>
                <a:cs typeface="Arial" panose="020B0604020202020204" pitchFamily="34" charset="0"/>
              </a:rPr>
            </a:br>
            <a:r>
              <a:rPr lang="pl-PL" sz="1600" i="1" dirty="0">
                <a:latin typeface="Arial" panose="020B0604020202020204" pitchFamily="34" charset="0"/>
                <a:cs typeface="Arial" panose="020B0604020202020204" pitchFamily="34" charset="0"/>
              </a:rPr>
              <a:t>Jednak powaga zagrożeń, do których odnoszą się LSR, wymaga wprowadzenia do tych zasad elementu dyscyplinującego.</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7" y="3605704"/>
            <a:ext cx="5073353" cy="1446550"/>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SET IN ORDER (utrzymuj porządek</a:t>
            </a:r>
            <a:r>
              <a:rPr lang="1045" b="0">
                <a:solidFill>
                  <a:srgbClr val="84BD00"/>
                </a:solidFill>
                <a:latin typeface="Arial" panose="020B0604020202020204" pitchFamily="34" charset="0"/>
                <a:cs typeface="Arial" panose="020B0604020202020204" pitchFamily="34" charset="0"/>
              </a:rPr>
              <a:t>)</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Mniejsze prawdopodobieństwo, że pracownik weźmie niewłaściwe narzędzie.</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Użycie złych narzędzi lub przedmiotów może spowodować poważne zagrożenia dla bezpieczeństwa.</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1006846"/>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ORGANIZACJA MIEJSCA PRACY – 5S</a:t>
            </a:r>
          </a:p>
          <a:p>
            <a:pPr algn="l">
              <a:buClr>
                <a:srgbClr val="84BD00"/>
              </a:buClr>
              <a:buSzPct val="125000"/>
              <a:defRPr b="0" i="0"/>
            </a:pPr>
            <a:r>
              <a:rPr lang="1045">
                <a:latin typeface="Arial" panose="020B0604020202020204" pitchFamily="34" charset="0"/>
                <a:cs typeface="Arial" panose="020B0604020202020204" pitchFamily="34" charset="0"/>
              </a:rPr>
              <a:t>Tzw. system 5S oznacza proces ciągłego doskonalenia na rzecz poprawy wydajności i zwiększenia bezpieczeństwa w miejscu pracy.</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72645"/>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647566"/>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SORT (układaj</a:t>
            </a:r>
            <a:r>
              <a:rPr lang="1045" b="0">
                <a:solidFill>
                  <a:srgbClr val="84BD00"/>
                </a:solidFill>
                <a:latin typeface="Arial" panose="020B0604020202020204" pitchFamily="34" charset="0"/>
                <a:cs typeface="Arial" panose="020B0604020202020204" pitchFamily="34" charset="0"/>
              </a:rPr>
              <a:t>)</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Wyklucza przeszkody.</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Mniej przedmiotów, na które można wpaść, o które można się potknąć lub które mogą się zapalić, czy też wywołać inne rodzaje uszkodzenia. Dobrze poukładane miejsce pracy jest bezpieczniejsze</a:t>
            </a:r>
            <a:r>
              <a:rPr lang="1045"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5007151"/>
            <a:ext cx="4614514" cy="1220419"/>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SHINE (sprzątaj)</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Sprzątanie kurzu i oleju wyklucza ryzyko pożaru.</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Usuwanie rozlanych cieczy zmniejsza ryzyko poślizgnięć i upadków.</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861139"/>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STANDARDIZE (wprowadzaj standardy)</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Mniejsze ryzyko awarii, wypadków i innych problemów z bezpieczeństwem.</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Miejsca pracy, w których stosuje się standardowe procesy, okazały się bezpieczniejsze.</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Większe oczekiwania od nowych pracowników związane z miejscami pracy.</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45" b="1">
                <a:solidFill>
                  <a:srgbClr val="84BD00"/>
                </a:solidFill>
                <a:latin typeface="Arial" panose="020B0604020202020204" pitchFamily="34" charset="0"/>
                <a:cs typeface="Arial" panose="020B0604020202020204" pitchFamily="34" charset="0"/>
              </a:rPr>
              <a:t>SUSTAIN (utrzymuj)</a:t>
            </a:r>
          </a:p>
          <a:p>
            <a:pPr>
              <a:defRPr b="0" i="0"/>
            </a:pPr>
            <a:r>
              <a:rPr lang="1045" sz="1400" b="1" i="0" u="none" strike="noStrike">
                <a:solidFill>
                  <a:srgbClr val="000000"/>
                </a:solidFill>
                <a:latin typeface="Arial" panose="020B0604020202020204" pitchFamily="34" charset="0"/>
                <a:cs typeface="Arial" panose="020B0604020202020204" pitchFamily="34" charset="0"/>
              </a:rPr>
              <a:t>Skutki dla bezpieczeństwa:</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Im dłużej przestrzega się metodologii 5S i ulepsza ją, tym bezpieczniejszy staje się dany obiekt.</a:t>
            </a:r>
          </a:p>
          <a:p>
            <a:pPr marL="171450" indent="-171450">
              <a:buClr>
                <a:srgbClr val="84BD00"/>
              </a:buClr>
              <a:buSzPct val="125000"/>
              <a:buFont typeface="Wingdings" panose="05000000000000000000" pitchFamily="2" charset="2"/>
              <a:buChar char="ü"/>
              <a:defRPr b="0" i="0"/>
            </a:pPr>
            <a:r>
              <a:rPr lang="1045" sz="1400" b="0" i="0" u="none" strike="noStrike">
                <a:solidFill>
                  <a:srgbClr val="000000"/>
                </a:solidFill>
                <a:latin typeface="Arial" panose="020B0604020202020204" pitchFamily="34" charset="0"/>
                <a:cs typeface="Arial" panose="020B0604020202020204" pitchFamily="34" charset="0"/>
              </a:rPr>
              <a:t>Zakład, w którym utrzymuje się starania w tej kwestii, będzie bezpieczniejszy.</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45" sz="2400" b="1" dirty="0">
                <a:solidFill>
                  <a:srgbClr val="0033A0"/>
                </a:solidFill>
                <a:latin typeface="Arial" panose="020B0604020202020204" pitchFamily="34" charset="0"/>
                <a:cs typeface="Arial" panose="020B0604020202020204" pitchFamily="34" charset="0"/>
              </a:rPr>
              <a:t>ORGANIZACJA MIEJSCA PRACY – 5S</a:t>
            </a:r>
          </a:p>
          <a:p>
            <a:pPr algn="l"/>
            <a:endParaRPr lang="en-US" dirty="0">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45" b="1" dirty="0">
                <a:latin typeface="Arial" panose="020B0604020202020204" pitchFamily="34" charset="0"/>
                <a:cs typeface="Arial" panose="020B0604020202020204" pitchFamily="34" charset="0"/>
              </a:rPr>
              <a:t>Zalety zorganizowanego miejsca pracy:</a:t>
            </a:r>
          </a:p>
          <a:p>
            <a:pPr marL="285750" indent="-285750" algn="l">
              <a:lnSpc>
                <a:spcPct val="150000"/>
              </a:lnSpc>
              <a:buClr>
                <a:srgbClr val="84BD00"/>
              </a:buClr>
              <a:buSzPct val="125000"/>
              <a:buFont typeface="Wingdings" panose="05000000000000000000" pitchFamily="2" charset="2"/>
              <a:buChar char="ü"/>
              <a:defRPr b="0" i="0"/>
            </a:pPr>
            <a:r>
              <a:rPr lang="1045" b="1" dirty="0">
                <a:solidFill>
                  <a:srgbClr val="84BD00"/>
                </a:solidFill>
                <a:latin typeface="Arial" panose="020B0604020202020204" pitchFamily="34" charset="0"/>
                <a:cs typeface="Arial" panose="020B0604020202020204" pitchFamily="34" charset="0"/>
              </a:rPr>
              <a:t>Niższe ryzyko wypadków</a:t>
            </a:r>
          </a:p>
          <a:p>
            <a:pPr marL="285750" indent="-285750" algn="l">
              <a:lnSpc>
                <a:spcPct val="150000"/>
              </a:lnSpc>
              <a:buClr>
                <a:srgbClr val="84BD00"/>
              </a:buClr>
              <a:buSzPct val="125000"/>
              <a:buFont typeface="Wingdings" panose="05000000000000000000" pitchFamily="2" charset="2"/>
              <a:buChar char="ü"/>
              <a:defRPr b="0" i="0"/>
            </a:pPr>
            <a:r>
              <a:rPr lang="1045" dirty="0">
                <a:latin typeface="Arial" panose="020B0604020202020204" pitchFamily="34" charset="0"/>
                <a:cs typeface="Arial" panose="020B0604020202020204" pitchFamily="34" charset="0"/>
              </a:rPr>
              <a:t>Bardziej optymalne zużycie czasu</a:t>
            </a:r>
          </a:p>
          <a:p>
            <a:pPr marL="285750" indent="-285750" algn="l">
              <a:lnSpc>
                <a:spcPct val="150000"/>
              </a:lnSpc>
              <a:buClr>
                <a:srgbClr val="84BD00"/>
              </a:buClr>
              <a:buSzPct val="125000"/>
              <a:buFont typeface="Wingdings" panose="05000000000000000000" pitchFamily="2" charset="2"/>
              <a:buChar char="ü"/>
              <a:defRPr b="0" i="0"/>
            </a:pPr>
            <a:r>
              <a:rPr lang="1045" dirty="0">
                <a:latin typeface="Arial" panose="020B0604020202020204" pitchFamily="34" charset="0"/>
                <a:cs typeface="Arial" panose="020B0604020202020204" pitchFamily="34" charset="0"/>
              </a:rPr>
              <a:t>Mniej zmarnowanej przestrzeni</a:t>
            </a:r>
          </a:p>
          <a:p>
            <a:pPr marL="285750" indent="-285750" algn="l">
              <a:lnSpc>
                <a:spcPct val="150000"/>
              </a:lnSpc>
              <a:buClr>
                <a:srgbClr val="84BD00"/>
              </a:buClr>
              <a:buSzPct val="125000"/>
              <a:buFont typeface="Wingdings" panose="05000000000000000000" pitchFamily="2" charset="2"/>
              <a:buChar char="ü"/>
              <a:defRPr b="0" i="0"/>
            </a:pPr>
            <a:r>
              <a:rPr lang="1045" dirty="0">
                <a:latin typeface="Arial" panose="020B0604020202020204" pitchFamily="34" charset="0"/>
                <a:cs typeface="Arial" panose="020B0604020202020204" pitchFamily="34" charset="0"/>
              </a:rPr>
              <a:t>Krótsze przestoje wyposażenia</a:t>
            </a:r>
          </a:p>
          <a:p>
            <a:pPr marL="285750" indent="-285750" algn="l">
              <a:lnSpc>
                <a:spcPct val="150000"/>
              </a:lnSpc>
              <a:buClr>
                <a:srgbClr val="84BD00"/>
              </a:buClr>
              <a:buSzPct val="125000"/>
              <a:buFont typeface="Wingdings" panose="05000000000000000000" pitchFamily="2" charset="2"/>
              <a:buChar char="ü"/>
              <a:defRPr b="0" i="0"/>
            </a:pPr>
            <a:r>
              <a:rPr lang="1045" dirty="0">
                <a:latin typeface="Arial" panose="020B0604020202020204" pitchFamily="34" charset="0"/>
                <a:cs typeface="Arial" panose="020B0604020202020204" pitchFamily="34" charset="0"/>
              </a:rPr>
              <a:t>Większa spójność i wyższa jakość</a:t>
            </a:r>
          </a:p>
          <a:p>
            <a:pPr marL="285750" indent="-285750" algn="l">
              <a:lnSpc>
                <a:spcPct val="150000"/>
              </a:lnSpc>
              <a:buClr>
                <a:srgbClr val="84BD00"/>
              </a:buClr>
              <a:buSzPct val="125000"/>
              <a:buFont typeface="Wingdings" panose="05000000000000000000" pitchFamily="2" charset="2"/>
              <a:buChar char="ü"/>
              <a:defRPr b="0" i="0"/>
            </a:pPr>
            <a:r>
              <a:rPr lang="1045" dirty="0">
                <a:latin typeface="Arial" panose="020B0604020202020204" pitchFamily="34" charset="0"/>
                <a:cs typeface="Arial" panose="020B0604020202020204" pitchFamily="34" charset="0"/>
              </a:rPr>
              <a:t>Podwyższone morale</a:t>
            </a:r>
          </a:p>
          <a:p>
            <a:pPr algn="l">
              <a:buClr>
                <a:srgbClr val="84BD00"/>
              </a:buClr>
              <a:buSzPct val="125000"/>
            </a:pPr>
            <a:endParaRPr lang="en-US"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1826935577"/>
              </p:ext>
            </p:extLst>
          </p:nvPr>
        </p:nvGraphicFramePr>
        <p:xfrm>
          <a:off x="5496447" y="1961417"/>
          <a:ext cx="6382431"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5828044" y="5506788"/>
            <a:ext cx="5769983" cy="692497"/>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45" sz="1300" dirty="0"/>
              <a:t>Około 4</a:t>
            </a:r>
            <a:r>
              <a:rPr lang="en-US" sz="1300" dirty="0"/>
              <a:t>1</a:t>
            </a:r>
            <a:r>
              <a:rPr lang="1045" sz="1300" dirty="0"/>
              <a:t>% urazów, do których doszło w 202</a:t>
            </a:r>
            <a:r>
              <a:rPr lang="en-US" sz="1300" dirty="0"/>
              <a:t>3</a:t>
            </a:r>
            <a:r>
              <a:rPr lang="1045" sz="1300" dirty="0"/>
              <a:t> r. należało do kategorii, w których bezpieczeństwo można poprawić dzięki organizacji miejsca pracy.</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5" sz="1600" dirty="0"/>
              <a:t>Obrażenia z poszczególnych kategorii w 202</a:t>
            </a:r>
            <a:r>
              <a:rPr lang="en-US" sz="1600" dirty="0"/>
              <a:t>3</a:t>
            </a:r>
            <a:r>
              <a:rPr lang="1045" sz="1600" dirty="0"/>
              <a:t> r.</a:t>
            </a:r>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45" sz="3600" b="1">
                <a:solidFill>
                  <a:srgbClr val="0033A0"/>
                </a:solidFill>
                <a:latin typeface="Arial" panose="020B0604020202020204" pitchFamily="34" charset="0"/>
                <a:cs typeface="Arial" panose="020B0604020202020204" pitchFamily="34" charset="0"/>
              </a:rPr>
              <a:t>Pozycja lidera w kwestii bezpieczeństwa:</a:t>
            </a:r>
            <a:br>
              <a:rPr lang="1045" sz="3600" b="1">
                <a:solidFill>
                  <a:srgbClr val="0033A0"/>
                </a:solidFill>
                <a:latin typeface="Arial" panose="020B0604020202020204" pitchFamily="34" charset="0"/>
                <a:cs typeface="Arial" panose="020B0604020202020204" pitchFamily="34" charset="0"/>
              </a:rPr>
            </a:br>
            <a:r>
              <a:rPr lang="1045" sz="3600" b="1">
                <a:solidFill>
                  <a:srgbClr val="0033A0"/>
                </a:solidFill>
                <a:latin typeface="Arial" panose="020B0604020202020204" pitchFamily="34" charset="0"/>
                <a:cs typeface="Arial" panose="020B0604020202020204" pitchFamily="34" charset="0"/>
              </a:rPr>
              <a:t>każdy ma do odegrania własną rolę.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927443"/>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CO OZNACZA POZYCJA LIDERA W KWESTII BEZPIECZEŃSTWA?</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5">
                <a:latin typeface="Arial" panose="020B0604020202020204" pitchFamily="34" charset="0"/>
                <a:cs typeface="Arial" panose="020B0604020202020204" pitchFamily="34" charset="0"/>
              </a:rPr>
              <a:t>Pozycja lidera w zakresie bezpieczeństwa nie musi dotyczyć osoby, która rzeczywiście pełni rolę lidera.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5" b="1">
                <a:latin typeface="Arial" panose="020B0604020202020204" pitchFamily="34" charset="0"/>
                <a:cs typeface="Arial" panose="020B0604020202020204" pitchFamily="34" charset="0"/>
              </a:rPr>
              <a:t>Liderzy w kwestii bezpieczeństwa:</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Przejawiaj</a:t>
            </a:r>
            <a:r>
              <a:rPr lang="1045">
                <a:latin typeface="Arial" panose="020B0604020202020204" pitchFamily="34" charset="0"/>
                <a:cs typeface="Arial" panose="020B0604020202020204" pitchFamily="34" charset="0"/>
              </a:rPr>
              <a:t> odpowiednie zachowania dot. bezpieczeństwa</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Bądź inspiracją</a:t>
            </a:r>
            <a:r>
              <a:rPr lang="1045">
                <a:latin typeface="Arial" panose="020B0604020202020204" pitchFamily="34" charset="0"/>
                <a:cs typeface="Arial" panose="020B0604020202020204" pitchFamily="34" charset="0"/>
              </a:rPr>
              <a:t> dla innych</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Przestrzegaj</a:t>
            </a:r>
            <a:r>
              <a:rPr lang="1045">
                <a:latin typeface="Arial" panose="020B0604020202020204" pitchFamily="34" charset="0"/>
                <a:cs typeface="Arial" panose="020B0604020202020204" pitchFamily="34" charset="0"/>
              </a:rPr>
              <a:t> procedur bezpieczeństwa – co do joty</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Wygłaszaj swoje opinie </a:t>
            </a:r>
            <a:r>
              <a:rPr lang="1045">
                <a:latin typeface="Arial" panose="020B0604020202020204" pitchFamily="34" charset="0"/>
                <a:cs typeface="Arial" panose="020B0604020202020204" pitchFamily="34" charset="0"/>
              </a:rPr>
              <a:t>konstruktywnie </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Doceniaj</a:t>
            </a:r>
            <a:r>
              <a:rPr lang="1045">
                <a:latin typeface="Arial" panose="020B0604020202020204" pitchFamily="34" charset="0"/>
                <a:cs typeface="Arial" panose="020B0604020202020204" pitchFamily="34" charset="0"/>
              </a:rPr>
              <a:t> pracowników, którzy dbają o bezpieczeństwo </a:t>
            </a:r>
          </a:p>
          <a:p>
            <a:pPr marL="285750" indent="-285750" algn="l">
              <a:spcAft>
                <a:spcPts val="600"/>
              </a:spcAft>
              <a:buClr>
                <a:srgbClr val="84BD00"/>
              </a:buClr>
              <a:buSzPct val="125000"/>
              <a:buFont typeface="Wingdings" panose="05000000000000000000" pitchFamily="2" charset="2"/>
              <a:buChar char="ü"/>
              <a:defRPr b="0" i="0"/>
            </a:pPr>
            <a:r>
              <a:rPr lang="1045" b="1">
                <a:solidFill>
                  <a:srgbClr val="84BD00"/>
                </a:solidFill>
                <a:latin typeface="Arial" panose="020B0604020202020204" pitchFamily="34" charset="0"/>
                <a:cs typeface="Arial" panose="020B0604020202020204" pitchFamily="34" charset="0"/>
              </a:rPr>
              <a:t>Słuchaj</a:t>
            </a:r>
            <a:r>
              <a:rPr lang="1045">
                <a:latin typeface="Arial" panose="020B0604020202020204" pitchFamily="34" charset="0"/>
                <a:cs typeface="Arial" panose="020B0604020202020204" pitchFamily="34" charset="0"/>
              </a:rPr>
              <a:t> obaw pracowników w zakresie bezpieczeństwa</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F6AC4B39-CD44-452A-84BB-5569EAB0BBE0}"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sp>
        <p:nvSpPr>
          <p:cNvPr id="14" name="Rectangle 13">
            <a:extLst>
              <a:ext uri="{FF2B5EF4-FFF2-40B4-BE49-F238E27FC236}">
                <a16:creationId xmlns:a16="http://schemas.microsoft.com/office/drawing/2014/main" id="{CADB3204-155B-43F9-8F9F-B28A4BEB3462}"/>
              </a:ext>
            </a:extLst>
          </p:cNvPr>
          <p:cNvSpPr/>
          <p:nvPr/>
        </p:nvSpPr>
        <p:spPr>
          <a:xfrm>
            <a:off x="311958" y="1188393"/>
            <a:ext cx="3878983" cy="2806964"/>
          </a:xfrm>
          <a:prstGeom prst="rect">
            <a:avLst/>
          </a:prstGeom>
        </p:spPr>
        <p:txBody>
          <a:bodyPr wrap="square">
            <a:spAutoFit/>
          </a:bodyPr>
          <a:lstStyle/>
          <a:p>
            <a:pPr>
              <a:spcAft>
                <a:spcPts val="1200"/>
              </a:spcAft>
              <a:defRPr b="0" i="0"/>
            </a:pPr>
            <a:r>
              <a:rPr lang="1045" sz="2400" b="1">
                <a:solidFill>
                  <a:srgbClr val="0033A0"/>
                </a:solidFill>
                <a:latin typeface="Arial" panose="020B0604020202020204" pitchFamily="34" charset="0"/>
                <a:cs typeface="Arial" panose="020B0604020202020204" pitchFamily="34" charset="0"/>
              </a:rPr>
              <a:t>Analiza przyczyn źródłowych</a:t>
            </a:r>
          </a:p>
          <a:p>
            <a:pPr>
              <a:spcAft>
                <a:spcPts val="1200"/>
              </a:spcAft>
              <a:defRPr b="0" i="0"/>
            </a:pPr>
            <a:r>
              <a:rPr lang="1045" b="1">
                <a:latin typeface="Arial" panose="020B0604020202020204" pitchFamily="34" charset="0"/>
                <a:cs typeface="Arial" panose="020B0604020202020204" pitchFamily="34" charset="0"/>
              </a:rPr>
              <a:t>Dlaczego tak ważne jest określenie przyczyny źródłowej?</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Naprawiaj problemy</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Zrezygnuj z obwiniania innych</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Rozliczaj osoby odpowiedzialne</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4865298" y="2073500"/>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5" sz="1400" kern="1200">
                <a:latin typeface="Arial" panose="020B0604020202020204" pitchFamily="34" charset="0"/>
                <a:cs typeface="Arial" panose="020B0604020202020204" pitchFamily="34" charset="0"/>
              </a:rPr>
              <a:t>Zatrzymano mnie za przekroczenie prędkości</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5" sz="1400">
                <a:latin typeface="Arial" panose="020B0604020202020204" pitchFamily="34" charset="0"/>
                <a:cs typeface="Arial" panose="020B0604020202020204" pitchFamily="34" charset="0"/>
              </a:rPr>
              <a:t>Byłem spóźniony do pracy</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5" sz="1400">
                <a:latin typeface="Arial" panose="020B0604020202020204" pitchFamily="34" charset="0"/>
                <a:cs typeface="Arial" panose="020B0604020202020204" pitchFamily="34" charset="0"/>
              </a:rPr>
              <a:t>Zaspałem</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5" sz="1400">
                <a:latin typeface="Arial" panose="020B0604020202020204" pitchFamily="34" charset="0"/>
                <a:cs typeface="Arial" panose="020B0604020202020204" pitchFamily="34" charset="0"/>
              </a:rPr>
              <a:t>Budzik nie zadzwonił</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5" sz="1400" kern="1200">
                <a:latin typeface="Arial" panose="020B0604020202020204" pitchFamily="34" charset="0"/>
                <a:cs typeface="Arial" panose="020B0604020202020204" pitchFamily="34" charset="0"/>
              </a:rPr>
              <a:t>Baterie padły</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400" b="1" kern="1200">
                <a:latin typeface="Arial" panose="020B0604020202020204" pitchFamily="34" charset="0"/>
                <a:cs typeface="Arial" panose="020B0604020202020204" pitchFamily="34" charset="0"/>
              </a:rPr>
              <a:t>Dlaczego?</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5" sz="1400" kern="1200">
                <a:latin typeface="Arial" panose="020B0604020202020204" pitchFamily="34" charset="0"/>
                <a:cs typeface="Arial" panose="020B0604020202020204" pitchFamily="34" charset="0"/>
              </a:rPr>
              <a:t>Nie wymieniłem baterii na czas</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45" b="1">
                <a:solidFill>
                  <a:srgbClr val="0033A0"/>
                </a:solidFill>
                <a:latin typeface="Arial" panose="020B0604020202020204" pitchFamily="34" charset="0"/>
                <a:cs typeface="Arial" panose="020B0604020202020204" pitchFamily="34" charset="0"/>
              </a:rPr>
              <a:t>Przykład:</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45" sz="1600" b="1">
                <a:latin typeface="Arial" panose="020B0604020202020204" pitchFamily="34" charset="0"/>
                <a:cs typeface="Arial" panose="020B0604020202020204" pitchFamily="34" charset="0"/>
              </a:rPr>
              <a:t>Zdarzenie:</a:t>
            </a:r>
            <a:r>
              <a:rPr lang="1045" sz="1600" b="0">
                <a:latin typeface="Arial" panose="020B0604020202020204" pitchFamily="34" charset="0"/>
                <a:cs typeface="Arial" panose="020B0604020202020204" pitchFamily="34" charset="0"/>
              </a:rPr>
              <a:t> Dostałem mandat za przekroczenie prędkości</a:t>
            </a:r>
          </a:p>
        </p:txBody>
      </p:sp>
      <p:sp>
        <p:nvSpPr>
          <p:cNvPr id="36" name="Rectangle 35">
            <a:extLst>
              <a:ext uri="{FF2B5EF4-FFF2-40B4-BE49-F238E27FC236}">
                <a16:creationId xmlns:a16="http://schemas.microsoft.com/office/drawing/2014/main" id="{BB61ADA6-1279-4166-8A36-130DCBA8FA5E}"/>
              </a:ext>
            </a:extLst>
          </p:cNvPr>
          <p:cNvSpPr/>
          <p:nvPr/>
        </p:nvSpPr>
        <p:spPr>
          <a:xfrm>
            <a:off x="7936302" y="5564171"/>
            <a:ext cx="5438672" cy="584775"/>
          </a:xfrm>
          <a:prstGeom prst="rect">
            <a:avLst/>
          </a:prstGeom>
        </p:spPr>
        <p:txBody>
          <a:bodyPr wrap="square">
            <a:spAutoFit/>
          </a:bodyPr>
          <a:lstStyle/>
          <a:p>
            <a:pPr>
              <a:spcAft>
                <a:spcPts val="1200"/>
              </a:spcAft>
              <a:defRPr b="0" i="0"/>
            </a:pPr>
            <a:r>
              <a:rPr lang="1045" sz="1600" b="1">
                <a:latin typeface="Arial" panose="020B0604020202020204" pitchFamily="34" charset="0"/>
                <a:cs typeface="Arial" panose="020B0604020202020204" pitchFamily="34" charset="0"/>
              </a:rPr>
              <a:t>Rozwiązanie:</a:t>
            </a:r>
            <a:r>
              <a:rPr lang="1045" sz="1600" b="0">
                <a:latin typeface="Arial" panose="020B0604020202020204" pitchFamily="34" charset="0"/>
                <a:cs typeface="Arial" panose="020B0604020202020204" pitchFamily="34" charset="0"/>
              </a:rPr>
              <a:t> Podłączyć budzik do prądu </a:t>
            </a:r>
            <a:br>
              <a:rPr lang="1045" sz="1600" b="0">
                <a:latin typeface="Arial" panose="020B0604020202020204" pitchFamily="34" charset="0"/>
                <a:cs typeface="Arial" panose="020B0604020202020204" pitchFamily="34" charset="0"/>
              </a:rPr>
            </a:br>
            <a:r>
              <a:rPr lang="1045" sz="1600" b="0">
                <a:latin typeface="Arial" panose="020B0604020202020204" pitchFamily="34" charset="0"/>
                <a:cs typeface="Arial" panose="020B0604020202020204" pitchFamily="34" charset="0"/>
              </a:rPr>
              <a:t>lub wymienić baterie zanim się wyczerpią.</a:t>
            </a:r>
          </a:p>
        </p:txBody>
      </p:sp>
      <p:sp>
        <p:nvSpPr>
          <p:cNvPr id="2" name="Freeform: Shape 1">
            <a:extLst>
              <a:ext uri="{FF2B5EF4-FFF2-40B4-BE49-F238E27FC236}">
                <a16:creationId xmlns:a16="http://schemas.microsoft.com/office/drawing/2014/main" id="{8FC7FAAA-2404-B51A-4F83-9E12DA94FFD3}"/>
              </a:ext>
            </a:extLst>
          </p:cNvPr>
          <p:cNvSpPr/>
          <p:nvPr/>
        </p:nvSpPr>
        <p:spPr>
          <a:xfrm>
            <a:off x="5555030" y="2657629"/>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8" name="Freeform: Shape 7">
            <a:extLst>
              <a:ext uri="{FF2B5EF4-FFF2-40B4-BE49-F238E27FC236}">
                <a16:creationId xmlns:a16="http://schemas.microsoft.com/office/drawing/2014/main" id="{AEF56282-D05D-895C-83D2-DE62DAD5C594}"/>
              </a:ext>
            </a:extLst>
          </p:cNvPr>
          <p:cNvSpPr/>
          <p:nvPr/>
        </p:nvSpPr>
        <p:spPr>
          <a:xfrm>
            <a:off x="6244762" y="3244254"/>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11" name="Freeform: Shape 10">
            <a:extLst>
              <a:ext uri="{FF2B5EF4-FFF2-40B4-BE49-F238E27FC236}">
                <a16:creationId xmlns:a16="http://schemas.microsoft.com/office/drawing/2014/main" id="{D9E2F6EF-6C21-5210-6F27-C49B59688BF3}"/>
              </a:ext>
            </a:extLst>
          </p:cNvPr>
          <p:cNvSpPr/>
          <p:nvPr/>
        </p:nvSpPr>
        <p:spPr>
          <a:xfrm>
            <a:off x="6934494" y="3812932"/>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15" name="Freeform: Shape 14">
            <a:extLst>
              <a:ext uri="{FF2B5EF4-FFF2-40B4-BE49-F238E27FC236}">
                <a16:creationId xmlns:a16="http://schemas.microsoft.com/office/drawing/2014/main" id="{28EA2394-4D12-B480-A693-EB3F77E6575C}"/>
              </a:ext>
            </a:extLst>
          </p:cNvPr>
          <p:cNvSpPr/>
          <p:nvPr/>
        </p:nvSpPr>
        <p:spPr>
          <a:xfrm>
            <a:off x="7597034" y="4365923"/>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
        <p:nvSpPr>
          <p:cNvPr id="20" name="Freeform: Shape 19">
            <a:extLst>
              <a:ext uri="{FF2B5EF4-FFF2-40B4-BE49-F238E27FC236}">
                <a16:creationId xmlns:a16="http://schemas.microsoft.com/office/drawing/2014/main" id="{268C59B1-C85A-43A1-B4CD-94585DB8AFFC}"/>
              </a:ext>
            </a:extLst>
          </p:cNvPr>
          <p:cNvSpPr/>
          <p:nvPr/>
        </p:nvSpPr>
        <p:spPr>
          <a:xfrm>
            <a:off x="8388083" y="4968110"/>
            <a:ext cx="1077282" cy="531677"/>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5" sz="1300" b="1" kern="1200">
                <a:latin typeface="Arial" panose="020B0604020202020204" pitchFamily="34" charset="0"/>
                <a:cs typeface="Arial" panose="020B0604020202020204" pitchFamily="34" charset="0"/>
              </a:rPr>
              <a:t>Dlaczego?</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Nasze zaangażowanie w kwestię bezpieczeństwa</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Nasza przygoda z bezpieczeństwem</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0" y="2784428"/>
            <a:ext cx="5653549"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Filary naszej kultury bezpieczeństwa – Polityka bezpieczeństwa</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Filary naszej kultury bezpieczeństwa – Zasady ratujące życie</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Filary naszej kultury bezpieczeństwa – Organizacja miejsca pracy</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Tworzenie kultury bezpieczeństwa</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5" sz="1400" b="1">
                <a:solidFill>
                  <a:schemeClr val="bg1"/>
                </a:solidFill>
                <a:latin typeface="Arial" panose="020B0604020202020204" pitchFamily="34" charset="0"/>
                <a:cs typeface="Arial" panose="020B0604020202020204" pitchFamily="34" charset="0"/>
              </a:rPr>
              <a:t>Pozycja lidera w kwestii bezpieczeństwa</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9EC18A5-11CA-44A5-B18B-4CDC2F21A88E}"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45" sz="2400" b="1">
                <a:solidFill>
                  <a:srgbClr val="0033A0"/>
                </a:solidFill>
                <a:latin typeface="Arial" panose="020B0604020202020204" pitchFamily="34" charset="0"/>
                <a:cs typeface="Arial" panose="020B0604020202020204" pitchFamily="34" charset="0"/>
              </a:rPr>
              <a:t>Każdy odpowiada za bezpieczeństwo</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Przestrzegaj procedur</a:t>
            </a:r>
          </a:p>
          <a:p>
            <a:pPr marL="285750" indent="-285750">
              <a:spcAft>
                <a:spcPts val="1200"/>
              </a:spcAft>
              <a:buClr>
                <a:srgbClr val="84BD00"/>
              </a:buClr>
              <a:buFont typeface="Wingdings" panose="05000000000000000000" pitchFamily="2" charset="2"/>
              <a:buChar char="ü"/>
              <a:defRPr b="0" i="0"/>
            </a:pPr>
            <a:r>
              <a:rPr lang="1045">
                <a:latin typeface="Arial" panose="020B0604020202020204" pitchFamily="34" charset="0"/>
                <a:cs typeface="Arial" panose="020B0604020202020204" pitchFamily="34" charset="0"/>
              </a:rPr>
              <a:t>Odpowiadaj za własne zadania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4642955" y="3150719"/>
            <a:ext cx="7126095" cy="2154436"/>
          </a:xfrm>
          <a:prstGeom prst="rect">
            <a:avLst/>
          </a:prstGeom>
        </p:spPr>
        <p:txBody>
          <a:bodyPr wrap="square">
            <a:spAutoFit/>
          </a:bodyPr>
          <a:lstStyle/>
          <a:p>
            <a:pPr>
              <a:spcAft>
                <a:spcPts val="1200"/>
              </a:spcAft>
              <a:defRPr b="0" i="0"/>
            </a:pPr>
            <a:r>
              <a:rPr lang="1045" sz="2000" b="1">
                <a:solidFill>
                  <a:srgbClr val="0033A0"/>
                </a:solidFill>
                <a:latin typeface="Arial" panose="020B0604020202020204" pitchFamily="34" charset="0"/>
                <a:cs typeface="Arial" panose="020B0604020202020204" pitchFamily="34" charset="0"/>
              </a:rPr>
              <a:t>Masz prawo przerwać pracę i zgłosić niepokojące okoliczności</a:t>
            </a:r>
          </a:p>
          <a:p>
            <a:pPr marL="285750" indent="-285750">
              <a:spcAft>
                <a:spcPts val="1200"/>
              </a:spcAft>
              <a:buClr>
                <a:srgbClr val="84BD00"/>
              </a:buClr>
              <a:buFont typeface="Wingdings" panose="05000000000000000000" pitchFamily="2" charset="2"/>
              <a:buChar char="ü"/>
              <a:defRPr b="0" i="0"/>
            </a:pPr>
            <a:r>
              <a:rPr lang="1045" sz="1600" b="1">
                <a:solidFill>
                  <a:srgbClr val="84BD00"/>
                </a:solidFill>
                <a:latin typeface="Arial" panose="020B0604020202020204" pitchFamily="34" charset="0"/>
                <a:cs typeface="Arial" panose="020B0604020202020204" pitchFamily="34" charset="0"/>
              </a:rPr>
              <a:t>Wkraczaj do akcji,</a:t>
            </a:r>
            <a:r>
              <a:rPr lang="1045" sz="1600">
                <a:latin typeface="Arial" panose="020B0604020202020204" pitchFamily="34" charset="0"/>
                <a:cs typeface="Arial" panose="020B0604020202020204" pitchFamily="34" charset="0"/>
              </a:rPr>
              <a:t> gdy pewne działania lub środowisko wydają się niebezpieczne</a:t>
            </a:r>
          </a:p>
          <a:p>
            <a:pPr marL="285750" indent="-285750">
              <a:spcAft>
                <a:spcPts val="1200"/>
              </a:spcAft>
              <a:buClr>
                <a:srgbClr val="84BD00"/>
              </a:buClr>
              <a:buFont typeface="Wingdings" panose="05000000000000000000" pitchFamily="2" charset="2"/>
              <a:buChar char="ü"/>
              <a:defRPr b="0" i="0"/>
            </a:pPr>
            <a:r>
              <a:rPr lang="1045" sz="1600" b="1">
                <a:solidFill>
                  <a:srgbClr val="84BD00"/>
                </a:solidFill>
                <a:latin typeface="Arial" panose="020B0604020202020204" pitchFamily="34" charset="0"/>
                <a:cs typeface="Arial" panose="020B0604020202020204" pitchFamily="34" charset="0"/>
              </a:rPr>
              <a:t>Zadawaj</a:t>
            </a:r>
            <a:r>
              <a:rPr lang="1045" sz="1600" b="0">
                <a:solidFill>
                  <a:srgbClr val="84BD00"/>
                </a:solidFill>
                <a:latin typeface="Arial" panose="020B0604020202020204" pitchFamily="34" charset="0"/>
                <a:cs typeface="Arial" panose="020B0604020202020204" pitchFamily="34" charset="0"/>
              </a:rPr>
              <a:t> </a:t>
            </a:r>
            <a:r>
              <a:rPr lang="1045" sz="1600">
                <a:latin typeface="Arial" panose="020B0604020202020204" pitchFamily="34" charset="0"/>
                <a:cs typeface="Arial" panose="020B0604020202020204" pitchFamily="34" charset="0"/>
              </a:rPr>
              <a:t>pytania, aby zdecydować, czy dana sytuacja jest niebezpieczna</a:t>
            </a:r>
          </a:p>
          <a:p>
            <a:pPr marL="285750" indent="-285750">
              <a:spcAft>
                <a:spcPts val="1200"/>
              </a:spcAft>
              <a:buClr>
                <a:srgbClr val="84BD00"/>
              </a:buClr>
              <a:buFont typeface="Wingdings" panose="05000000000000000000" pitchFamily="2" charset="2"/>
              <a:buChar char="ü"/>
              <a:defRPr b="0" i="0"/>
            </a:pPr>
            <a:r>
              <a:rPr lang="1045" sz="1600" b="1">
                <a:solidFill>
                  <a:srgbClr val="84BD00"/>
                </a:solidFill>
                <a:latin typeface="Arial" panose="020B0604020202020204" pitchFamily="34" charset="0"/>
                <a:cs typeface="Arial" panose="020B0604020202020204" pitchFamily="34" charset="0"/>
              </a:rPr>
              <a:t>Zgłaszaj uwagi</a:t>
            </a:r>
            <a:r>
              <a:rPr lang="1045" sz="1600">
                <a:latin typeface="Arial" panose="020B0604020202020204" pitchFamily="34" charset="0"/>
                <a:cs typeface="Arial" panose="020B0604020202020204" pitchFamily="34" charset="0"/>
              </a:rPr>
              <a:t> do kierownika lub przełożonego</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283695"/>
            <a:ext cx="11346100" cy="1067867"/>
          </a:xfrm>
          <a:prstGeom prst="rect">
            <a:avLst/>
          </a:prstGeom>
        </p:spPr>
        <p:txBody>
          <a:bodyPr wrap="square">
            <a:spAutoFit/>
          </a:bodyPr>
          <a:lstStyle/>
          <a:p>
            <a:pPr algn="ctr">
              <a:spcAft>
                <a:spcPts val="1200"/>
              </a:spcAft>
              <a:defRPr b="0" i="0"/>
            </a:pPr>
            <a:r>
              <a:rPr lang="1045" sz="3100" b="1">
                <a:solidFill>
                  <a:srgbClr val="0033A0"/>
                </a:solidFill>
                <a:latin typeface="Arial" panose="020B0604020202020204" pitchFamily="34" charset="0"/>
                <a:cs typeface="Arial" panose="020B0604020202020204" pitchFamily="34" charset="0"/>
              </a:rPr>
              <a:t>Bezpieczeństwo to </a:t>
            </a:r>
            <a:r>
              <a:rPr lang="1045" sz="3100" b="1">
                <a:solidFill>
                  <a:srgbClr val="84BD00"/>
                </a:solidFill>
                <a:latin typeface="Arial" panose="020B0604020202020204" pitchFamily="34" charset="0"/>
                <a:cs typeface="Arial" panose="020B0604020202020204" pitchFamily="34" charset="0"/>
              </a:rPr>
              <a:t>sprawa osobista</a:t>
            </a:r>
            <a:r>
              <a:rPr lang="1045" sz="3100" b="1">
                <a:solidFill>
                  <a:srgbClr val="0033A0"/>
                </a:solidFill>
                <a:latin typeface="Arial" panose="020B0604020202020204" pitchFamily="34" charset="0"/>
                <a:cs typeface="Arial" panose="020B0604020202020204" pitchFamily="34" charset="0"/>
              </a:rPr>
              <a:t> – Przynieś je do pracy i zabierz do domu! </a:t>
            </a:r>
            <a:endParaRPr lang="en-US" sz="31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537333"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FEEDE6A-0EF3-498A-AF03-3C8FEBAF4EA6}"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349307"/>
          </a:xfrm>
          <a:prstGeom prst="rect">
            <a:avLst/>
          </a:prstGeom>
        </p:spPr>
        <p:txBody>
          <a:bodyPr wrap="square">
            <a:spAutoFit/>
          </a:bodyPr>
          <a:lstStyle/>
          <a:p>
            <a:pPr algn="ctr">
              <a:spcAft>
                <a:spcPts val="1200"/>
              </a:spcAft>
              <a:defRPr b="0" i="0"/>
            </a:pPr>
            <a:r>
              <a:rPr lang="1045" sz="3600" b="1">
                <a:solidFill>
                  <a:srgbClr val="0033A0"/>
                </a:solidFill>
                <a:latin typeface="Arial" panose="020B0604020202020204" pitchFamily="34" charset="0"/>
                <a:cs typeface="Arial" panose="020B0604020202020204" pitchFamily="34" charset="0"/>
              </a:rPr>
              <a:t>A co </a:t>
            </a:r>
            <a:r>
              <a:rPr lang="1045" sz="3600" b="1">
                <a:solidFill>
                  <a:srgbClr val="84BD00"/>
                </a:solidFill>
                <a:latin typeface="Arial" panose="020B0604020202020204" pitchFamily="34" charset="0"/>
                <a:cs typeface="Arial" panose="020B0604020202020204" pitchFamily="34" charset="0"/>
              </a:rPr>
              <a:t>TY</a:t>
            </a:r>
            <a:r>
              <a:rPr lang="1045" sz="3600" b="1">
                <a:solidFill>
                  <a:srgbClr val="0033A0"/>
                </a:solidFill>
                <a:latin typeface="Arial" panose="020B0604020202020204" pitchFamily="34" charset="0"/>
                <a:cs typeface="Arial" panose="020B0604020202020204" pitchFamily="34" charset="0"/>
              </a:rPr>
              <a:t> dziś zrobisz?</a:t>
            </a:r>
            <a:br>
              <a:rPr lang="1045"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45" sz="3600" b="1">
                <a:solidFill>
                  <a:srgbClr val="0033A0"/>
                </a:solidFill>
                <a:latin typeface="Arial" panose="020B0604020202020204" pitchFamily="34" charset="0"/>
                <a:cs typeface="Arial" panose="020B0604020202020204" pitchFamily="34" charset="0"/>
              </a:rPr>
              <a:t>Już czas powiedzieć sobie…</a:t>
            </a:r>
          </a:p>
          <a:p>
            <a:pPr algn="ctr">
              <a:spcAft>
                <a:spcPts val="1200"/>
              </a:spcAft>
              <a:defRPr b="0" i="0"/>
            </a:pPr>
            <a:r>
              <a:rPr lang="1045" sz="3600" b="1" i="1">
                <a:solidFill>
                  <a:srgbClr val="84BD00"/>
                </a:solidFill>
                <a:latin typeface="Arial" panose="020B0604020202020204" pitchFamily="34" charset="0"/>
                <a:cs typeface="Arial" panose="020B0604020202020204" pitchFamily="34" charset="0"/>
              </a:rPr>
              <a:t>„Postaw na bezpieczeństwo”</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618783"/>
            <a:ext cx="5822924" cy="2193109"/>
            <a:chOff x="2201532" y="2952144"/>
            <a:chExt cx="3808162"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45"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45"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66199"/>
              <a:ext cx="3604832" cy="1525524"/>
            </a:xfrm>
            <a:prstGeom prst="rect">
              <a:avLst/>
            </a:prstGeom>
          </p:spPr>
          <p:txBody>
            <a:bodyPr wrap="square">
              <a:spAutoFit/>
            </a:bodyPr>
            <a:lstStyle/>
            <a:p>
              <a:pPr algn="ctr">
                <a:defRPr b="0" i="0"/>
              </a:pPr>
              <a:r>
                <a:rPr lang="1045" sz="1600">
                  <a:solidFill>
                    <a:schemeClr val="tx1">
                      <a:lumMod val="50000"/>
                      <a:lumOff val="50000"/>
                    </a:schemeClr>
                  </a:solidFill>
                  <a:latin typeface="Arial" panose="020B0604020202020204" pitchFamily="34" charset="0"/>
                  <a:cs typeface="Arial" panose="020B0604020202020204" pitchFamily="34" charset="0"/>
                </a:rPr>
                <a:t>Naszym obowiązkiem etycznym jako firmy jest zapewnienie sytuacji, w której każdy pracownik codziennie bezpiecznie wraca do domu.</a:t>
              </a:r>
            </a:p>
            <a:p>
              <a:pPr algn="ctr">
                <a:defRPr b="0" i="0"/>
              </a:pPr>
              <a:r>
                <a:rPr lang="1045" sz="1600">
                  <a:solidFill>
                    <a:schemeClr val="tx1">
                      <a:lumMod val="50000"/>
                      <a:lumOff val="50000"/>
                    </a:schemeClr>
                  </a:solidFill>
                  <a:latin typeface="Arial" panose="020B0604020202020204" pitchFamily="34" charset="0"/>
                  <a:cs typeface="Arial" panose="020B0604020202020204" pitchFamily="34" charset="0"/>
                </a:rPr>
                <a:t>Bezpieczeństwo stanowi ważny element każdej naszej decyzji.</a:t>
              </a:r>
            </a:p>
            <a:p>
              <a:pPr algn="ctr">
                <a:defRPr b="0" i="0"/>
              </a:pPr>
              <a:r>
                <a:rPr lang="1045" sz="1400" i="1">
                  <a:solidFill>
                    <a:schemeClr val="tx1">
                      <a:lumMod val="50000"/>
                      <a:lumOff val="50000"/>
                    </a:schemeClr>
                  </a:solidFill>
                  <a:latin typeface="Arial" panose="020B0604020202020204" pitchFamily="34" charset="0"/>
                  <a:cs typeface="Arial" panose="020B0604020202020204" pitchFamily="34" charset="0"/>
                </a:rPr>
                <a:t>– Mark Burgess, Prezes i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788211"/>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Nic nie jest warte narażania własnego zdrowia i życia.</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Wszystkim obrażeniom można zapobiec.</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Będziemy zarządzać bezpieczeństwem.</a:t>
            </a:r>
          </a:p>
          <a:p>
            <a:pPr marL="285750" indent="-285750" algn="l">
              <a:lnSpc>
                <a:spcPct val="150000"/>
              </a:lnSpc>
              <a:buClr>
                <a:srgbClr val="84BD00"/>
              </a:buClr>
              <a:buSzPct val="125000"/>
              <a:buFont typeface="Wingdings" panose="05000000000000000000" pitchFamily="2" charset="2"/>
              <a:buChar char="ü"/>
              <a:defRPr b="0" i="0"/>
            </a:pPr>
            <a:r>
              <a:rPr lang="1045">
                <a:latin typeface="Arial" panose="020B0604020202020204" pitchFamily="34" charset="0"/>
                <a:cs typeface="Arial" panose="020B0604020202020204" pitchFamily="34" charset="0"/>
              </a:rPr>
              <a:t>Bezpieczne zachowanie to warunek zatrudnienia wszystkich pracowników.</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51511"/>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8094198" cy="830997"/>
          </a:xfrm>
          <a:prstGeom prst="rect">
            <a:avLst/>
          </a:prstGeom>
          <a:noFill/>
        </p:spPr>
        <p:txBody>
          <a:bodyPr wrap="square">
            <a:spAutoFit/>
          </a:bodyPr>
          <a:lstStyle/>
          <a:p>
            <a:pPr algn="l">
              <a:defRPr b="0" i="0"/>
            </a:pPr>
            <a:r>
              <a:rPr lang="1045" sz="2400" b="1">
                <a:solidFill>
                  <a:srgbClr val="0033A0"/>
                </a:solidFill>
                <a:latin typeface="Arial" panose="020B0604020202020204" pitchFamily="34" charset="0"/>
                <a:cs typeface="Arial" panose="020B0604020202020204" pitchFamily="34" charset="0"/>
              </a:rPr>
              <a:t>NASZE ZAANGAŻOWANIE W KWESTIĘ BEZPIECZEŃSTWA JAKO PODSTAWOWA WARTOŚĆ</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5" sz="3600" b="1">
                <a:solidFill>
                  <a:srgbClr val="0033A0"/>
                </a:solidFill>
                <a:latin typeface="Arial" panose="020B0604020202020204" pitchFamily="34" charset="0"/>
                <a:cs typeface="Arial" panose="020B0604020202020204" pitchFamily="34" charset="0"/>
              </a:rPr>
              <a:t>Bieżąca sytuacja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33EDCF73-34CB-42D0-A7BC-9EABEC8EB58A}"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63748"/>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5" sz="2400" b="1">
                <a:solidFill>
                  <a:srgbClr val="0033A0"/>
                </a:solidFill>
                <a:latin typeface="Arial" panose="020B0604020202020204" pitchFamily="34" charset="0"/>
                <a:ea typeface="+mn-ea"/>
                <a:cs typeface="Arial" panose="020B0604020202020204" pitchFamily="34" charset="0"/>
              </a:rPr>
              <a:t>NASZA PRZYGODA Z BEZPIECZEŃSTWEM</a:t>
            </a:r>
            <a:br>
              <a:rPr lang="1045"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1277722891"/>
              </p:ext>
            </p:extLst>
          </p:nvPr>
        </p:nvGraphicFramePr>
        <p:xfrm>
          <a:off x="285144" y="2217571"/>
          <a:ext cx="3890466" cy="301450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4147414158"/>
              </p:ext>
            </p:extLst>
          </p:nvPr>
        </p:nvGraphicFramePr>
        <p:xfrm>
          <a:off x="7559778" y="2217571"/>
          <a:ext cx="4354578" cy="3278876"/>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463415" y="2217571"/>
            <a:ext cx="3096362"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5" sz="1600" dirty="0"/>
              <a:t>Bieżący spadek w por. z 2020 r.</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112729"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45" sz="1200" b="1">
                  <a:solidFill>
                    <a:srgbClr val="0033A0"/>
                  </a:solidFill>
                  <a:latin typeface="Arial Black" panose="020B0A04020102020204" pitchFamily="34" charset="0"/>
                  <a:cs typeface="Arial" panose="020B0604020202020204" pitchFamily="34" charset="0"/>
                </a:rPr>
                <a:t>TRIR</a:t>
              </a:r>
            </a:p>
            <a:p>
              <a:pPr algn="r">
                <a:defRPr b="0" i="0"/>
              </a:pPr>
              <a:r>
                <a:rPr lang="1045" sz="1200" b="1">
                  <a:solidFill>
                    <a:srgbClr val="0033A0"/>
                  </a:solidFill>
                  <a:latin typeface="Arial" panose="020B0604020202020204" pitchFamily="34" charset="0"/>
                  <a:cs typeface="Arial" panose="020B0604020202020204" pitchFamily="34" charset="0"/>
                </a:rPr>
                <a:t>Wskaźnik częstości</a:t>
              </a:r>
            </a:p>
            <a:p>
              <a:pPr algn="r">
                <a:defRPr b="0" i="0"/>
              </a:pPr>
              <a:r>
                <a:rPr lang="1045" sz="1200" b="1">
                  <a:solidFill>
                    <a:srgbClr val="0033A0"/>
                  </a:solidFill>
                  <a:latin typeface="Arial" panose="020B0604020202020204" pitchFamily="34" charset="0"/>
                  <a:cs typeface="Arial" panose="020B0604020202020204" pitchFamily="34" charset="0"/>
                </a:rPr>
                <a:t>Wypadków</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r>
                <a:rPr lang="1045"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494702" y="3716790"/>
            <a:ext cx="1915355" cy="1515282"/>
            <a:chOff x="3658133" y="4491694"/>
            <a:chExt cx="1915355" cy="1515282"/>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823783"/>
            </a:xfrm>
            <a:prstGeom prst="rect">
              <a:avLst/>
            </a:prstGeom>
            <a:noFill/>
          </p:spPr>
          <p:txBody>
            <a:bodyPr wrap="square" rtlCol="0">
              <a:spAutoFit/>
            </a:bodyPr>
            <a:lstStyle/>
            <a:p>
              <a:pPr algn="r">
                <a:defRPr b="0" i="0"/>
              </a:pPr>
              <a:r>
                <a:rPr lang="1045" sz="1200" b="1">
                  <a:solidFill>
                    <a:srgbClr val="0033A0"/>
                  </a:solidFill>
                  <a:latin typeface="Arial Black" panose="020B0A04020102020204" pitchFamily="34" charset="0"/>
                  <a:cs typeface="Arial" panose="020B0604020202020204" pitchFamily="34" charset="0"/>
                </a:rPr>
                <a:t>LTIR</a:t>
              </a:r>
            </a:p>
            <a:p>
              <a:pPr algn="r">
                <a:defRPr b="0" i="0"/>
              </a:pPr>
              <a:r>
                <a:rPr lang="1045" sz="1200" b="1">
                  <a:solidFill>
                    <a:srgbClr val="0033A0"/>
                  </a:solidFill>
                  <a:latin typeface="Arial" panose="020B0604020202020204" pitchFamily="34" charset="0"/>
                  <a:cs typeface="Arial" panose="020B0604020202020204" pitchFamily="34" charset="0"/>
                </a:rPr>
                <a:t>Wskaźnik wypadków</a:t>
              </a:r>
            </a:p>
            <a:p>
              <a:pPr algn="r">
                <a:defRPr b="0" i="0"/>
              </a:pPr>
              <a:r>
                <a:rPr lang="1045" sz="1200" b="1">
                  <a:solidFill>
                    <a:srgbClr val="0033A0"/>
                  </a:solidFill>
                  <a:latin typeface="Arial" panose="020B0604020202020204" pitchFamily="34" charset="0"/>
                  <a:cs typeface="Arial" panose="020B0604020202020204" pitchFamily="34" charset="0"/>
                </a:rPr>
                <a:t>Wypadków</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84775"/>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1045"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081558"/>
          </a:xfrm>
          <a:prstGeom prst="rect">
            <a:avLst/>
          </a:prstGeom>
        </p:spPr>
        <p:txBody>
          <a:bodyPr wrap="square">
            <a:spAutoFit/>
          </a:bodyPr>
          <a:lstStyle/>
          <a:p>
            <a:pPr>
              <a:spcAft>
                <a:spcPts val="1200"/>
              </a:spcAft>
              <a:defRPr b="0" i="0"/>
            </a:pPr>
            <a:r>
              <a:rPr lang="1045" sz="2400" b="1">
                <a:solidFill>
                  <a:srgbClr val="0033A0"/>
                </a:solidFill>
                <a:latin typeface="Arial" panose="020B0604020202020204" pitchFamily="34" charset="0"/>
                <a:cs typeface="Arial" panose="020B0604020202020204" pitchFamily="34" charset="0"/>
              </a:rPr>
              <a:t>Inwestycje firmy w bezpieczeństwo</a:t>
            </a:r>
          </a:p>
          <a:p>
            <a:pPr marL="342900" indent="-342900">
              <a:spcAft>
                <a:spcPts val="1200"/>
              </a:spcAft>
              <a:buClr>
                <a:srgbClr val="84BD00"/>
              </a:buClr>
              <a:buSzPct val="126000"/>
              <a:buFont typeface="Wingdings" panose="05000000000000000000" pitchFamily="2" charset="2"/>
              <a:buChar char="ü"/>
              <a:defRPr b="0" i="0"/>
            </a:pPr>
            <a:r>
              <a:rPr lang="1045" sz="2000">
                <a:solidFill>
                  <a:srgbClr val="84BD00"/>
                </a:solidFill>
                <a:latin typeface="Arial" panose="020B0604020202020204" pitchFamily="34" charset="0"/>
                <a:cs typeface="Arial" panose="020B0604020202020204" pitchFamily="34" charset="0"/>
              </a:rPr>
              <a:t>Inwestycje w infrastrukturę</a:t>
            </a:r>
            <a:br>
              <a:rPr lang="1045" sz="2000">
                <a:solidFill>
                  <a:srgbClr val="84BD00"/>
                </a:solidFill>
                <a:latin typeface="Arial" panose="020B0604020202020204" pitchFamily="34" charset="0"/>
                <a:cs typeface="Arial" panose="020B0604020202020204" pitchFamily="34" charset="0"/>
              </a:rPr>
            </a:br>
            <a:r>
              <a:rPr lang="1045" sz="1600">
                <a:latin typeface="Arial" panose="020B0604020202020204" pitchFamily="34" charset="0"/>
                <a:cs typeface="Arial" panose="020B0604020202020204" pitchFamily="34" charset="0"/>
              </a:rPr>
              <a:t>Znaczące inwestycje w postaci wydatków kapitałowych (CAPEX) w ciągu kilku lat na rzecz bezpośredniego ulepszenia infrastruktury bezpieczeństwa w obiektach.  </a:t>
            </a:r>
          </a:p>
          <a:p>
            <a:pPr marL="342900" lvl="0" indent="-342900">
              <a:spcAft>
                <a:spcPts val="1200"/>
              </a:spcAft>
              <a:buClr>
                <a:srgbClr val="84BD00"/>
              </a:buClr>
              <a:buSzPct val="126000"/>
              <a:buFont typeface="Wingdings" panose="05000000000000000000" pitchFamily="2" charset="2"/>
              <a:buChar char="ü"/>
              <a:defRPr b="0" i="0"/>
            </a:pPr>
            <a:r>
              <a:rPr lang="1045" sz="2000">
                <a:solidFill>
                  <a:srgbClr val="84BD00"/>
                </a:solidFill>
                <a:latin typeface="Arial" panose="020B0604020202020204" pitchFamily="34" charset="0"/>
                <a:cs typeface="Arial" panose="020B0604020202020204" pitchFamily="34" charset="0"/>
              </a:rPr>
              <a:t>Inwestycje w szkolenia</a:t>
            </a:r>
            <a:br>
              <a:rPr lang="1045" sz="2000">
                <a:solidFill>
                  <a:srgbClr val="84BD00"/>
                </a:solidFill>
                <a:latin typeface="Arial" panose="020B0604020202020204" pitchFamily="34" charset="0"/>
                <a:cs typeface="Arial" panose="020B0604020202020204" pitchFamily="34" charset="0"/>
              </a:rPr>
            </a:br>
            <a:r>
              <a:rPr lang="1045" sz="1600">
                <a:solidFill>
                  <a:prstClr val="black"/>
                </a:solidFill>
                <a:latin typeface="Arial" panose="020B0604020202020204" pitchFamily="34" charset="0"/>
                <a:cs typeface="Arial" panose="020B0604020202020204" pitchFamily="34" charset="0"/>
              </a:rPr>
              <a:t>Dodatkowa uwaga i inwestycje w programy szkoleniowe w dziedzinie bezpieczeństwa, w tym, organizowane dla osób nowo zatrudnionych oraz warsztaty na temat bezpieczeństwa dla przełożonych.</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6B4DA82-9C20-4542-B723-954884721EA5}"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5" sz="2400" b="1" dirty="0">
                <a:solidFill>
                  <a:srgbClr val="0033A0"/>
                </a:solidFill>
                <a:latin typeface="Arial" panose="020B0604020202020204" pitchFamily="34" charset="0"/>
                <a:ea typeface="+mn-ea"/>
                <a:cs typeface="Arial" panose="020B0604020202020204" pitchFamily="34" charset="0"/>
              </a:rPr>
              <a:t>OBRAŻENIA, 1. KWARTAŁ </a:t>
            </a:r>
            <a:r>
              <a:rPr lang="en-US" sz="2400" b="1" dirty="0">
                <a:solidFill>
                  <a:srgbClr val="0033A0"/>
                </a:solidFill>
                <a:latin typeface="Arial" panose="020B0604020202020204" pitchFamily="34" charset="0"/>
                <a:ea typeface="+mn-ea"/>
                <a:cs typeface="Arial" panose="020B0604020202020204" pitchFamily="34" charset="0"/>
              </a:rPr>
              <a:t>2024</a:t>
            </a:r>
            <a:r>
              <a:rPr lang="1045" sz="2400" b="1" dirty="0">
                <a:solidFill>
                  <a:srgbClr val="0033A0"/>
                </a:solidFill>
                <a:latin typeface="Arial" panose="020B0604020202020204" pitchFamily="34" charset="0"/>
                <a:ea typeface="+mn-ea"/>
                <a:cs typeface="Arial" panose="020B0604020202020204" pitchFamily="34" charset="0"/>
              </a:rPr>
              <a:t> R.</a:t>
            </a:r>
            <a:br>
              <a:rPr lang="1045"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2013692"/>
          </a:xfrm>
          <a:prstGeom prst="rect">
            <a:avLst/>
          </a:prstGeom>
          <a:noFill/>
        </p:spPr>
        <p:txBody>
          <a:bodyPr wrap="square">
            <a:spAutoFit/>
          </a:bodyPr>
          <a:lstStyle/>
          <a:p>
            <a:pPr rtl="0">
              <a:defRPr b="0" i="0"/>
            </a:pPr>
            <a:r>
              <a:rPr lang="1045">
                <a:latin typeface="Arial" panose="020B0604020202020204" pitchFamily="34" charset="0"/>
                <a:cs typeface="Arial" panose="020B0604020202020204" pitchFamily="34" charset="0"/>
              </a:rPr>
              <a:t>Mamy coraz lepsze wyniki na naszej drodze w kierunku całkowitego bezpieczeństwa, ale nasi pracownicy wciąż odnoszą obrażenia, które zmieniają ich życie.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13F016BE-CAD5-D577-6AF3-F7057583F1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8" name="Graphic 7">
            <a:extLst>
              <a:ext uri="{FF2B5EF4-FFF2-40B4-BE49-F238E27FC236}">
                <a16:creationId xmlns:a16="http://schemas.microsoft.com/office/drawing/2014/main" id="{BA53E980-CFFA-3667-4225-4C8794FF46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80209"/>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GLOBALNA KAMPANIA NA RZECZ BEZPIECZEŃSTWA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5"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FE99D6D-7C5A-419E-8816-BC6A2EDDC32E}"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Postaw na bezpieczeństwo</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45" sz="2400" b="1">
                <a:solidFill>
                  <a:srgbClr val="0033A0"/>
                </a:solidFill>
                <a:latin typeface="Arial" panose="020B0604020202020204" pitchFamily="34" charset="0"/>
                <a:ea typeface="+mn-ea"/>
                <a:cs typeface="Arial" panose="020B0604020202020204" pitchFamily="34" charset="0"/>
              </a:rPr>
              <a:t>Przygoda Mauser z bezpieczeństwem</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3" y="1609718"/>
            <a:ext cx="10016148" cy="4055049"/>
            <a:chOff x="792983" y="1824461"/>
            <a:chExt cx="10016148" cy="4055049"/>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4055049"/>
              <a:chOff x="815038" y="1131698"/>
              <a:chExt cx="10445157" cy="4430530"/>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5" sz="1400" b="1">
                    <a:solidFill>
                      <a:srgbClr val="84BD00"/>
                    </a:solidFill>
                    <a:latin typeface="Arial" panose="020B0604020202020204" pitchFamily="34" charset="0"/>
                    <a:cs typeface="Arial" panose="020B0604020202020204" pitchFamily="34" charset="0"/>
                  </a:rPr>
                  <a:t>Rządowe i firmowe przepisy/regulacje</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5" sz="1400" b="1">
                    <a:solidFill>
                      <a:srgbClr val="84BD00"/>
                    </a:solidFill>
                    <a:latin typeface="Arial" panose="020B0604020202020204" pitchFamily="34" charset="0"/>
                    <a:cs typeface="Arial" panose="020B0604020202020204" pitchFamily="34" charset="0"/>
                  </a:rPr>
                  <a:t>Tworzenie bezpiecznego środowiska pracy</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5" sz="1400" b="1">
                    <a:solidFill>
                      <a:srgbClr val="84BD00"/>
                    </a:solidFill>
                    <a:latin typeface="Arial" panose="020B0604020202020204" pitchFamily="34" charset="0"/>
                    <a:cs typeface="Arial" panose="020B0604020202020204" pitchFamily="34" charset="0"/>
                  </a:rPr>
                  <a:t>Kontrole inżynierskie</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5" sz="1400" b="1">
                    <a:solidFill>
                      <a:srgbClr val="84BD00"/>
                    </a:solidFill>
                    <a:latin typeface="Arial" panose="020B0604020202020204" pitchFamily="34" charset="0"/>
                    <a:cs typeface="Arial" panose="020B0604020202020204" pitchFamily="34" charset="0"/>
                  </a:rPr>
                  <a:t>Pozycja lidera</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31849" y="3723562"/>
                <a:ext cx="2748689" cy="179012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5" sz="1200">
                    <a:latin typeface="Arial" panose="020B0604020202020204" pitchFamily="34" charset="0"/>
                    <a:cs typeface="Arial" panose="020B0604020202020204" pitchFamily="34" charset="0"/>
                  </a:rPr>
                  <a:t>W okresie ostatnich kilku lat udało nam się określić punkty wysokiego ryzyka, a także zaprojektować i zamontować niezbędne zabezpieczenia maszyn.</a:t>
                </a:r>
              </a:p>
              <a:p>
                <a:pPr>
                  <a:lnSpc>
                    <a:spcPct val="90000"/>
                  </a:lnSpc>
                  <a:spcBef>
                    <a:spcPts val="1200"/>
                  </a:spcBef>
                  <a:spcAft>
                    <a:spcPts val="600"/>
                  </a:spcAft>
                  <a:buClr>
                    <a:schemeClr val="tx1"/>
                  </a:buClr>
                  <a:defRPr b="0" i="0"/>
                </a:pPr>
                <a:r>
                  <a:rPr lang="1045" sz="1200" b="1">
                    <a:latin typeface="Arial" panose="020B0604020202020204" pitchFamily="34" charset="0"/>
                    <a:cs typeface="Arial" panose="020B0604020202020204" pitchFamily="34" charset="0"/>
                  </a:rPr>
                  <a:t>Punkt kluczowy: Wykluczenie                                          zagrożeń dla bezpieczeństwa</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5" sz="1400">
                    <a:latin typeface="Arial" panose="020B0604020202020204" pitchFamily="34" charset="0"/>
                    <a:cs typeface="Arial" panose="020B0604020202020204" pitchFamily="34" charset="0"/>
                  </a:rPr>
                  <a:t>Najważniejsze aspekty tworzenia i utrzymywania bezpiecznego środowiska pracy</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87186" y="3772102"/>
                <a:ext cx="2793374" cy="1790126"/>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45" sz="1200">
                    <a:latin typeface="Arial" panose="020B0604020202020204" pitchFamily="34" charset="0"/>
                    <a:cs typeface="Arial" panose="020B0604020202020204" pitchFamily="34" charset="0"/>
                  </a:rPr>
                  <a:t>W okresie ostatnich pięciu lat firma Mauser zwiększyła zaangażowanie w zgodność z przepisami OSHA, a także wdrożyła swoje własne zasady ratujące życie.</a:t>
                </a:r>
              </a:p>
              <a:p>
                <a:pPr>
                  <a:lnSpc>
                    <a:spcPct val="90000"/>
                  </a:lnSpc>
                  <a:spcBef>
                    <a:spcPts val="1200"/>
                  </a:spcBef>
                  <a:spcAft>
                    <a:spcPts val="600"/>
                  </a:spcAft>
                  <a:buClr>
                    <a:schemeClr val="tx1"/>
                  </a:buClr>
                  <a:defRPr b="0" i="0"/>
                </a:pPr>
                <a:r>
                  <a:rPr lang="1045" sz="1200" b="1">
                    <a:latin typeface="Arial" panose="020B0604020202020204" pitchFamily="34" charset="0"/>
                    <a:cs typeface="Arial" panose="020B0604020202020204" pitchFamily="34" charset="0"/>
                  </a:rPr>
                  <a:t>Punkt kluczowy: Zgodność z przepisami</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6637" y="3672145"/>
                <a:ext cx="2748689" cy="179012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5" sz="1200">
                    <a:latin typeface="Arial" panose="020B0604020202020204" pitchFamily="34" charset="0"/>
                    <a:cs typeface="Arial" panose="020B0604020202020204" pitchFamily="34" charset="0"/>
                  </a:rPr>
                  <a:t>Rozwój naszych liderów w zakresie właściwych zachowań i działań na rzecz kultury przedsiębiorstwa, w której pracownicy są zaangażowani w kwestie bezpieczeństwa.</a:t>
                </a:r>
              </a:p>
              <a:p>
                <a:pPr>
                  <a:lnSpc>
                    <a:spcPct val="90000"/>
                  </a:lnSpc>
                  <a:spcBef>
                    <a:spcPts val="1200"/>
                  </a:spcBef>
                  <a:spcAft>
                    <a:spcPts val="600"/>
                  </a:spcAft>
                  <a:buClr>
                    <a:schemeClr val="tx1"/>
                  </a:buClr>
                  <a:defRPr b="0" i="0"/>
                </a:pPr>
                <a:r>
                  <a:rPr lang="1045" sz="1200" b="1">
                    <a:latin typeface="Arial" panose="020B0604020202020204" pitchFamily="34" charset="0"/>
                    <a:cs typeface="Arial" panose="020B0604020202020204" pitchFamily="34" charset="0"/>
                  </a:rPr>
                  <a:t>Punkt kluczowy: Zaangażowanie</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5" sz="1200" b="1">
                  <a:solidFill>
                    <a:srgbClr val="84BD00"/>
                  </a:solidFill>
                  <a:latin typeface="Arial" panose="020B0604020202020204" pitchFamily="34" charset="0"/>
                  <a:cs typeface="Arial" panose="020B0604020202020204" pitchFamily="34" charset="0"/>
                </a:rPr>
                <a:t>Nasz punkt wyjścia</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5" sz="1200" b="1">
                  <a:solidFill>
                    <a:srgbClr val="84BD00"/>
                  </a:solidFill>
                  <a:latin typeface="Arial" panose="020B0604020202020204" pitchFamily="34" charset="0"/>
                  <a:cs typeface="Arial" panose="020B0604020202020204" pitchFamily="34" charset="0"/>
                </a:rPr>
                <a:t>Nasze działania</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5" sz="1200" b="1">
                  <a:solidFill>
                    <a:srgbClr val="84BD00"/>
                  </a:solidFill>
                  <a:latin typeface="Arial" panose="020B0604020202020204" pitchFamily="34" charset="0"/>
                  <a:cs typeface="Arial" panose="020B0604020202020204" pitchFamily="34" charset="0"/>
                </a:rPr>
                <a:t>Tu jesteśmy</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5" sz="3600" b="1">
                <a:solidFill>
                  <a:srgbClr val="0033A0"/>
                </a:solidFill>
                <a:latin typeface="Arial" panose="020B0604020202020204" pitchFamily="34" charset="0"/>
                <a:cs typeface="Arial" panose="020B0604020202020204" pitchFamily="34" charset="0"/>
              </a:rPr>
              <a:t>Filary naszej kultury bezpieczeństwa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2.xml><?xml version="1.0" encoding="utf-8"?>
<ds:datastoreItem xmlns:ds="http://schemas.openxmlformats.org/officeDocument/2006/customXml" ds:itemID="{3E78C938-52CE-4000-903D-DB07036FE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13374</TotalTime>
  <Words>2991</Words>
  <Application>Microsoft Office PowerPoint</Application>
  <PresentationFormat>Widescreen</PresentationFormat>
  <Paragraphs>319</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NASZA PRZYGODA Z BEZPIECZEŃSTWEM </vt:lpstr>
      <vt:lpstr>PowerPoint Presentation</vt:lpstr>
      <vt:lpstr>OBRAŻENIA, 1. KWARTAŁ 2024 R. </vt:lpstr>
      <vt:lpstr>Przygoda Mauser z bezpieczeństwem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34</cp:revision>
  <dcterms:created xsi:type="dcterms:W3CDTF">2023-04-05T19:27:26Z</dcterms:created>
  <dcterms:modified xsi:type="dcterms:W3CDTF">2024-05-24T17:10:04Z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