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77AD4-53A1-47FB-BE35-2DB2643DC582}" v="7" dt="2024-05-24T19:11:34.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CBB77AD4-53A1-47FB-BE35-2DB2643DC582}"/>
    <pc:docChg chg="undo custSel addSld modSld modMainMaster">
      <pc:chgData name="Michelle Machen" userId="521fa2bf-7d9e-4e64-91f3-35603fb06b1f" providerId="ADAL" clId="{CBB77AD4-53A1-47FB-BE35-2DB2643DC582}" dt="2024-05-24T19:11:53.027" v="133" actId="20577"/>
      <pc:docMkLst>
        <pc:docMk/>
      </pc:docMkLst>
      <pc:sldChg chg="modSp">
        <pc:chgData name="Michelle Machen" userId="521fa2bf-7d9e-4e64-91f3-35603fb06b1f" providerId="ADAL" clId="{CBB77AD4-53A1-47FB-BE35-2DB2643DC582}" dt="2024-05-24T19:03:24.084" v="0"/>
        <pc:sldMkLst>
          <pc:docMk/>
          <pc:sldMk cId="309841290" sldId="256"/>
        </pc:sldMkLst>
        <pc:spChg chg="mod">
          <ac:chgData name="Michelle Machen" userId="521fa2bf-7d9e-4e64-91f3-35603fb06b1f" providerId="ADAL" clId="{CBB77AD4-53A1-47FB-BE35-2DB2643DC582}" dt="2024-05-24T19:03:24.084" v="0"/>
          <ac:spMkLst>
            <pc:docMk/>
            <pc:sldMk cId="309841290" sldId="256"/>
            <ac:spMk id="9" creationId="{1CA947BF-ABA2-4088-9D40-250C382CFAF0}"/>
          </ac:spMkLst>
        </pc:spChg>
      </pc:sldChg>
      <pc:sldChg chg="modSp">
        <pc:chgData name="Michelle Machen" userId="521fa2bf-7d9e-4e64-91f3-35603fb06b1f" providerId="ADAL" clId="{CBB77AD4-53A1-47FB-BE35-2DB2643DC582}" dt="2024-05-24T19:03:24.084" v="0"/>
        <pc:sldMkLst>
          <pc:docMk/>
          <pc:sldMk cId="3388706351" sldId="264"/>
        </pc:sldMkLst>
        <pc:spChg chg="mod">
          <ac:chgData name="Michelle Machen" userId="521fa2bf-7d9e-4e64-91f3-35603fb06b1f" providerId="ADAL" clId="{CBB77AD4-53A1-47FB-BE35-2DB2643DC582}" dt="2024-05-24T19:03:24.084" v="0"/>
          <ac:spMkLst>
            <pc:docMk/>
            <pc:sldMk cId="3388706351" sldId="264"/>
            <ac:spMk id="5" creationId="{60766481-2F9D-4466-91D9-79A1A49632E2}"/>
          </ac:spMkLst>
        </pc:spChg>
      </pc:sldChg>
      <pc:sldChg chg="modSp">
        <pc:chgData name="Michelle Machen" userId="521fa2bf-7d9e-4e64-91f3-35603fb06b1f" providerId="ADAL" clId="{CBB77AD4-53A1-47FB-BE35-2DB2643DC582}" dt="2024-05-24T19:03:24.084" v="0"/>
        <pc:sldMkLst>
          <pc:docMk/>
          <pc:sldMk cId="1904048126" sldId="265"/>
        </pc:sldMkLst>
        <pc:spChg chg="mod">
          <ac:chgData name="Michelle Machen" userId="521fa2bf-7d9e-4e64-91f3-35603fb06b1f" providerId="ADAL" clId="{CBB77AD4-53A1-47FB-BE35-2DB2643DC582}" dt="2024-05-24T19:03:24.084" v="0"/>
          <ac:spMkLst>
            <pc:docMk/>
            <pc:sldMk cId="1904048126" sldId="265"/>
            <ac:spMk id="5" creationId="{60766481-2F9D-4466-91D9-79A1A49632E2}"/>
          </ac:spMkLst>
        </pc:spChg>
      </pc:sldChg>
      <pc:sldChg chg="modSp">
        <pc:chgData name="Michelle Machen" userId="521fa2bf-7d9e-4e64-91f3-35603fb06b1f" providerId="ADAL" clId="{CBB77AD4-53A1-47FB-BE35-2DB2643DC582}" dt="2024-05-24T19:03:24.084" v="0"/>
        <pc:sldMkLst>
          <pc:docMk/>
          <pc:sldMk cId="2686354981" sldId="266"/>
        </pc:sldMkLst>
        <pc:spChg chg="mod">
          <ac:chgData name="Michelle Machen" userId="521fa2bf-7d9e-4e64-91f3-35603fb06b1f" providerId="ADAL" clId="{CBB77AD4-53A1-47FB-BE35-2DB2643DC582}" dt="2024-05-24T19:03:24.084" v="0"/>
          <ac:spMkLst>
            <pc:docMk/>
            <pc:sldMk cId="2686354981" sldId="266"/>
            <ac:spMk id="5" creationId="{60766481-2F9D-4466-91D9-79A1A49632E2}"/>
          </ac:spMkLst>
        </pc:spChg>
      </pc:sldChg>
      <pc:sldChg chg="addSp delSp modSp mod">
        <pc:chgData name="Michelle Machen" userId="521fa2bf-7d9e-4e64-91f3-35603fb06b1f" providerId="ADAL" clId="{CBB77AD4-53A1-47FB-BE35-2DB2643DC582}" dt="2024-05-24T19:05:29.600" v="66"/>
        <pc:sldMkLst>
          <pc:docMk/>
          <pc:sldMk cId="1537101364" sldId="267"/>
        </pc:sldMkLst>
        <pc:spChg chg="mod">
          <ac:chgData name="Michelle Machen" userId="521fa2bf-7d9e-4e64-91f3-35603fb06b1f" providerId="ADAL" clId="{CBB77AD4-53A1-47FB-BE35-2DB2643DC582}" dt="2024-05-24T19:03:24.084" v="0"/>
          <ac:spMkLst>
            <pc:docMk/>
            <pc:sldMk cId="1537101364" sldId="267"/>
            <ac:spMk id="5" creationId="{60766481-2F9D-4466-91D9-79A1A49632E2}"/>
          </ac:spMkLst>
        </pc:spChg>
        <pc:spChg chg="mod">
          <ac:chgData name="Michelle Machen" userId="521fa2bf-7d9e-4e64-91f3-35603fb06b1f" providerId="ADAL" clId="{CBB77AD4-53A1-47FB-BE35-2DB2643DC582}" dt="2024-05-24T19:03:24.084" v="0"/>
          <ac:spMkLst>
            <pc:docMk/>
            <pc:sldMk cId="1537101364" sldId="267"/>
            <ac:spMk id="15" creationId="{F3E85788-075F-4E75-AAB5-12D34503189E}"/>
          </ac:spMkLst>
        </pc:spChg>
        <pc:picChg chg="add mod">
          <ac:chgData name="Michelle Machen" userId="521fa2bf-7d9e-4e64-91f3-35603fb06b1f" providerId="ADAL" clId="{CBB77AD4-53A1-47FB-BE35-2DB2643DC582}" dt="2024-05-24T19:05:29.600" v="66"/>
          <ac:picMkLst>
            <pc:docMk/>
            <pc:sldMk cId="1537101364" sldId="267"/>
            <ac:picMk id="2" creationId="{DEA1D0D3-9D0D-531D-9C1A-CB9E7F4686A4}"/>
          </ac:picMkLst>
        </pc:picChg>
        <pc:picChg chg="add mod">
          <ac:chgData name="Michelle Machen" userId="521fa2bf-7d9e-4e64-91f3-35603fb06b1f" providerId="ADAL" clId="{CBB77AD4-53A1-47FB-BE35-2DB2643DC582}" dt="2024-05-24T19:05:29.600" v="66"/>
          <ac:picMkLst>
            <pc:docMk/>
            <pc:sldMk cId="1537101364" sldId="267"/>
            <ac:picMk id="8" creationId="{FE2DD401-6086-D157-FE99-81147136DE28}"/>
          </ac:picMkLst>
        </pc:picChg>
        <pc:picChg chg="del">
          <ac:chgData name="Michelle Machen" userId="521fa2bf-7d9e-4e64-91f3-35603fb06b1f" providerId="ADAL" clId="{CBB77AD4-53A1-47FB-BE35-2DB2643DC582}" dt="2024-05-24T19:05:27.584" v="64" actId="478"/>
          <ac:picMkLst>
            <pc:docMk/>
            <pc:sldMk cId="1537101364" sldId="267"/>
            <ac:picMk id="14" creationId="{209930D1-59AD-AC78-E2AE-38F567F45CE4}"/>
          </ac:picMkLst>
        </pc:picChg>
        <pc:picChg chg="del">
          <ac:chgData name="Michelle Machen" userId="521fa2bf-7d9e-4e64-91f3-35603fb06b1f" providerId="ADAL" clId="{CBB77AD4-53A1-47FB-BE35-2DB2643DC582}" dt="2024-05-24T19:05:28.662" v="65" actId="478"/>
          <ac:picMkLst>
            <pc:docMk/>
            <pc:sldMk cId="1537101364" sldId="267"/>
            <ac:picMk id="17" creationId="{312E4A39-9E48-7A1F-08D6-A33A7D1C812E}"/>
          </ac:picMkLst>
        </pc:picChg>
      </pc:sldChg>
      <pc:sldChg chg="modSp mod">
        <pc:chgData name="Michelle Machen" userId="521fa2bf-7d9e-4e64-91f3-35603fb06b1f" providerId="ADAL" clId="{CBB77AD4-53A1-47FB-BE35-2DB2643DC582}" dt="2024-05-24T19:11:53.027" v="133" actId="20577"/>
        <pc:sldMkLst>
          <pc:docMk/>
          <pc:sldMk cId="3872770462" sldId="275"/>
        </pc:sldMkLst>
        <pc:spChg chg="mod">
          <ac:chgData name="Michelle Machen" userId="521fa2bf-7d9e-4e64-91f3-35603fb06b1f" providerId="ADAL" clId="{CBB77AD4-53A1-47FB-BE35-2DB2643DC582}" dt="2024-05-24T19:11:53.027" v="133" actId="20577"/>
          <ac:spMkLst>
            <pc:docMk/>
            <pc:sldMk cId="3872770462" sldId="275"/>
            <ac:spMk id="9" creationId="{74C0967F-AAFD-CAF6-FEE6-70FAC5D0E3ED}"/>
          </ac:spMkLst>
        </pc:spChg>
        <pc:spChg chg="mod">
          <ac:chgData name="Michelle Machen" userId="521fa2bf-7d9e-4e64-91f3-35603fb06b1f" providerId="ADAL" clId="{CBB77AD4-53A1-47FB-BE35-2DB2643DC582}" dt="2024-05-24T19:11:45.378" v="129" actId="20577"/>
          <ac:spMkLst>
            <pc:docMk/>
            <pc:sldMk cId="3872770462" sldId="275"/>
            <ac:spMk id="11" creationId="{4AE93960-CF78-12BC-DC96-DB52DDFC4384}"/>
          </ac:spMkLst>
        </pc:spChg>
        <pc:graphicFrameChg chg="mod">
          <ac:chgData name="Michelle Machen" userId="521fa2bf-7d9e-4e64-91f3-35603fb06b1f" providerId="ADAL" clId="{CBB77AD4-53A1-47FB-BE35-2DB2643DC582}" dt="2024-05-24T19:11:42.938" v="127" actId="1037"/>
          <ac:graphicFrameMkLst>
            <pc:docMk/>
            <pc:sldMk cId="3872770462" sldId="275"/>
            <ac:graphicFrameMk id="7" creationId="{2A404A72-613C-7C77-9817-870B8352FBFB}"/>
          </ac:graphicFrameMkLst>
        </pc:graphicFrameChg>
      </pc:sldChg>
      <pc:sldChg chg="modSp">
        <pc:chgData name="Michelle Machen" userId="521fa2bf-7d9e-4e64-91f3-35603fb06b1f" providerId="ADAL" clId="{CBB77AD4-53A1-47FB-BE35-2DB2643DC582}" dt="2024-05-24T19:03:24.084" v="0"/>
        <pc:sldMkLst>
          <pc:docMk/>
          <pc:sldMk cId="1725687730" sldId="279"/>
        </pc:sldMkLst>
        <pc:spChg chg="mod">
          <ac:chgData name="Michelle Machen" userId="521fa2bf-7d9e-4e64-91f3-35603fb06b1f" providerId="ADAL" clId="{CBB77AD4-53A1-47FB-BE35-2DB2643DC582}" dt="2024-05-24T19:03:24.084" v="0"/>
          <ac:spMkLst>
            <pc:docMk/>
            <pc:sldMk cId="1725687730" sldId="279"/>
            <ac:spMk id="5" creationId="{60766481-2F9D-4466-91D9-79A1A49632E2}"/>
          </ac:spMkLst>
        </pc:spChg>
      </pc:sldChg>
      <pc:sldChg chg="modSp mod">
        <pc:chgData name="Michelle Machen" userId="521fa2bf-7d9e-4e64-91f3-35603fb06b1f" providerId="ADAL" clId="{CBB77AD4-53A1-47FB-BE35-2DB2643DC582}" dt="2024-05-24T19:03:30.334" v="1" actId="14100"/>
        <pc:sldMkLst>
          <pc:docMk/>
          <pc:sldMk cId="2505631305" sldId="287"/>
        </pc:sldMkLst>
        <pc:spChg chg="mod">
          <ac:chgData name="Michelle Machen" userId="521fa2bf-7d9e-4e64-91f3-35603fb06b1f" providerId="ADAL" clId="{CBB77AD4-53A1-47FB-BE35-2DB2643DC582}" dt="2024-05-24T19:03:30.334" v="1" actId="14100"/>
          <ac:spMkLst>
            <pc:docMk/>
            <pc:sldMk cId="2505631305" sldId="287"/>
            <ac:spMk id="5" creationId="{7FEB3E2A-D8E4-46B5-3538-31BD09D60911}"/>
          </ac:spMkLst>
        </pc:spChg>
        <pc:spChg chg="mod">
          <ac:chgData name="Michelle Machen" userId="521fa2bf-7d9e-4e64-91f3-35603fb06b1f" providerId="ADAL" clId="{CBB77AD4-53A1-47FB-BE35-2DB2643DC582}" dt="2024-05-24T19:03:30.334" v="1" actId="14100"/>
          <ac:spMkLst>
            <pc:docMk/>
            <pc:sldMk cId="2505631305" sldId="287"/>
            <ac:spMk id="6" creationId="{ED40876D-AB57-D86F-1E44-1A4D83D57B3A}"/>
          </ac:spMkLst>
        </pc:spChg>
        <pc:spChg chg="mod">
          <ac:chgData name="Michelle Machen" userId="521fa2bf-7d9e-4e64-91f3-35603fb06b1f" providerId="ADAL" clId="{CBB77AD4-53A1-47FB-BE35-2DB2643DC582}" dt="2024-05-24T19:03:30.334" v="1" actId="14100"/>
          <ac:spMkLst>
            <pc:docMk/>
            <pc:sldMk cId="2505631305" sldId="287"/>
            <ac:spMk id="7" creationId="{5D5780F3-4B9B-7346-2C85-59069685659F}"/>
          </ac:spMkLst>
        </pc:spChg>
        <pc:spChg chg="mod">
          <ac:chgData name="Michelle Machen" userId="521fa2bf-7d9e-4e64-91f3-35603fb06b1f" providerId="ADAL" clId="{CBB77AD4-53A1-47FB-BE35-2DB2643DC582}" dt="2024-05-24T19:03:30.334" v="1" actId="14100"/>
          <ac:spMkLst>
            <pc:docMk/>
            <pc:sldMk cId="2505631305" sldId="287"/>
            <ac:spMk id="8" creationId="{3155C707-374A-8AF6-711E-4052FD808BCD}"/>
          </ac:spMkLst>
        </pc:spChg>
        <pc:spChg chg="mod">
          <ac:chgData name="Michelle Machen" userId="521fa2bf-7d9e-4e64-91f3-35603fb06b1f" providerId="ADAL" clId="{CBB77AD4-53A1-47FB-BE35-2DB2643DC582}" dt="2024-05-24T19:03:30.334" v="1" actId="14100"/>
          <ac:spMkLst>
            <pc:docMk/>
            <pc:sldMk cId="2505631305" sldId="287"/>
            <ac:spMk id="9" creationId="{EB2C0E3A-CCB2-74F0-935A-A7CE609B8DD8}"/>
          </ac:spMkLst>
        </pc:spChg>
        <pc:spChg chg="mod">
          <ac:chgData name="Michelle Machen" userId="521fa2bf-7d9e-4e64-91f3-35603fb06b1f" providerId="ADAL" clId="{CBB77AD4-53A1-47FB-BE35-2DB2643DC582}" dt="2024-05-24T19:03:30.334" v="1" actId="14100"/>
          <ac:spMkLst>
            <pc:docMk/>
            <pc:sldMk cId="2505631305" sldId="287"/>
            <ac:spMk id="10" creationId="{2A1ADE7B-E79C-6B47-D544-E356DE9B3A4D}"/>
          </ac:spMkLst>
        </pc:spChg>
        <pc:spChg chg="mod">
          <ac:chgData name="Michelle Machen" userId="521fa2bf-7d9e-4e64-91f3-35603fb06b1f" providerId="ADAL" clId="{CBB77AD4-53A1-47FB-BE35-2DB2643DC582}" dt="2024-05-24T19:03:30.334" v="1" actId="14100"/>
          <ac:spMkLst>
            <pc:docMk/>
            <pc:sldMk cId="2505631305" sldId="287"/>
            <ac:spMk id="11" creationId="{BFD16266-15F8-DCA3-F15B-B4768683AB85}"/>
          </ac:spMkLst>
        </pc:spChg>
        <pc:cxnChg chg="mod">
          <ac:chgData name="Michelle Machen" userId="521fa2bf-7d9e-4e64-91f3-35603fb06b1f" providerId="ADAL" clId="{CBB77AD4-53A1-47FB-BE35-2DB2643DC582}" dt="2024-05-24T19:03:30.334" v="1" actId="14100"/>
          <ac:cxnSpMkLst>
            <pc:docMk/>
            <pc:sldMk cId="2505631305" sldId="287"/>
            <ac:cxnSpMk id="15" creationId="{87CC7B33-BBA2-CA7D-9AED-3D48618A2545}"/>
          </ac:cxnSpMkLst>
        </pc:cxnChg>
        <pc:cxnChg chg="mod">
          <ac:chgData name="Michelle Machen" userId="521fa2bf-7d9e-4e64-91f3-35603fb06b1f" providerId="ADAL" clId="{CBB77AD4-53A1-47FB-BE35-2DB2643DC582}" dt="2024-05-24T19:03:30.334" v="1" actId="14100"/>
          <ac:cxnSpMkLst>
            <pc:docMk/>
            <pc:sldMk cId="2505631305" sldId="287"/>
            <ac:cxnSpMk id="16" creationId="{CD259062-18D5-97B8-F567-4D1A17631F3E}"/>
          </ac:cxnSpMkLst>
        </pc:cxnChg>
        <pc:cxnChg chg="mod">
          <ac:chgData name="Michelle Machen" userId="521fa2bf-7d9e-4e64-91f3-35603fb06b1f" providerId="ADAL" clId="{CBB77AD4-53A1-47FB-BE35-2DB2643DC582}" dt="2024-05-24T19:03:30.334" v="1" actId="14100"/>
          <ac:cxnSpMkLst>
            <pc:docMk/>
            <pc:sldMk cId="2505631305" sldId="287"/>
            <ac:cxnSpMk id="17" creationId="{01082ED6-2DDE-72C6-F8D5-48C955587B67}"/>
          </ac:cxnSpMkLst>
        </pc:cxnChg>
        <pc:cxnChg chg="mod">
          <ac:chgData name="Michelle Machen" userId="521fa2bf-7d9e-4e64-91f3-35603fb06b1f" providerId="ADAL" clId="{CBB77AD4-53A1-47FB-BE35-2DB2643DC582}" dt="2024-05-24T19:03:30.334" v="1" actId="14100"/>
          <ac:cxnSpMkLst>
            <pc:docMk/>
            <pc:sldMk cId="2505631305" sldId="287"/>
            <ac:cxnSpMk id="18" creationId="{18FDC1B7-ACED-6FA2-F27B-2E4D43340A12}"/>
          </ac:cxnSpMkLst>
        </pc:cxnChg>
        <pc:cxnChg chg="mod">
          <ac:chgData name="Michelle Machen" userId="521fa2bf-7d9e-4e64-91f3-35603fb06b1f" providerId="ADAL" clId="{CBB77AD4-53A1-47FB-BE35-2DB2643DC582}" dt="2024-05-24T19:03:30.334" v="1" actId="14100"/>
          <ac:cxnSpMkLst>
            <pc:docMk/>
            <pc:sldMk cId="2505631305" sldId="287"/>
            <ac:cxnSpMk id="19" creationId="{56CDB822-B099-C3DD-B798-AD65EC7A378F}"/>
          </ac:cxnSpMkLst>
        </pc:cxnChg>
        <pc:cxnChg chg="mod">
          <ac:chgData name="Michelle Machen" userId="521fa2bf-7d9e-4e64-91f3-35603fb06b1f" providerId="ADAL" clId="{CBB77AD4-53A1-47FB-BE35-2DB2643DC582}" dt="2024-05-24T19:03:30.334" v="1" actId="14100"/>
          <ac:cxnSpMkLst>
            <pc:docMk/>
            <pc:sldMk cId="2505631305" sldId="287"/>
            <ac:cxnSpMk id="21" creationId="{8DD4F403-FCAC-7965-69E5-D5B2BD5B6A6B}"/>
          </ac:cxnSpMkLst>
        </pc:cxnChg>
        <pc:cxnChg chg="mod">
          <ac:chgData name="Michelle Machen" userId="521fa2bf-7d9e-4e64-91f3-35603fb06b1f" providerId="ADAL" clId="{CBB77AD4-53A1-47FB-BE35-2DB2643DC582}" dt="2024-05-24T19:03:30.334" v="1" actId="14100"/>
          <ac:cxnSpMkLst>
            <pc:docMk/>
            <pc:sldMk cId="2505631305" sldId="287"/>
            <ac:cxnSpMk id="22" creationId="{6A770481-1AAF-4714-8E1B-A2964D30FC22}"/>
          </ac:cxnSpMkLst>
        </pc:cxnChg>
        <pc:cxnChg chg="mod">
          <ac:chgData name="Michelle Machen" userId="521fa2bf-7d9e-4e64-91f3-35603fb06b1f" providerId="ADAL" clId="{CBB77AD4-53A1-47FB-BE35-2DB2643DC582}" dt="2024-05-24T19:03:30.334" v="1" actId="14100"/>
          <ac:cxnSpMkLst>
            <pc:docMk/>
            <pc:sldMk cId="2505631305" sldId="287"/>
            <ac:cxnSpMk id="23" creationId="{2B056FC9-7A98-405B-2C7D-98065420962D}"/>
          </ac:cxnSpMkLst>
        </pc:cxnChg>
      </pc:sldChg>
      <pc:sldChg chg="modSp mod">
        <pc:chgData name="Michelle Machen" userId="521fa2bf-7d9e-4e64-91f3-35603fb06b1f" providerId="ADAL" clId="{CBB77AD4-53A1-47FB-BE35-2DB2643DC582}" dt="2024-05-24T19:05:13.565" v="63" actId="14100"/>
        <pc:sldMkLst>
          <pc:docMk/>
          <pc:sldMk cId="4000896723" sldId="288"/>
        </pc:sldMkLst>
        <pc:spChg chg="mod">
          <ac:chgData name="Michelle Machen" userId="521fa2bf-7d9e-4e64-91f3-35603fb06b1f" providerId="ADAL" clId="{CBB77AD4-53A1-47FB-BE35-2DB2643DC582}" dt="2024-05-24T19:03:24.084" v="0"/>
          <ac:spMkLst>
            <pc:docMk/>
            <pc:sldMk cId="4000896723" sldId="288"/>
            <ac:spMk id="5" creationId="{60766481-2F9D-4466-91D9-79A1A49632E2}"/>
          </ac:spMkLst>
        </pc:spChg>
        <pc:spChg chg="mod">
          <ac:chgData name="Michelle Machen" userId="521fa2bf-7d9e-4e64-91f3-35603fb06b1f" providerId="ADAL" clId="{CBB77AD4-53A1-47FB-BE35-2DB2643DC582}" dt="2024-05-24T19:04:16.815" v="19" actId="20577"/>
          <ac:spMkLst>
            <pc:docMk/>
            <pc:sldMk cId="4000896723" sldId="288"/>
            <ac:spMk id="17" creationId="{CDB06A08-389B-F791-2CC3-0711035BA7C2}"/>
          </ac:spMkLst>
        </pc:spChg>
        <pc:spChg chg="mod">
          <ac:chgData name="Michelle Machen" userId="521fa2bf-7d9e-4e64-91f3-35603fb06b1f" providerId="ADAL" clId="{CBB77AD4-53A1-47FB-BE35-2DB2643DC582}" dt="2024-05-24T19:04:11.557" v="14" actId="20577"/>
          <ac:spMkLst>
            <pc:docMk/>
            <pc:sldMk cId="4000896723" sldId="288"/>
            <ac:spMk id="20" creationId="{F6252E08-B253-AB47-70D4-918C192DC3A3}"/>
          </ac:spMkLst>
        </pc:spChg>
        <pc:spChg chg="mod">
          <ac:chgData name="Michelle Machen" userId="521fa2bf-7d9e-4e64-91f3-35603fb06b1f" providerId="ADAL" clId="{CBB77AD4-53A1-47FB-BE35-2DB2643DC582}" dt="2024-05-24T19:04:31.799" v="53" actId="14100"/>
          <ac:spMkLst>
            <pc:docMk/>
            <pc:sldMk cId="4000896723" sldId="288"/>
            <ac:spMk id="27" creationId="{1B90EA53-4CE2-509E-0366-79D4AC1C9CAB}"/>
          </ac:spMkLst>
        </pc:spChg>
        <pc:grpChg chg="mod">
          <ac:chgData name="Michelle Machen" userId="521fa2bf-7d9e-4e64-91f3-35603fb06b1f" providerId="ADAL" clId="{CBB77AD4-53A1-47FB-BE35-2DB2643DC582}" dt="2024-05-24T19:04:25.886" v="52" actId="1037"/>
          <ac:grpSpMkLst>
            <pc:docMk/>
            <pc:sldMk cId="4000896723" sldId="288"/>
            <ac:grpSpMk id="21" creationId="{96CC0107-5490-465C-09DE-88633170C5A3}"/>
          </ac:grpSpMkLst>
        </pc:grpChg>
        <pc:grpChg chg="mod">
          <ac:chgData name="Michelle Machen" userId="521fa2bf-7d9e-4e64-91f3-35603fb06b1f" providerId="ADAL" clId="{CBB77AD4-53A1-47FB-BE35-2DB2643DC582}" dt="2024-05-24T19:04:25.886" v="52" actId="1037"/>
          <ac:grpSpMkLst>
            <pc:docMk/>
            <pc:sldMk cId="4000896723" sldId="288"/>
            <ac:grpSpMk id="23" creationId="{DDBA3540-46CD-B7DB-3DE7-459F3927DEE4}"/>
          </ac:grpSpMkLst>
        </pc:grpChg>
        <pc:graphicFrameChg chg="mod">
          <ac:chgData name="Michelle Machen" userId="521fa2bf-7d9e-4e64-91f3-35603fb06b1f" providerId="ADAL" clId="{CBB77AD4-53A1-47FB-BE35-2DB2643DC582}" dt="2024-05-24T19:05:13.565" v="63" actId="14100"/>
          <ac:graphicFrameMkLst>
            <pc:docMk/>
            <pc:sldMk cId="4000896723" sldId="288"/>
            <ac:graphicFrameMk id="12" creationId="{A4A7C3A7-27E6-0F66-9A79-3AD4485CFD2B}"/>
          </ac:graphicFrameMkLst>
        </pc:graphicFrameChg>
        <pc:graphicFrameChg chg="mod">
          <ac:chgData name="Michelle Machen" userId="521fa2bf-7d9e-4e64-91f3-35603fb06b1f" providerId="ADAL" clId="{CBB77AD4-53A1-47FB-BE35-2DB2643DC582}" dt="2024-05-24T19:04:05.479" v="7" actId="14100"/>
          <ac:graphicFrameMkLst>
            <pc:docMk/>
            <pc:sldMk cId="4000896723" sldId="288"/>
            <ac:graphicFrameMk id="14" creationId="{3482295F-985A-B6A5-9A8E-0A250BAC2660}"/>
          </ac:graphicFrameMkLst>
        </pc:graphicFrameChg>
      </pc:sldChg>
      <pc:sldChg chg="modSp add mod modTransition">
        <pc:chgData name="Michelle Machen" userId="521fa2bf-7d9e-4e64-91f3-35603fb06b1f" providerId="ADAL" clId="{CBB77AD4-53A1-47FB-BE35-2DB2643DC582}" dt="2024-05-24T19:08:37.883" v="97" actId="6549"/>
        <pc:sldMkLst>
          <pc:docMk/>
          <pc:sldMk cId="3338377" sldId="298"/>
        </pc:sldMkLst>
        <pc:spChg chg="mod">
          <ac:chgData name="Michelle Machen" userId="521fa2bf-7d9e-4e64-91f3-35603fb06b1f" providerId="ADAL" clId="{CBB77AD4-53A1-47FB-BE35-2DB2643DC582}" dt="2024-05-24T19:06:28.434" v="73" actId="6549"/>
          <ac:spMkLst>
            <pc:docMk/>
            <pc:sldMk cId="3338377" sldId="298"/>
            <ac:spMk id="2" creationId="{DB6E0BF4-D8EB-A4C3-D078-0A0F8EDC4B6F}"/>
          </ac:spMkLst>
        </pc:spChg>
        <pc:spChg chg="mod">
          <ac:chgData name="Michelle Machen" userId="521fa2bf-7d9e-4e64-91f3-35603fb06b1f" providerId="ADAL" clId="{CBB77AD4-53A1-47FB-BE35-2DB2643DC582}" dt="2024-05-24T19:08:37.883" v="97" actId="6549"/>
          <ac:spMkLst>
            <pc:docMk/>
            <pc:sldMk cId="3338377" sldId="298"/>
            <ac:spMk id="4" creationId="{1C9DBB69-86E7-4B3D-71D5-648737F9D7FB}"/>
          </ac:spMkLst>
        </pc:spChg>
        <pc:spChg chg="mod">
          <ac:chgData name="Michelle Machen" userId="521fa2bf-7d9e-4e64-91f3-35603fb06b1f" providerId="ADAL" clId="{CBB77AD4-53A1-47FB-BE35-2DB2643DC582}" dt="2024-05-24T19:07:58.387" v="91" actId="6549"/>
          <ac:spMkLst>
            <pc:docMk/>
            <pc:sldMk cId="3338377" sldId="298"/>
            <ac:spMk id="5" creationId="{313F344E-0E5D-340A-509B-D1A614C99BDF}"/>
          </ac:spMkLst>
        </pc:spChg>
      </pc:sldChg>
      <pc:sldMasterChg chg="modSldLayout">
        <pc:chgData name="Michelle Machen" userId="521fa2bf-7d9e-4e64-91f3-35603fb06b1f" providerId="ADAL" clId="{CBB77AD4-53A1-47FB-BE35-2DB2643DC582}" dt="2024-05-24T19:03:24.084" v="0"/>
        <pc:sldMasterMkLst>
          <pc:docMk/>
          <pc:sldMasterMk cId="620836877" sldId="2147483648"/>
        </pc:sldMasterMkLst>
        <pc:sldLayoutChg chg="modSp">
          <pc:chgData name="Michelle Machen" userId="521fa2bf-7d9e-4e64-91f3-35603fb06b1f" providerId="ADAL" clId="{CBB77AD4-53A1-47FB-BE35-2DB2643DC582}" dt="2024-05-24T19:03:24.084" v="0"/>
          <pc:sldLayoutMkLst>
            <pc:docMk/>
            <pc:sldMasterMk cId="620836877" sldId="2147483648"/>
            <pc:sldLayoutMk cId="698946327" sldId="2147483650"/>
          </pc:sldLayoutMkLst>
          <pc:spChg chg="mod">
            <ac:chgData name="Michelle Machen" userId="521fa2bf-7d9e-4e64-91f3-35603fb06b1f" providerId="ADAL" clId="{CBB77AD4-53A1-47FB-BE35-2DB2643DC582}" dt="2024-05-24T19:03:24.084"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6" sz="1600" dirty="0"/>
              <a:t>Taxa de incidentes acumulada no ano 2020-</a:t>
            </a:r>
            <a:r>
              <a:rPr lang="en-US" sz="1600" dirty="0"/>
              <a:t>2024</a:t>
            </a:r>
            <a:r>
              <a:rPr lang="1046" sz="1600" dirty="0"/>
              <a:t> da MPS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(Taxa total de incidentes registráveis)</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(Taxa de incidentes com afastamento)</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6" sz="1600" dirty="0"/>
              <a:t>Comparação da TI ANN 2020-</a:t>
            </a:r>
            <a:r>
              <a:rPr lang="en-US" sz="1600" dirty="0"/>
              <a:t>2024</a:t>
            </a:r>
            <a:r>
              <a:rPr lang="1046" sz="1600" dirty="0"/>
              <a:t> da MPS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Taxa de incidentes de quase acidente</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Taxa de incidentes de primeiros socorros</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Número de ferimentos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43711360812391109"/>
                      <c:h val="0.22903621917361333"/>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473441020819022"/>
                      <c:h val="0.33808371842983997"/>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Corte / perfuração</c:v>
                </c:pt>
                <c:pt idx="1">
                  <c:v>Preso entre objetos</c:v>
                </c:pt>
                <c:pt idx="2">
                  <c:v>Distensão / entorse</c:v>
                </c:pt>
                <c:pt idx="3">
                  <c:v>Escorregão / tropeço / queda</c:v>
                </c:pt>
                <c:pt idx="4">
                  <c:v>Atingido por um objeto</c:v>
                </c:pt>
                <c:pt idx="5">
                  <c:v>Queimadura / exposição a produtos químicos</c:v>
                </c:pt>
                <c:pt idx="6">
                  <c:v>Outro</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pt-BR"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2024</a:t>
            </a:r>
            <a:endPar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13690" y="3787142"/>
            <a:ext cx="12192000" cy="1508105"/>
          </a:xfrm>
          <a:prstGeom prst="rect">
            <a:avLst/>
          </a:prstGeom>
          <a:noFill/>
        </p:spPr>
        <p:txBody>
          <a:bodyPr wrap="square" rtlCol="0">
            <a:spAutoFit/>
          </a:bodyPr>
          <a:lstStyle/>
          <a:p>
            <a:pPr>
              <a:spcAft>
                <a:spcPts val="1200"/>
              </a:spcAft>
              <a:defRPr b="0" i="0"/>
            </a:pPr>
            <a:r>
              <a:rPr lang="1046"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a:t>
            </a: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6"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1046" sz="3400" dirty="0">
                <a:solidFill>
                  <a:srgbClr val="05223F"/>
                </a:solidFill>
                <a:latin typeface="Arial" panose="020B0604020202020204" pitchFamily="34" charset="0"/>
                <a:cs typeface="Arial" panose="020B0604020202020204" pitchFamily="34" charset="0"/>
              </a:rPr>
              <a:t>“Promova a segurança”</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TRÊS PILARES DA NOSSA CULTURA DE SEGURANÇA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6" sz="1900" b="1" spc="30">
                  <a:solidFill>
                    <a:schemeClr val="bg1"/>
                  </a:solidFill>
                  <a:latin typeface="Arial" panose="020B0604020202020204" pitchFamily="34" charset="0"/>
                  <a:cs typeface="Arial" panose="020B0604020202020204" pitchFamily="34" charset="0"/>
                </a:rPr>
                <a:t>COMPROMISSO</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46" sz="1400" b="1">
                  <a:latin typeface="Arial" panose="020B0604020202020204" pitchFamily="34" charset="0"/>
                  <a:cs typeface="Arial" panose="020B0604020202020204" pitchFamily="34" charset="0"/>
                </a:rPr>
                <a:t>Política de segurança</a:t>
              </a:r>
            </a:p>
            <a:p>
              <a:pPr algn="ctr">
                <a:defRPr b="0" i="0"/>
              </a:pPr>
              <a:r>
                <a:rPr lang="1046" sz="1400">
                  <a:latin typeface="Arial" panose="020B0604020202020204" pitchFamily="34" charset="0"/>
                  <a:cs typeface="Arial" panose="020B0604020202020204" pitchFamily="34" charset="0"/>
                </a:rPr>
                <a:t>declaração por escrito do nosso compromisso com a segurança</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6" sz="1900" b="1" spc="30">
                  <a:solidFill>
                    <a:schemeClr val="bg1"/>
                  </a:solidFill>
                  <a:latin typeface="Arial" panose="020B0604020202020204" pitchFamily="34" charset="0"/>
                  <a:cs typeface="Arial" panose="020B0604020202020204" pitchFamily="34" charset="0"/>
                </a:rPr>
                <a:t>COMPORTAMENTO</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1119380"/>
            </a:xfrm>
            <a:prstGeom prst="rect">
              <a:avLst/>
            </a:prstGeom>
            <a:noFill/>
          </p:spPr>
          <p:txBody>
            <a:bodyPr wrap="square">
              <a:spAutoFit/>
            </a:bodyPr>
            <a:lstStyle/>
            <a:p>
              <a:pPr algn="ctr">
                <a:defRPr b="0" i="0"/>
              </a:pPr>
              <a:r>
                <a:rPr lang="1046" sz="1400" b="1">
                  <a:latin typeface="Arial" panose="020B0604020202020204" pitchFamily="34" charset="0"/>
                  <a:cs typeface="Arial" panose="020B0604020202020204" pitchFamily="34" charset="0"/>
                </a:rPr>
                <a:t>Regras que salvam vidas</a:t>
              </a:r>
            </a:p>
            <a:p>
              <a:pPr algn="ctr">
                <a:defRPr b="0" i="0"/>
              </a:pPr>
              <a:r>
                <a:rPr lang="1046" sz="1400">
                  <a:latin typeface="Arial" panose="020B0604020202020204" pitchFamily="34" charset="0"/>
                  <a:cs typeface="Arial" panose="020B0604020202020204" pitchFamily="34" charset="0"/>
                </a:rPr>
                <a:t>princípios orientadores de como praticamos o nosso compromisso com a segurança</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6" sz="1900" b="1" spc="30">
                  <a:solidFill>
                    <a:schemeClr val="bg1"/>
                  </a:solidFill>
                  <a:latin typeface="Arial" panose="020B0604020202020204" pitchFamily="34" charset="0"/>
                  <a:cs typeface="Arial" panose="020B0604020202020204" pitchFamily="34" charset="0"/>
                </a:rPr>
                <a:t>MEIO AMBIENTE</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913179"/>
            </a:xfrm>
            <a:prstGeom prst="rect">
              <a:avLst/>
            </a:prstGeom>
            <a:noFill/>
          </p:spPr>
          <p:txBody>
            <a:bodyPr wrap="square">
              <a:spAutoFit/>
            </a:bodyPr>
            <a:lstStyle/>
            <a:p>
              <a:pPr algn="ctr">
                <a:defRPr b="0" i="0"/>
              </a:pPr>
              <a:r>
                <a:rPr lang="1046" sz="1400" b="1">
                  <a:latin typeface="Arial" panose="020B0604020202020204" pitchFamily="34" charset="0"/>
                  <a:cs typeface="Arial" panose="020B0604020202020204" pitchFamily="34" charset="0"/>
                </a:rPr>
                <a:t>Organização do local de trabalho (5S)</a:t>
              </a:r>
            </a:p>
            <a:p>
              <a:pPr algn="ctr">
                <a:defRPr b="0" i="0"/>
              </a:pPr>
              <a:r>
                <a:rPr lang="1046" sz="1400">
                  <a:latin typeface="Arial" panose="020B0604020202020204" pitchFamily="34" charset="0"/>
                  <a:cs typeface="Arial" panose="020B0604020202020204" pitchFamily="34" charset="0"/>
                </a:rPr>
                <a:t>criação de um espaço que permita o trabalho seguro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6" sz="2400" b="1">
                <a:solidFill>
                  <a:srgbClr val="0033A0"/>
                </a:solidFill>
                <a:latin typeface="Arial" panose="020B0604020202020204" pitchFamily="34" charset="0"/>
                <a:cs typeface="Arial" panose="020B0604020202020204" pitchFamily="34" charset="0"/>
              </a:rPr>
              <a:t>É necessário que cada líder em segurança em </a:t>
            </a:r>
            <a:r>
              <a:rPr lang="1046" sz="2400" b="1">
                <a:solidFill>
                  <a:srgbClr val="84BD00"/>
                </a:solidFill>
                <a:latin typeface="Arial" panose="020B0604020202020204" pitchFamily="34" charset="0"/>
                <a:cs typeface="Arial" panose="020B0604020202020204" pitchFamily="34" charset="0"/>
              </a:rPr>
              <a:t>cada nível </a:t>
            </a:r>
            <a:r>
              <a:rPr lang="1046" sz="2400" b="1">
                <a:solidFill>
                  <a:srgbClr val="0033A0"/>
                </a:solidFill>
                <a:latin typeface="Arial" panose="020B0604020202020204" pitchFamily="34" charset="0"/>
                <a:cs typeface="Arial" panose="020B0604020202020204" pitchFamily="34" charset="0"/>
              </a:rPr>
              <a:t>da organização </a:t>
            </a:r>
            <a:br>
              <a:rPr lang="1046" sz="2400" b="1">
                <a:solidFill>
                  <a:srgbClr val="0033A0"/>
                </a:solidFill>
                <a:latin typeface="Arial" panose="020B0604020202020204" pitchFamily="34" charset="0"/>
                <a:cs typeface="Arial" panose="020B0604020202020204" pitchFamily="34" charset="0"/>
              </a:rPr>
            </a:br>
            <a:r>
              <a:rPr lang="1046" sz="2400" b="1">
                <a:solidFill>
                  <a:srgbClr val="84BD00"/>
                </a:solidFill>
                <a:latin typeface="Arial" panose="020B0604020202020204" pitchFamily="34" charset="0"/>
                <a:cs typeface="Arial" panose="020B0604020202020204" pitchFamily="34" charset="0"/>
              </a:rPr>
              <a:t>desenvolva</a:t>
            </a:r>
            <a:r>
              <a:rPr lang="1046" sz="2400" b="1">
                <a:solidFill>
                  <a:srgbClr val="0033A0"/>
                </a:solidFill>
                <a:latin typeface="Arial" panose="020B0604020202020204" pitchFamily="34" charset="0"/>
                <a:cs typeface="Arial" panose="020B0604020202020204" pitchFamily="34" charset="0"/>
              </a:rPr>
              <a:t> e </a:t>
            </a:r>
            <a:r>
              <a:rPr lang="1046" sz="2400" b="1">
                <a:solidFill>
                  <a:srgbClr val="84BD00"/>
                </a:solidFill>
                <a:latin typeface="Arial" panose="020B0604020202020204" pitchFamily="34" charset="0"/>
                <a:cs typeface="Arial" panose="020B0604020202020204" pitchFamily="34" charset="0"/>
              </a:rPr>
              <a:t>apoie</a:t>
            </a:r>
            <a:r>
              <a:rPr lang="1046" sz="2400" b="1">
                <a:solidFill>
                  <a:srgbClr val="0033A0"/>
                </a:solidFill>
                <a:latin typeface="Arial" panose="020B0604020202020204" pitchFamily="34" charset="0"/>
                <a:cs typeface="Arial" panose="020B0604020202020204" pitchFamily="34" charset="0"/>
              </a:rPr>
              <a:t> uma cultura de segurança.</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A NOSSA POLÍTICA DE SEGURANÇA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6" b="1">
                <a:latin typeface="Arial" panose="020B0604020202020204" pitchFamily="34" charset="0"/>
                <a:cs typeface="Arial" panose="020B0604020202020204" pitchFamily="34" charset="0"/>
              </a:rPr>
              <a:t>Destaques da nossa política: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A segurança é um valor fundamental, não uma prioridade. A nossa busca pela segurança é contínua.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Parte integrante da nossa cultura.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Inclui a comunidade na qual trabalhamos e os nossos prestadores de serviço.</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É a nossa responsabilidade, como colaboradores da Mauser, juntamente com as nossas instalações.</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Responsabilidade da liderança.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Processos de incidentes, com aprendizado e evolução da nossa segurança.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REGRAS QUE SALVAM VIDAS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6">
                <a:latin typeface="Arial" panose="020B0604020202020204" pitchFamily="34" charset="0"/>
                <a:cs typeface="Arial" panose="020B0604020202020204" pitchFamily="34" charset="0"/>
              </a:rPr>
              <a:t>As Regras que salvam vidas (LSR) são </a:t>
            </a:r>
            <a:r>
              <a:rPr lang="1046" b="1">
                <a:solidFill>
                  <a:srgbClr val="84BD00"/>
                </a:solidFill>
                <a:latin typeface="Arial" panose="020B0604020202020204" pitchFamily="34" charset="0"/>
                <a:cs typeface="Arial" panose="020B0604020202020204" pitchFamily="34" charset="0"/>
              </a:rPr>
              <a:t>princípios importantes de segurança </a:t>
            </a:r>
            <a:r>
              <a:rPr lang="1046">
                <a:latin typeface="Arial" panose="020B0604020202020204" pitchFamily="34" charset="0"/>
                <a:cs typeface="Arial" panose="020B0604020202020204" pitchFamily="34" charset="0"/>
              </a:rPr>
              <a:t>que abordam perigos específicos das nossas operações e nos protegem de ferimentos graves ou morte.</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944261"/>
          </a:xfrm>
          <a:prstGeom prst="rect">
            <a:avLst/>
          </a:prstGeom>
          <a:noFill/>
        </p:spPr>
        <p:txBody>
          <a:bodyPr wrap="square">
            <a:spAutoFit/>
          </a:bodyPr>
          <a:lstStyle/>
          <a:p>
            <a:pPr algn="l">
              <a:spcAft>
                <a:spcPts val="600"/>
              </a:spcAft>
              <a:buClr>
                <a:srgbClr val="84BD00"/>
              </a:buClr>
              <a:buSzPct val="125000"/>
              <a:defRPr b="0" i="0"/>
            </a:pPr>
            <a:r>
              <a:rPr lang="1046" b="1">
                <a:latin typeface="Arial" panose="020B0604020202020204" pitchFamily="34" charset="0"/>
                <a:cs typeface="Arial" panose="020B0604020202020204" pitchFamily="34" charset="0"/>
              </a:rPr>
              <a:t>Compromisso ativo com as Regras que salvam vidas: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Educação</a:t>
            </a:r>
            <a:r>
              <a:rPr lang="1046">
                <a:latin typeface="Arial" panose="020B0604020202020204" pitchFamily="34" charset="0"/>
                <a:cs typeface="Arial" panose="020B0604020202020204" pitchFamily="34" charset="0"/>
              </a:rPr>
              <a:t> – você é responsável por compreender as Regras que salvam vidas. Se tiver dúvidas, pergunte!</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Conformidade</a:t>
            </a:r>
            <a:r>
              <a:rPr lang="1046">
                <a:latin typeface="Arial" panose="020B0604020202020204" pitchFamily="34" charset="0"/>
                <a:cs typeface="Arial" panose="020B0604020202020204" pitchFamily="34" charset="0"/>
              </a:rPr>
              <a:t> com as Regras que salvam vidas – todos têm a obrigação de seguir essas regras, independentemente do cargo ou função</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Avaliação de risco </a:t>
            </a:r>
            <a:r>
              <a:rPr lang="1046">
                <a:latin typeface="Arial" panose="020B0604020202020204" pitchFamily="34" charset="0"/>
                <a:cs typeface="Arial" panose="020B0604020202020204" pitchFamily="34" charset="0"/>
              </a:rPr>
              <a:t>– antes de realizar uma tarefa, analise-a em relação às Regras que salvam vidas.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Intervenção</a:t>
            </a:r>
            <a:r>
              <a:rPr lang="1046">
                <a:latin typeface="Arial" panose="020B0604020202020204" pitchFamily="34" charset="0"/>
                <a:cs typeface="Arial" panose="020B0604020202020204" pitchFamily="34" charset="0"/>
              </a:rPr>
              <a:t> – cada colaborador tem o direito de solicitar a interrupção de uma operação ou atividade se acreditar que uma regra que salva vidas não está sendo seguida e que os colaboradores estão em risco.</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Trabalho ativo em equipe</a:t>
            </a:r>
            <a:r>
              <a:rPr lang="1046" b="0">
                <a:solidFill>
                  <a:srgbClr val="84BD00"/>
                </a:solidFill>
                <a:latin typeface="Arial" panose="020B0604020202020204" pitchFamily="34" charset="0"/>
                <a:cs typeface="Arial" panose="020B0604020202020204" pitchFamily="34" charset="0"/>
              </a:rPr>
              <a:t> </a:t>
            </a:r>
            <a:r>
              <a:rPr lang="1046">
                <a:latin typeface="Arial" panose="020B0604020202020204" pitchFamily="34" charset="0"/>
                <a:cs typeface="Arial" panose="020B0604020202020204" pitchFamily="34" charset="0"/>
              </a:rPr>
              <a:t>– se você vir um colega de trabalho em risco, diga alguma coisa</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081334" y="5673703"/>
            <a:ext cx="891540" cy="549540"/>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Trabalho a quente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Espaço confinado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46" sz="1200" b="1">
                <a:solidFill>
                  <a:srgbClr val="0054A6"/>
                </a:solidFill>
                <a:latin typeface="Arial"/>
              </a:rPr>
              <a:t>Direção segura</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Isolamento de energia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Zona de perigo</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6" sz="1200" b="1">
                <a:solidFill>
                  <a:srgbClr val="0054A6"/>
                </a:solidFill>
                <a:latin typeface="Arial"/>
              </a:rPr>
              <a:t>Materiais perigosos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246805" y="5673703"/>
            <a:ext cx="1402813" cy="692591"/>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Proteção contra quedas</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Controles de segurança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369332"/>
          </a:xfrm>
          <a:prstGeom prst="rect">
            <a:avLst/>
          </a:prstGeom>
          <a:noFill/>
        </p:spPr>
        <p:txBody>
          <a:bodyPr wrap="square">
            <a:spAutoFit/>
          </a:bodyPr>
          <a:lstStyle/>
          <a:p>
            <a:pPr algn="l">
              <a:spcAft>
                <a:spcPts val="600"/>
              </a:spcAft>
              <a:buClr>
                <a:srgbClr val="84BD00"/>
              </a:buClr>
              <a:buSzPct val="125000"/>
            </a:pPr>
            <a:r>
              <a:rPr lang="pt-BR" b="1" dirty="0">
                <a:latin typeface="Arial" panose="020B0604020202020204" pitchFamily="34" charset="0"/>
                <a:cs typeface="Arial" panose="020B0604020202020204" pitchFamily="34" charset="0"/>
              </a:rPr>
              <a:t>Compreensão das regras de salvamento (LSR)</a:t>
            </a: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pt-BR" b="1" dirty="0">
                <a:solidFill>
                  <a:srgbClr val="84BD00"/>
                </a:solidFill>
                <a:latin typeface="Arial" panose="020B0604020202020204" pitchFamily="34" charset="0"/>
                <a:cs typeface="Arial" panose="020B0604020202020204" pitchFamily="34" charset="0"/>
              </a:rPr>
              <a:t>As regras de salvamento </a:t>
            </a:r>
            <a:r>
              <a:rPr lang="pt-BR" b="1" u="sng" dirty="0">
                <a:solidFill>
                  <a:srgbClr val="84BD00"/>
                </a:solidFill>
                <a:latin typeface="Arial" panose="020B0604020202020204" pitchFamily="34" charset="0"/>
                <a:cs typeface="Arial" panose="020B0604020202020204" pitchFamily="34" charset="0"/>
              </a:rPr>
              <a:t>NÃO SÃO</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pt-BR" dirty="0">
                <a:latin typeface="Arial" panose="020B0604020202020204" pitchFamily="34" charset="0"/>
                <a:cs typeface="Arial" panose="020B0604020202020204" pitchFamily="34" charset="0"/>
              </a:rPr>
              <a:t>Uma política de segurança abrangente</a:t>
            </a:r>
          </a:p>
          <a:p>
            <a:pPr marL="285750" indent="-285750" algn="l">
              <a:spcAft>
                <a:spcPts val="1800"/>
              </a:spcAft>
              <a:buClr>
                <a:srgbClr val="84BD00"/>
              </a:buClr>
              <a:buSzPct val="125000"/>
              <a:buFont typeface="Comic Sans MS" panose="030F0702030302020204" pitchFamily="66" charset="0"/>
              <a:buChar char="x"/>
            </a:pPr>
            <a:r>
              <a:rPr lang="pt-BR" dirty="0">
                <a:latin typeface="Arial" panose="020B0604020202020204" pitchFamily="34" charset="0"/>
                <a:cs typeface="Arial" panose="020B0604020202020204" pitchFamily="34" charset="0"/>
              </a:rPr>
              <a:t>Um treinamento formal</a:t>
            </a:r>
          </a:p>
          <a:p>
            <a:pPr marL="285750" indent="-285750" algn="l">
              <a:spcAft>
                <a:spcPts val="1800"/>
              </a:spcAft>
              <a:buClr>
                <a:srgbClr val="84BD00"/>
              </a:buClr>
              <a:buSzPct val="125000"/>
              <a:buFont typeface="Comic Sans MS" panose="030F0702030302020204" pitchFamily="66" charset="0"/>
              <a:buChar char="x"/>
            </a:pPr>
            <a:r>
              <a:rPr lang="pt-BR" dirty="0">
                <a:latin typeface="Arial" panose="020B0604020202020204" pitchFamily="34" charset="0"/>
                <a:cs typeface="Arial" panose="020B0604020202020204" pitchFamily="34" charset="0"/>
              </a:rPr>
              <a:t>Regras punitivas utilizadas apenas como desculpa para ações disciplinares</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216265"/>
          </a:xfrm>
          <a:prstGeom prst="rect">
            <a:avLst/>
          </a:prstGeom>
          <a:noFill/>
        </p:spPr>
        <p:txBody>
          <a:bodyPr wrap="square">
            <a:spAutoFit/>
          </a:bodyPr>
          <a:lstStyle/>
          <a:p>
            <a:pPr algn="l">
              <a:spcAft>
                <a:spcPts val="1800"/>
              </a:spcAft>
              <a:buClr>
                <a:srgbClr val="84BD00"/>
              </a:buClr>
              <a:buSzPct val="125000"/>
            </a:pPr>
            <a:r>
              <a:rPr lang="pt-BR" b="1" dirty="0">
                <a:solidFill>
                  <a:srgbClr val="84BD00"/>
                </a:solidFill>
                <a:latin typeface="Arial" panose="020B0604020202020204" pitchFamily="34" charset="0"/>
                <a:cs typeface="Arial" panose="020B0604020202020204" pitchFamily="34" charset="0"/>
              </a:rPr>
              <a:t>As regras de salvamento </a:t>
            </a:r>
            <a:r>
              <a:rPr lang="pt-BR" b="1" u="sng" dirty="0">
                <a:solidFill>
                  <a:srgbClr val="84BD00"/>
                </a:solidFill>
                <a:latin typeface="Arial" panose="020B0604020202020204" pitchFamily="34" charset="0"/>
                <a:cs typeface="Arial" panose="020B0604020202020204" pitchFamily="34" charset="0"/>
              </a:rPr>
              <a:t>SÃO</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pt-BR" dirty="0">
                <a:latin typeface="Arial" panose="020B0604020202020204" pitchFamily="34" charset="0"/>
                <a:cs typeface="Arial" panose="020B0604020202020204" pitchFamily="34" charset="0"/>
              </a:rPr>
              <a:t>Lembretes das áreas de risco mais comuns</a:t>
            </a:r>
          </a:p>
          <a:p>
            <a:pPr marL="285750" indent="-285750" algn="l">
              <a:spcAft>
                <a:spcPts val="1800"/>
              </a:spcAft>
              <a:buClr>
                <a:srgbClr val="84BD00"/>
              </a:buClr>
              <a:buSzPct val="125000"/>
              <a:buFont typeface="Wingdings" panose="05000000000000000000" pitchFamily="2" charset="2"/>
              <a:buChar char="ü"/>
            </a:pPr>
            <a:r>
              <a:rPr lang="pt-BR" dirty="0">
                <a:latin typeface="Arial" panose="020B0604020202020204" pitchFamily="34" charset="0"/>
                <a:cs typeface="Arial" panose="020B0604020202020204" pitchFamily="34" charset="0"/>
              </a:rPr>
              <a:t>Princípios orientadores sobre os comportamentos mais básicos exigidos ao lidar com cada área de risco</a:t>
            </a:r>
          </a:p>
          <a:p>
            <a:pPr marL="285750" indent="-285750" algn="l">
              <a:spcAft>
                <a:spcPts val="1800"/>
              </a:spcAft>
              <a:buClr>
                <a:srgbClr val="84BD00"/>
              </a:buClr>
              <a:buSzPct val="125000"/>
              <a:buFont typeface="Wingdings" panose="05000000000000000000" pitchFamily="2" charset="2"/>
              <a:buChar char="ü"/>
            </a:pPr>
            <a:r>
              <a:rPr lang="pt-BR" dirty="0">
                <a:latin typeface="Arial" panose="020B0604020202020204" pitchFamily="34" charset="0"/>
                <a:cs typeface="Arial" panose="020B0604020202020204" pitchFamily="34" charset="0"/>
              </a:rPr>
              <a:t>Diretrizes para desenvolver um comportamento que proteja os empregados contra ferimentos graves ou morte</a:t>
            </a:r>
            <a:br>
              <a:rPr lang="pt-BR" dirty="0">
                <a:latin typeface="Arial" panose="020B0604020202020204" pitchFamily="34" charset="0"/>
                <a:cs typeface="Arial" panose="020B0604020202020204" pitchFamily="34" charset="0"/>
              </a:rPr>
            </a:br>
            <a:r>
              <a:rPr lang="pt-BR" sz="1600" i="1" dirty="0">
                <a:latin typeface="Arial" panose="020B0604020202020204" pitchFamily="34" charset="0"/>
                <a:cs typeface="Arial" panose="020B0604020202020204" pitchFamily="34" charset="0"/>
              </a:rPr>
              <a:t>Entretanto, a gravidade dos perigos abordados pelas LSR exige a inclusão de um elemento disciplinar na política.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36692"/>
            <a:ext cx="4614514" cy="1433993"/>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SET IN ORDER (organização</a:t>
            </a:r>
            <a:r>
              <a:rPr lang="1046" b="0">
                <a:solidFill>
                  <a:srgbClr val="84BD00"/>
                </a:solidFill>
                <a:latin typeface="Arial" panose="020B0604020202020204" pitchFamily="34" charset="0"/>
                <a:cs typeface="Arial" panose="020B0604020202020204" pitchFamily="34" charset="0"/>
              </a:rPr>
              <a:t>)</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Menor probabilidade de um colaborador pegar o item errado.</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O uso de itens errados pode causar graves riscos à segurança.</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4" y="1048598"/>
            <a:ext cx="11911369" cy="723275"/>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ORGANIZAÇÃO DO LOCAL DE TRABALHO – (5S)</a:t>
            </a:r>
          </a:p>
          <a:p>
            <a:pPr algn="l">
              <a:buClr>
                <a:srgbClr val="84BD00"/>
              </a:buClr>
              <a:buSzPct val="125000"/>
              <a:defRPr b="0" i="0"/>
            </a:pPr>
            <a:r>
              <a:rPr lang="1046" sz="1700">
                <a:latin typeface="Arial" panose="020B0604020202020204" pitchFamily="34" charset="0"/>
                <a:cs typeface="Arial" panose="020B0604020202020204" pitchFamily="34" charset="0"/>
              </a:rPr>
              <a:t>O sistema 5S é um processo de melhoria contínua para melhorar a produtividade e aumentar a segurança no trabalho.</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861698"/>
            <a:ext cx="4614514" cy="1647566"/>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SORT (ordem)</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Elimina obstáculos.</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Menos itens em que se pode esbarrar, tropeçar, pegar fogo ou causar outros tipos de danos. Um local de trabalho bem-organizado é um local de trabalho mais seguro</a:t>
            </a:r>
            <a:r>
              <a:rPr lang="1046"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14514" cy="1220419"/>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SHINE (limpeza)</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A limpeza de poeira e óleo afasta o risco de incêndio.</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A limpeza de derramamentos reduz o risco de incidentes de escorregões e quedas.</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190221"/>
            <a:ext cx="4614514" cy="2074713"/>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STANDARDIZE (padronização</a:t>
            </a:r>
            <a:r>
              <a:rPr lang="1046" b="0">
                <a:solidFill>
                  <a:srgbClr val="84BD00"/>
                </a:solidFill>
                <a:latin typeface="Arial" panose="020B0604020202020204" pitchFamily="34" charset="0"/>
                <a:cs typeface="Arial" panose="020B0604020202020204" pitchFamily="34" charset="0"/>
              </a:rPr>
              <a:t>)</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Redução do risco de avarias, acidentes e outras questões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Os locais de trabalho que seguem processos padronizados têm demonstrado ser ambientes mais seguros.</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Maiores expectativas no local de trabalho para novos colaboradores.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SUSTAIN (continuidade</a:t>
            </a:r>
            <a:r>
              <a:rPr lang="1046" b="0">
                <a:solidFill>
                  <a:srgbClr val="84BD00"/>
                </a:solidFill>
                <a:latin typeface="Arial" panose="020B0604020202020204" pitchFamily="34" charset="0"/>
                <a:cs typeface="Arial" panose="020B0604020202020204" pitchFamily="34" charset="0"/>
              </a:rPr>
              <a:t>)</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Quanto mais tempo a metodologia 5S for seguida e aprimorada, mais segura será a instalação.</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Uma unidade que investe na continuidade dos esforços de segurança será muito mais segura.</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4256213"/>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ORGANIZAÇÃO DO LOCAL DE TRABALHO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6" b="1">
                <a:latin typeface="Arial" panose="020B0604020202020204" pitchFamily="34" charset="0"/>
                <a:cs typeface="Arial" panose="020B0604020202020204" pitchFamily="34" charset="0"/>
              </a:rPr>
              <a:t>Benefícios de um espaço de trabalho organizado:</a:t>
            </a:r>
          </a:p>
          <a:p>
            <a:pPr marL="285750" indent="-285750" algn="l">
              <a:lnSpc>
                <a:spcPct val="150000"/>
              </a:lnSpc>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Redução do risco de acidentes</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Melhoria do uso do tempo</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Redução do desperdício de espaço</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Redução do tempo de inatividade de equipamentos</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Melhoria da coerência e da qualidade</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Aumento da motivação</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3946989167"/>
              </p:ext>
            </p:extLst>
          </p:nvPr>
        </p:nvGraphicFramePr>
        <p:xfrm>
          <a:off x="6612166" y="1822567"/>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6" sz="1300" dirty="0"/>
              <a:t>Aproximadamente 4</a:t>
            </a:r>
            <a:r>
              <a:rPr lang="en-US" sz="1300" dirty="0"/>
              <a:t>1</a:t>
            </a:r>
            <a:r>
              <a:rPr lang="1046" sz="1300" dirty="0"/>
              <a:t>% dos ferimentos em 202</a:t>
            </a:r>
            <a:r>
              <a:rPr lang="en-US" sz="1300"/>
              <a:t>3</a:t>
            </a:r>
            <a:r>
              <a:rPr lang="1046" sz="1300"/>
              <a:t> ocorreram em categorias em que a segurança é aprimorada por meio da organização do local de trabalho.</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6" sz="1600" dirty="0"/>
              <a:t>Categorias de ferimentos em 202</a:t>
            </a:r>
            <a:r>
              <a:rPr lang="en-US" sz="1600" dirty="0"/>
              <a:t>3</a:t>
            </a:r>
            <a:endParaRPr lang="1046" sz="1600" dirty="0"/>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6" sz="3600" b="1">
                <a:solidFill>
                  <a:srgbClr val="0033A0"/>
                </a:solidFill>
                <a:latin typeface="Arial" panose="020B0604020202020204" pitchFamily="34" charset="0"/>
                <a:cs typeface="Arial" panose="020B0604020202020204" pitchFamily="34" charset="0"/>
              </a:rPr>
              <a:t>Liderança em segurança:</a:t>
            </a:r>
            <a:br>
              <a:rPr lang="1046" sz="3600" b="1">
                <a:solidFill>
                  <a:srgbClr val="0033A0"/>
                </a:solidFill>
                <a:latin typeface="Arial" panose="020B0604020202020204" pitchFamily="34" charset="0"/>
                <a:cs typeface="Arial" panose="020B0604020202020204" pitchFamily="34" charset="0"/>
              </a:rPr>
            </a:br>
            <a:r>
              <a:rPr lang="1046" sz="3600" b="1">
                <a:solidFill>
                  <a:srgbClr val="0033A0"/>
                </a:solidFill>
                <a:latin typeface="Arial" panose="020B0604020202020204" pitchFamily="34" charset="0"/>
                <a:cs typeface="Arial" panose="020B0604020202020204" pitchFamily="34" charset="0"/>
              </a:rPr>
              <a:t>todos têm um papel a desempenhar.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835911"/>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 QUE É LIDERANÇA EM SEGURANÇA?</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6">
                <a:latin typeface="Arial" panose="020B0604020202020204" pitchFamily="34" charset="0"/>
                <a:cs typeface="Arial" panose="020B0604020202020204" pitchFamily="34" charset="0"/>
              </a:rPr>
              <a:t>A liderança em segurança não precisa ser uma pessoa em um cargo de liderança.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6" b="1">
                <a:latin typeface="Arial" panose="020B0604020202020204" pitchFamily="34" charset="0"/>
                <a:cs typeface="Arial" panose="020B0604020202020204" pitchFamily="34" charset="0"/>
              </a:rPr>
              <a:t>Os líderes em segurança:</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Demonstram</a:t>
            </a:r>
            <a:r>
              <a:rPr lang="1046">
                <a:latin typeface="Arial" panose="020B0604020202020204" pitchFamily="34" charset="0"/>
                <a:cs typeface="Arial" panose="020B0604020202020204" pitchFamily="34" charset="0"/>
              </a:rPr>
              <a:t> comportamentos de segurança individuais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Inspiram</a:t>
            </a:r>
            <a:r>
              <a:rPr lang="1046">
                <a:latin typeface="Arial" panose="020B0604020202020204" pitchFamily="34" charset="0"/>
                <a:cs typeface="Arial" panose="020B0604020202020204" pitchFamily="34" charset="0"/>
              </a:rPr>
              <a:t> as outras pessoas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Cumprem</a:t>
            </a:r>
            <a:r>
              <a:rPr lang="1046">
                <a:latin typeface="Arial" panose="020B0604020202020204" pitchFamily="34" charset="0"/>
                <a:cs typeface="Arial" panose="020B0604020202020204" pitchFamily="34" charset="0"/>
              </a:rPr>
              <a:t> estritamente os protocolos de segurança</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Comunicam-se </a:t>
            </a:r>
            <a:r>
              <a:rPr lang="1046">
                <a:latin typeface="Arial" panose="020B0604020202020204" pitchFamily="34" charset="0"/>
                <a:cs typeface="Arial" panose="020B0604020202020204" pitchFamily="34" charset="0"/>
              </a:rPr>
              <a:t>de uma maneira construtiva </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Reconhecem</a:t>
            </a:r>
            <a:r>
              <a:rPr lang="1046">
                <a:latin typeface="Arial" panose="020B0604020202020204" pitchFamily="34" charset="0"/>
                <a:cs typeface="Arial" panose="020B0604020202020204" pitchFamily="34" charset="0"/>
              </a:rPr>
              <a:t> os colaboradores que trabalham em segurança </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Escutam ativamente</a:t>
            </a:r>
            <a:r>
              <a:rPr lang="1046">
                <a:latin typeface="Arial" panose="020B0604020202020204" pitchFamily="34" charset="0"/>
                <a:cs typeface="Arial" panose="020B0604020202020204" pitchFamily="34" charset="0"/>
              </a:rPr>
              <a:t> as preocupações de segurança dos colaboradores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804D867-9D81-4056-92E6-E79DED07C6B1}"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715432"/>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Análise da causa básica</a:t>
            </a:r>
          </a:p>
          <a:p>
            <a:pPr>
              <a:spcAft>
                <a:spcPts val="1200"/>
              </a:spcAft>
              <a:defRPr b="0" i="0"/>
            </a:pPr>
            <a:r>
              <a:rPr lang="1046" b="1">
                <a:latin typeface="Arial" panose="020B0604020202020204" pitchFamily="34" charset="0"/>
                <a:cs typeface="Arial" panose="020B0604020202020204" pitchFamily="34" charset="0"/>
              </a:rPr>
              <a:t>Determinar a causa básica é importante porque</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Corrige as situações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Impede a culpabilização das pessoas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Responsabiliza as pessoas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kern="1200">
                <a:latin typeface="Arial" panose="020B0604020202020204" pitchFamily="34" charset="0"/>
                <a:cs typeface="Arial" panose="020B0604020202020204" pitchFamily="34" charset="0"/>
              </a:rPr>
              <a:t>Estava acima da velocidade permitida</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a:latin typeface="Arial" panose="020B0604020202020204" pitchFamily="34" charset="0"/>
                <a:cs typeface="Arial" panose="020B0604020202020204" pitchFamily="34" charset="0"/>
              </a:rPr>
              <a:t>Estava atrasado para o trabalho</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a:latin typeface="Arial" panose="020B0604020202020204" pitchFamily="34" charset="0"/>
                <a:cs typeface="Arial" panose="020B0604020202020204" pitchFamily="34" charset="0"/>
              </a:rPr>
              <a:t>Dormiu demais</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a:latin typeface="Arial" panose="020B0604020202020204" pitchFamily="34" charset="0"/>
                <a:cs typeface="Arial" panose="020B0604020202020204" pitchFamily="34" charset="0"/>
              </a:rPr>
              <a:t>O despertador do celular não funcionou</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6" sz="1400" kern="1200">
                <a:latin typeface="Arial" panose="020B0604020202020204" pitchFamily="34" charset="0"/>
                <a:cs typeface="Arial" panose="020B0604020202020204" pitchFamily="34" charset="0"/>
              </a:rPr>
              <a:t>Acabou a carga da bateria</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6" sz="1400" kern="1200">
                <a:latin typeface="Arial" panose="020B0604020202020204" pitchFamily="34" charset="0"/>
                <a:cs typeface="Arial" panose="020B0604020202020204" pitchFamily="34" charset="0"/>
              </a:rPr>
              <a:t>Esqueceu de carregar o celular</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6" b="1">
                <a:solidFill>
                  <a:srgbClr val="0033A0"/>
                </a:solidFill>
                <a:latin typeface="Arial" panose="020B0604020202020204" pitchFamily="34" charset="0"/>
                <a:cs typeface="Arial" panose="020B0604020202020204" pitchFamily="34" charset="0"/>
              </a:rPr>
              <a:t>Exemplo:</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6" sz="1600" b="1">
                <a:latin typeface="Arial" panose="020B0604020202020204" pitchFamily="34" charset="0"/>
                <a:cs typeface="Arial" panose="020B0604020202020204" pitchFamily="34" charset="0"/>
              </a:rPr>
              <a:t>Incidente:</a:t>
            </a:r>
            <a:r>
              <a:rPr lang="1046" sz="1600" b="0">
                <a:latin typeface="Arial" panose="020B0604020202020204" pitchFamily="34" charset="0"/>
                <a:cs typeface="Arial" panose="020B0604020202020204" pitchFamily="34" charset="0"/>
              </a:rPr>
              <a:t> uma pessoa recebeu uma multa por excesso de velocidade</a:t>
            </a:r>
          </a:p>
        </p:txBody>
      </p:sp>
      <p:sp>
        <p:nvSpPr>
          <p:cNvPr id="36" name="Rectangle 35">
            <a:extLst>
              <a:ext uri="{FF2B5EF4-FFF2-40B4-BE49-F238E27FC236}">
                <a16:creationId xmlns:a16="http://schemas.microsoft.com/office/drawing/2014/main" id="{BB61ADA6-1279-4166-8A36-130DCBA8FA5E}"/>
              </a:ext>
            </a:extLst>
          </p:cNvPr>
          <p:cNvSpPr/>
          <p:nvPr/>
        </p:nvSpPr>
        <p:spPr>
          <a:xfrm>
            <a:off x="6684071" y="5581424"/>
            <a:ext cx="5962254" cy="584775"/>
          </a:xfrm>
          <a:prstGeom prst="rect">
            <a:avLst/>
          </a:prstGeom>
        </p:spPr>
        <p:txBody>
          <a:bodyPr wrap="square">
            <a:spAutoFit/>
          </a:bodyPr>
          <a:lstStyle/>
          <a:p>
            <a:pPr>
              <a:spcAft>
                <a:spcPts val="1200"/>
              </a:spcAft>
              <a:defRPr b="0" i="0"/>
            </a:pPr>
            <a:r>
              <a:rPr lang="1046" sz="1600" b="1">
                <a:latin typeface="Arial" panose="020B0604020202020204" pitchFamily="34" charset="0"/>
                <a:cs typeface="Arial" panose="020B0604020202020204" pitchFamily="34" charset="0"/>
              </a:rPr>
              <a:t>Solução:</a:t>
            </a:r>
            <a:r>
              <a:rPr lang="1046" sz="1600" b="0">
                <a:latin typeface="Arial" panose="020B0604020202020204" pitchFamily="34" charset="0"/>
                <a:cs typeface="Arial" panose="020B0604020202020204" pitchFamily="34" charset="0"/>
              </a:rPr>
              <a:t> arranjar um despertador elétrico </a:t>
            </a:r>
            <a:br>
              <a:rPr lang="1046" sz="1600" b="0">
                <a:latin typeface="Arial" panose="020B0604020202020204" pitchFamily="34" charset="0"/>
                <a:cs typeface="Arial" panose="020B0604020202020204" pitchFamily="34" charset="0"/>
              </a:rPr>
            </a:br>
            <a:r>
              <a:rPr lang="1046" sz="1600" b="0">
                <a:latin typeface="Arial" panose="020B0604020202020204" pitchFamily="34" charset="0"/>
                <a:cs typeface="Arial" panose="020B0604020202020204" pitchFamily="34" charset="0"/>
              </a:rPr>
              <a:t>ou colocar o celular para carregar antes da bateria acabar.</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0" y="1704284"/>
            <a:ext cx="5005133"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 nosso compromisso com a segurança</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505646"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A nossa jornada de segurança</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600616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Os pilares da nossa cultura de segurança – Política de segurança</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0" y="3324500"/>
            <a:ext cx="6506673"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Os pilares da nossa cultura de segurança – Regras que salvam vidas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7007186"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Os pilares da nossa cultura de segurança – Organização do local de trabalho</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75077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A criação de uma cultura de segurança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0" y="4944719"/>
            <a:ext cx="8008213"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A liderança em segurança</a:t>
            </a:r>
          </a:p>
        </p:txBody>
      </p:sp>
      <p:cxnSp>
        <p:nvCxnSpPr>
          <p:cNvPr id="15" name="Straight Connector 14">
            <a:extLst>
              <a:ext uri="{FF2B5EF4-FFF2-40B4-BE49-F238E27FC236}">
                <a16:creationId xmlns:a16="http://schemas.microsoft.com/office/drawing/2014/main" id="{87CC7B33-BBA2-CA7D-9AED-3D48618A2545}"/>
              </a:ext>
            </a:extLst>
          </p:cNvPr>
          <p:cNvCxnSpPr>
            <a:cxnSpLocks/>
          </p:cNvCxnSpPr>
          <p:nvPr/>
        </p:nvCxnSpPr>
        <p:spPr>
          <a:xfrm>
            <a:off x="442451" y="1626329"/>
            <a:ext cx="425436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a:cxnSpLocks/>
          </p:cNvCxnSpPr>
          <p:nvPr/>
        </p:nvCxnSpPr>
        <p:spPr>
          <a:xfrm>
            <a:off x="442451" y="3251460"/>
            <a:ext cx="575590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a:cxnSpLocks/>
          </p:cNvCxnSpPr>
          <p:nvPr/>
        </p:nvCxnSpPr>
        <p:spPr>
          <a:xfrm>
            <a:off x="442451" y="4326687"/>
            <a:ext cx="675693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a:cxnSpLocks/>
          </p:cNvCxnSpPr>
          <p:nvPr/>
        </p:nvCxnSpPr>
        <p:spPr>
          <a:xfrm>
            <a:off x="442451" y="3786615"/>
            <a:ext cx="6256416"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a:cxnSpLocks/>
          </p:cNvCxnSpPr>
          <p:nvPr/>
        </p:nvCxnSpPr>
        <p:spPr>
          <a:xfrm>
            <a:off x="442451" y="4870974"/>
            <a:ext cx="725744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a:cxnSpLocks/>
          </p:cNvCxnSpPr>
          <p:nvPr/>
        </p:nvCxnSpPr>
        <p:spPr>
          <a:xfrm>
            <a:off x="442451" y="2171316"/>
            <a:ext cx="4754876"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a:cxnSpLocks/>
          </p:cNvCxnSpPr>
          <p:nvPr/>
        </p:nvCxnSpPr>
        <p:spPr>
          <a:xfrm>
            <a:off x="442451" y="2706472"/>
            <a:ext cx="525539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83774" y="5379212"/>
            <a:ext cx="7757956"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F0B03EB-80C5-4249-AE79-D41C20BE35AD}"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A segurança é responsabilidade de todos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Siga os procedimentos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Assuma a responsabilidade</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710023" y="3228260"/>
            <a:ext cx="7097174" cy="2123658"/>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O seu direito de parar de trabalhar e </a:t>
            </a:r>
            <a:br>
              <a:rPr lang="en-US" sz="2400" b="1">
                <a:solidFill>
                  <a:srgbClr val="0033A0"/>
                </a:solidFill>
                <a:latin typeface="Arial" panose="020B0604020202020204" pitchFamily="34" charset="0"/>
                <a:cs typeface="Arial" panose="020B0604020202020204" pitchFamily="34" charset="0"/>
              </a:rPr>
            </a:br>
            <a:r>
              <a:rPr lang="1046" sz="2400" b="1">
                <a:solidFill>
                  <a:srgbClr val="0033A0"/>
                </a:solidFill>
                <a:latin typeface="Arial" panose="020B0604020202020204" pitchFamily="34" charset="0"/>
                <a:cs typeface="Arial" panose="020B0604020202020204" pitchFamily="34" charset="0"/>
              </a:rPr>
              <a:t>comunicar a situação</a:t>
            </a:r>
          </a:p>
          <a:p>
            <a:pPr marL="285750" indent="-285750">
              <a:spcAft>
                <a:spcPts val="1200"/>
              </a:spcAft>
              <a:buClr>
                <a:srgbClr val="84BD00"/>
              </a:buClr>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Intervenha</a:t>
            </a:r>
            <a:r>
              <a:rPr lang="1046">
                <a:latin typeface="Arial" panose="020B0604020202020204" pitchFamily="34" charset="0"/>
                <a:cs typeface="Arial" panose="020B0604020202020204" pitchFamily="34" charset="0"/>
              </a:rPr>
              <a:t> se as ações ou o ambiente parecerem inseguros</a:t>
            </a:r>
          </a:p>
          <a:p>
            <a:pPr marL="285750" indent="-285750">
              <a:spcAft>
                <a:spcPts val="1200"/>
              </a:spcAft>
              <a:buClr>
                <a:srgbClr val="84BD00"/>
              </a:buClr>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Faça</a:t>
            </a:r>
            <a:r>
              <a:rPr lang="1046" b="0">
                <a:solidFill>
                  <a:srgbClr val="84BD00"/>
                </a:solidFill>
                <a:latin typeface="Arial" panose="020B0604020202020204" pitchFamily="34" charset="0"/>
                <a:cs typeface="Arial" panose="020B0604020202020204" pitchFamily="34" charset="0"/>
              </a:rPr>
              <a:t> </a:t>
            </a:r>
            <a:r>
              <a:rPr lang="1046">
                <a:latin typeface="Arial" panose="020B0604020202020204" pitchFamily="34" charset="0"/>
                <a:cs typeface="Arial" panose="020B0604020202020204" pitchFamily="34" charset="0"/>
              </a:rPr>
              <a:t>perguntas para determinar se a situação é insegura</a:t>
            </a:r>
          </a:p>
          <a:p>
            <a:pPr marL="285750" indent="-285750">
              <a:spcAft>
                <a:spcPts val="1200"/>
              </a:spcAft>
              <a:buClr>
                <a:srgbClr val="84BD00"/>
              </a:buClr>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Comunique</a:t>
            </a:r>
            <a:r>
              <a:rPr lang="1046">
                <a:latin typeface="Arial" panose="020B0604020202020204" pitchFamily="34" charset="0"/>
                <a:cs typeface="Arial" panose="020B0604020202020204" pitchFamily="34" charset="0"/>
              </a:rPr>
              <a:t> um gerente ou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51753" y="5421719"/>
            <a:ext cx="12338393" cy="584775"/>
          </a:xfrm>
          <a:prstGeom prst="rect">
            <a:avLst/>
          </a:prstGeom>
        </p:spPr>
        <p:txBody>
          <a:bodyPr wrap="square">
            <a:spAutoFit/>
          </a:bodyPr>
          <a:lstStyle/>
          <a:p>
            <a:pPr algn="ctr">
              <a:spcAft>
                <a:spcPts val="1200"/>
              </a:spcAft>
              <a:defRPr b="0" i="0"/>
            </a:pPr>
            <a:r>
              <a:rPr lang="1046" sz="3200" b="1">
                <a:solidFill>
                  <a:srgbClr val="0033A0"/>
                </a:solidFill>
                <a:latin typeface="Arial" panose="020B0604020202020204" pitchFamily="34" charset="0"/>
                <a:cs typeface="Arial" panose="020B0604020202020204" pitchFamily="34" charset="0"/>
              </a:rPr>
              <a:t>A segurança é </a:t>
            </a:r>
            <a:r>
              <a:rPr lang="1046" sz="3200" b="1">
                <a:solidFill>
                  <a:srgbClr val="84BD00"/>
                </a:solidFill>
                <a:latin typeface="Arial" panose="020B0604020202020204" pitchFamily="34" charset="0"/>
                <a:cs typeface="Arial" panose="020B0604020202020204" pitchFamily="34" charset="0"/>
              </a:rPr>
              <a:t>pessoal</a:t>
            </a:r>
            <a:r>
              <a:rPr lang="1046" sz="3200" b="1">
                <a:solidFill>
                  <a:srgbClr val="0033A0"/>
                </a:solidFill>
                <a:latin typeface="Arial" panose="020B0604020202020204" pitchFamily="34" charset="0"/>
                <a:cs typeface="Arial" panose="020B0604020202020204" pitchFamily="34" charset="0"/>
              </a:rPr>
              <a:t> – Pratique no trabalho, leve para casa!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3F89339-F08C-4051-8348-CC680A90070B}"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349307"/>
          </a:xfrm>
          <a:prstGeom prst="rect">
            <a:avLst/>
          </a:prstGeom>
        </p:spPr>
        <p:txBody>
          <a:bodyPr wrap="square">
            <a:spAutoFit/>
          </a:bodyPr>
          <a:lstStyle/>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Quais medidas </a:t>
            </a:r>
            <a:r>
              <a:rPr lang="1046" sz="3600" b="1">
                <a:solidFill>
                  <a:srgbClr val="84BD00"/>
                </a:solidFill>
                <a:latin typeface="Arial" panose="020B0604020202020204" pitchFamily="34" charset="0"/>
                <a:cs typeface="Arial" panose="020B0604020202020204" pitchFamily="34" charset="0"/>
              </a:rPr>
              <a:t>VOCÊ</a:t>
            </a:r>
            <a:r>
              <a:rPr lang="1046" sz="3600" b="1">
                <a:solidFill>
                  <a:srgbClr val="0033A0"/>
                </a:solidFill>
                <a:latin typeface="Arial" panose="020B0604020202020204" pitchFamily="34" charset="0"/>
                <a:cs typeface="Arial" panose="020B0604020202020204" pitchFamily="34" charset="0"/>
              </a:rPr>
              <a:t> tomará?</a:t>
            </a:r>
            <a:br>
              <a:rPr lang="1046"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Está na hora!</a:t>
            </a:r>
          </a:p>
          <a:p>
            <a:pPr algn="ctr">
              <a:spcAft>
                <a:spcPts val="1200"/>
              </a:spcAft>
              <a:defRPr b="0" i="0"/>
            </a:pPr>
            <a:r>
              <a:rPr lang="1046" sz="3600" b="1" i="0">
                <a:solidFill>
                  <a:srgbClr val="84BD00"/>
                </a:solidFill>
                <a:latin typeface="Arial" panose="020B0604020202020204" pitchFamily="34" charset="0"/>
                <a:cs typeface="Arial" panose="020B0604020202020204" pitchFamily="34" charset="0"/>
              </a:rPr>
              <a:t>“</a:t>
            </a:r>
            <a:r>
              <a:rPr lang="1046" sz="3600" b="1" i="1">
                <a:solidFill>
                  <a:srgbClr val="84BD00"/>
                </a:solidFill>
                <a:latin typeface="Arial" panose="020B0604020202020204" pitchFamily="34" charset="0"/>
                <a:cs typeface="Arial" panose="020B0604020202020204" pitchFamily="34" charset="0"/>
              </a:rPr>
              <a:t>Promova a segurança”</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6"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6"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1046" sz="1600">
                  <a:solidFill>
                    <a:schemeClr val="tx1">
                      <a:lumMod val="50000"/>
                      <a:lumOff val="50000"/>
                    </a:schemeClr>
                  </a:solidFill>
                  <a:latin typeface="Arial" panose="020B0604020202020204" pitchFamily="34" charset="0"/>
                  <a:cs typeface="Arial" panose="020B0604020202020204" pitchFamily="34" charset="0"/>
                </a:rPr>
                <a:t>Como empresa, temos a responsabilidade ética de garantir que cada colaborador volte para casa em segurança todos os dias.</a:t>
              </a:r>
            </a:p>
            <a:p>
              <a:pPr algn="ctr">
                <a:defRPr b="0" i="0"/>
              </a:pPr>
              <a:r>
                <a:rPr lang="1046" sz="1600">
                  <a:solidFill>
                    <a:schemeClr val="tx1">
                      <a:lumMod val="50000"/>
                      <a:lumOff val="50000"/>
                    </a:schemeClr>
                  </a:solidFill>
                  <a:latin typeface="Arial" panose="020B0604020202020204" pitchFamily="34" charset="0"/>
                  <a:cs typeface="Arial" panose="020B0604020202020204" pitchFamily="34" charset="0"/>
                </a:rPr>
                <a:t>A segurança é um elemento importante em todas as decisões que tomamos.</a:t>
              </a:r>
            </a:p>
            <a:p>
              <a:pPr algn="ctr">
                <a:defRPr b="0" i="0"/>
              </a:pPr>
              <a:r>
                <a:rPr lang="1046" sz="1400" i="1">
                  <a:solidFill>
                    <a:schemeClr val="tx1">
                      <a:lumMod val="50000"/>
                      <a:lumOff val="50000"/>
                    </a:schemeClr>
                  </a:solidFill>
                  <a:latin typeface="Arial" panose="020B0604020202020204" pitchFamily="34" charset="0"/>
                  <a:cs typeface="Arial" panose="020B0604020202020204" pitchFamily="34" charset="0"/>
                </a:rPr>
                <a:t>– Mark Burgess, Presidente e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Não vale a pena se ferir por nada.</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É possível evitar qualquer ferimento.</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A segurança será gerenciada.</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O comportamento seguro é uma condição para a continuidade do contrato de trabalho de todos os colaboradores.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62333"/>
            <a:ext cx="7747362" cy="823783"/>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 NOSSO COMPROMISSO COM A SEGURANÇA COMO VALOR FUNDAMENTAL</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Estado atual</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043BB6B-68DE-409F-82DF-BE80F5DD82C9}"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6" sz="2400" b="1">
                <a:solidFill>
                  <a:srgbClr val="0033A0"/>
                </a:solidFill>
                <a:latin typeface="Arial" panose="020B0604020202020204" pitchFamily="34" charset="0"/>
                <a:ea typeface="+mn-ea"/>
                <a:cs typeface="Arial" panose="020B0604020202020204" pitchFamily="34" charset="0"/>
              </a:rPr>
              <a:t>A NOSSA JORNADA DE SEGURANÇA</a:t>
            </a:r>
            <a:br>
              <a:rPr lang="1046"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597180208"/>
              </p:ext>
            </p:extLst>
          </p:nvPr>
        </p:nvGraphicFramePr>
        <p:xfrm>
          <a:off x="285144" y="2217571"/>
          <a:ext cx="3727733" cy="30377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3382696181"/>
              </p:ext>
            </p:extLst>
          </p:nvPr>
        </p:nvGraphicFramePr>
        <p:xfrm>
          <a:off x="7666964" y="2217571"/>
          <a:ext cx="4247392" cy="326882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705485"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6" sz="1600" dirty="0"/>
              <a:t>Redução atual em comparação a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062487"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46" sz="1200" b="1">
                  <a:solidFill>
                    <a:srgbClr val="0033A0"/>
                  </a:solidFill>
                  <a:latin typeface="Arial Black" panose="020B0A04020102020204" pitchFamily="34" charset="0"/>
                  <a:cs typeface="Arial" panose="020B0604020202020204" pitchFamily="34" charset="0"/>
                </a:rPr>
                <a:t>TRIR</a:t>
              </a:r>
            </a:p>
            <a:p>
              <a:pPr algn="r">
                <a:defRPr b="0" i="0"/>
              </a:pPr>
              <a:r>
                <a:rPr lang="1046" sz="1200" b="1">
                  <a:solidFill>
                    <a:srgbClr val="0033A0"/>
                  </a:solidFill>
                  <a:latin typeface="Arial" panose="020B0604020202020204" pitchFamily="34" charset="0"/>
                  <a:cs typeface="Arial" panose="020B0604020202020204" pitchFamily="34" charset="0"/>
                </a:rPr>
                <a:t>Taxa total</a:t>
              </a:r>
            </a:p>
            <a:p>
              <a:pPr algn="r">
                <a:defRPr b="0" i="0"/>
              </a:pPr>
              <a:r>
                <a:rPr lang="1046" sz="1200" b="1">
                  <a:solidFill>
                    <a:srgbClr val="0033A0"/>
                  </a:solidFill>
                  <a:latin typeface="Arial" panose="020B0604020202020204" pitchFamily="34" charset="0"/>
                  <a:cs typeface="Arial" panose="020B0604020202020204" pitchFamily="34" charset="0"/>
                </a:rPr>
                <a:t>de incidentes registráveis</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1046"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209273" y="3716790"/>
            <a:ext cx="2060107" cy="1337830"/>
            <a:chOff x="3513381" y="4491694"/>
            <a:chExt cx="2060107"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513381" y="5183193"/>
              <a:ext cx="1563733" cy="646331"/>
            </a:xfrm>
            <a:prstGeom prst="rect">
              <a:avLst/>
            </a:prstGeom>
            <a:noFill/>
          </p:spPr>
          <p:txBody>
            <a:bodyPr wrap="square" rtlCol="0">
              <a:spAutoFit/>
            </a:bodyPr>
            <a:lstStyle/>
            <a:p>
              <a:pPr algn="r">
                <a:defRPr b="0" i="0"/>
              </a:pPr>
              <a:r>
                <a:rPr lang="1046" sz="1200" b="1">
                  <a:solidFill>
                    <a:srgbClr val="0033A0"/>
                  </a:solidFill>
                  <a:latin typeface="Arial Black" panose="020B0A04020102020204" pitchFamily="34" charset="0"/>
                  <a:cs typeface="Arial" panose="020B0604020202020204" pitchFamily="34" charset="0"/>
                </a:rPr>
                <a:t>LTIR</a:t>
              </a:r>
            </a:p>
            <a:p>
              <a:pPr algn="r">
                <a:defRPr b="0" i="0"/>
              </a:pPr>
              <a:r>
                <a:rPr lang="1046" sz="1200" b="1">
                  <a:solidFill>
                    <a:srgbClr val="0033A0"/>
                  </a:solidFill>
                  <a:latin typeface="Arial" panose="020B0604020202020204" pitchFamily="34" charset="0"/>
                  <a:cs typeface="Arial" panose="020B0604020202020204" pitchFamily="34" charset="0"/>
                </a:rPr>
                <a:t>Taxa de incidentes</a:t>
              </a:r>
            </a:p>
            <a:p>
              <a:pPr algn="r">
                <a:defRPr b="0" i="0"/>
              </a:pPr>
              <a:r>
                <a:rPr lang="1046" sz="1200" b="1">
                  <a:solidFill>
                    <a:srgbClr val="0033A0"/>
                  </a:solidFill>
                  <a:latin typeface="Arial" panose="020B0604020202020204" pitchFamily="34" charset="0"/>
                  <a:cs typeface="Arial" panose="020B0604020202020204" pitchFamily="34" charset="0"/>
                </a:rPr>
                <a:t>com afastamento</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1046"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Investimentos corporativos em segurança</a:t>
            </a:r>
          </a:p>
          <a:p>
            <a:pPr marL="342900" indent="-342900">
              <a:spcAft>
                <a:spcPts val="1200"/>
              </a:spcAft>
              <a:buClr>
                <a:srgbClr val="84BD00"/>
              </a:buClr>
              <a:buSzPct val="126000"/>
              <a:buFont typeface="Wingdings" panose="05000000000000000000" pitchFamily="2" charset="2"/>
              <a:buChar char="ü"/>
              <a:defRPr b="0" i="0"/>
            </a:pPr>
            <a:r>
              <a:rPr lang="1046" sz="2000">
                <a:solidFill>
                  <a:srgbClr val="84BD00"/>
                </a:solidFill>
                <a:latin typeface="Arial" panose="020B0604020202020204" pitchFamily="34" charset="0"/>
                <a:cs typeface="Arial" panose="020B0604020202020204" pitchFamily="34" charset="0"/>
              </a:rPr>
              <a:t>Investimentos em infraestrutura</a:t>
            </a:r>
            <a:br>
              <a:rPr lang="1046" sz="2000">
                <a:solidFill>
                  <a:srgbClr val="84BD00"/>
                </a:solidFill>
                <a:latin typeface="Arial" panose="020B0604020202020204" pitchFamily="34" charset="0"/>
                <a:cs typeface="Arial" panose="020B0604020202020204" pitchFamily="34" charset="0"/>
              </a:rPr>
            </a:br>
            <a:r>
              <a:rPr lang="1046" sz="1600">
                <a:latin typeface="Arial" panose="020B0604020202020204" pitchFamily="34" charset="0"/>
                <a:cs typeface="Arial" panose="020B0604020202020204" pitchFamily="34" charset="0"/>
              </a:rPr>
              <a:t>Investimentos significativos em CAPEX realizados ao longo dos anos para melhorar diretamente a infraestrutura de segurança nas instalações.  </a:t>
            </a:r>
          </a:p>
          <a:p>
            <a:pPr marL="342900" lvl="0" indent="-342900">
              <a:spcAft>
                <a:spcPts val="1200"/>
              </a:spcAft>
              <a:buClr>
                <a:srgbClr val="84BD00"/>
              </a:buClr>
              <a:buSzPct val="126000"/>
              <a:buFont typeface="Wingdings" panose="05000000000000000000" pitchFamily="2" charset="2"/>
              <a:buChar char="ü"/>
              <a:defRPr b="0" i="0"/>
            </a:pPr>
            <a:r>
              <a:rPr lang="1046" sz="2000">
                <a:solidFill>
                  <a:srgbClr val="84BD00"/>
                </a:solidFill>
                <a:latin typeface="Arial" panose="020B0604020202020204" pitchFamily="34" charset="0"/>
                <a:cs typeface="Arial" panose="020B0604020202020204" pitchFamily="34" charset="0"/>
              </a:rPr>
              <a:t>Investimento em treinamento</a:t>
            </a:r>
            <a:br>
              <a:rPr lang="1046" sz="2000">
                <a:solidFill>
                  <a:srgbClr val="84BD00"/>
                </a:solidFill>
                <a:latin typeface="Arial" panose="020B0604020202020204" pitchFamily="34" charset="0"/>
                <a:cs typeface="Arial" panose="020B0604020202020204" pitchFamily="34" charset="0"/>
              </a:rPr>
            </a:br>
            <a:r>
              <a:rPr lang="1046" sz="1600">
                <a:solidFill>
                  <a:prstClr val="black"/>
                </a:solidFill>
                <a:latin typeface="Arial" panose="020B0604020202020204" pitchFamily="34" charset="0"/>
                <a:cs typeface="Arial" panose="020B0604020202020204" pitchFamily="34" charset="0"/>
              </a:rPr>
              <a:t>Dedicação e investimento adicionais em programas de treinamento de segurança, incluindo treinamento de novas contratações e Workshop de Envolvimento de Segurança para Supervisores.</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E94F91F-926C-4A8D-824F-A3E6F8C122A7}"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6" sz="2400" b="1" dirty="0">
                <a:solidFill>
                  <a:srgbClr val="0033A0"/>
                </a:solidFill>
                <a:latin typeface="Arial" panose="020B0604020202020204" pitchFamily="34" charset="0"/>
                <a:ea typeface="+mn-ea"/>
                <a:cs typeface="Arial" panose="020B0604020202020204" pitchFamily="34" charset="0"/>
              </a:rPr>
              <a:t>LESÕES NO 1º TRIMESTRE DE </a:t>
            </a:r>
            <a:r>
              <a:rPr lang="en-US" sz="2400" b="1" dirty="0">
                <a:solidFill>
                  <a:srgbClr val="0033A0"/>
                </a:solidFill>
                <a:latin typeface="Arial" panose="020B0604020202020204" pitchFamily="34" charset="0"/>
                <a:ea typeface="+mn-ea"/>
                <a:cs typeface="Arial" panose="020B0604020202020204" pitchFamily="34" charset="0"/>
              </a:rPr>
              <a:t>2024</a:t>
            </a:r>
            <a:br>
              <a:rPr lang="1046"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46">
                <a:latin typeface="Arial" panose="020B0604020202020204" pitchFamily="34" charset="0"/>
                <a:cs typeface="Arial" panose="020B0604020202020204" pitchFamily="34" charset="0"/>
              </a:rPr>
              <a:t>A nossa jornada de segurança tem melhorado, mas ainda ocorrem lesões que afetam a vida dos colaboradores.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DEA1D0D3-9D0D-531D-9C1A-CB9E7F4686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FE2DD401-6086-D157-FE99-81147136DE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6"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0F79923-B7C4-47F7-B3C5-24B603D7E14E}"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2983" y="6354216"/>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25076"/>
            <a:ext cx="10728960" cy="731520"/>
          </a:xfrm>
        </p:spPr>
        <p:txBody>
          <a:bodyPr>
            <a:normAutofit/>
          </a:bodyPr>
          <a:lstStyle/>
          <a:p>
            <a:pPr>
              <a:defRPr b="0" i="0"/>
            </a:pPr>
            <a:r>
              <a:rPr lang="1046" sz="2400" b="1">
                <a:solidFill>
                  <a:srgbClr val="0033A0"/>
                </a:solidFill>
                <a:latin typeface="Arial" panose="020B0604020202020204" pitchFamily="34" charset="0"/>
                <a:ea typeface="+mn-ea"/>
                <a:cs typeface="Arial" panose="020B0604020202020204" pitchFamily="34" charset="0"/>
              </a:rPr>
              <a:t>A jornada de segurança da Mauser</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3939454"/>
            <a:chOff x="792983" y="1824461"/>
            <a:chExt cx="10016148" cy="393945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39454"/>
              <a:chOff x="815038" y="1131698"/>
              <a:chExt cx="10445157" cy="4304235"/>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Regras/regulamentos do governo e da empresa</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Desenvolvimento de um ambiente de trabalho seguro</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Controles de engenharia</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Liderança</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31849" y="3852955"/>
                <a:ext cx="2748689"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6" sz="1200">
                    <a:latin typeface="Arial" panose="020B0604020202020204" pitchFamily="34" charset="0"/>
                    <a:cs typeface="Arial" panose="020B0604020202020204" pitchFamily="34" charset="0"/>
                  </a:rPr>
                  <a:t>Nos últimos anos, identificação de gargalos de ativos de alto risco, projeto e instalação de proteções necessárias em máquinas.</a:t>
                </a:r>
              </a:p>
              <a:p>
                <a:pPr>
                  <a:lnSpc>
                    <a:spcPct val="90000"/>
                  </a:lnSpc>
                  <a:spcBef>
                    <a:spcPts val="1200"/>
                  </a:spcBef>
                  <a:spcAft>
                    <a:spcPts val="600"/>
                  </a:spcAft>
                  <a:buClr>
                    <a:schemeClr val="tx1"/>
                  </a:buClr>
                  <a:defRPr b="0" i="0"/>
                </a:pPr>
                <a:r>
                  <a:rPr lang="1046" sz="1200" b="1">
                    <a:latin typeface="Arial" panose="020B0604020202020204" pitchFamily="34" charset="0"/>
                    <a:cs typeface="Arial" panose="020B0604020202020204" pitchFamily="34" charset="0"/>
                  </a:rPr>
                  <a:t>Foco: Eliminação de                                          riscos de segurança</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6" sz="1400">
                    <a:latin typeface="Arial" panose="020B0604020202020204" pitchFamily="34" charset="0"/>
                    <a:cs typeface="Arial" panose="020B0604020202020204" pitchFamily="34" charset="0"/>
                  </a:rPr>
                  <a:t>Os principais elementos para o desenvolvimento e manutenção de um ambiente de trabalho seguro</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3898352"/>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6" sz="1200">
                    <a:latin typeface="Arial" panose="020B0604020202020204" pitchFamily="34" charset="0"/>
                    <a:cs typeface="Arial" panose="020B0604020202020204" pitchFamily="34" charset="0"/>
                  </a:rPr>
                  <a:t>Nos últimos cinco anos, a Mauser aumentou seu compromisso com os regulamentos da OSHA, juntamente com a introdução das nossas “Regras que salvam vidas”.</a:t>
                </a:r>
              </a:p>
              <a:p>
                <a:pPr>
                  <a:lnSpc>
                    <a:spcPct val="90000"/>
                  </a:lnSpc>
                  <a:spcBef>
                    <a:spcPts val="1200"/>
                  </a:spcBef>
                  <a:spcAft>
                    <a:spcPts val="600"/>
                  </a:spcAft>
                  <a:buClr>
                    <a:schemeClr val="tx1"/>
                  </a:buClr>
                  <a:defRPr b="0" i="0"/>
                </a:pPr>
                <a:r>
                  <a:rPr lang="1046" sz="1200" b="1">
                    <a:latin typeface="Arial" panose="020B0604020202020204" pitchFamily="34" charset="0"/>
                    <a:cs typeface="Arial" panose="020B0604020202020204" pitchFamily="34" charset="0"/>
                  </a:rPr>
                  <a:t>Foco: Conformidade</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63929" y="3822474"/>
                <a:ext cx="2748689"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6" sz="1200">
                    <a:latin typeface="Arial" panose="020B0604020202020204" pitchFamily="34" charset="0"/>
                    <a:cs typeface="Arial" panose="020B0604020202020204" pitchFamily="34" charset="0"/>
                  </a:rPr>
                  <a:t>Desenvolvimento dos nossos líderes em relação a comportamentos e ações que endossem uma cultura em que os colaboradores participem ativamente da segurança.</a:t>
                </a:r>
              </a:p>
              <a:p>
                <a:pPr>
                  <a:lnSpc>
                    <a:spcPct val="90000"/>
                  </a:lnSpc>
                  <a:spcBef>
                    <a:spcPts val="1200"/>
                  </a:spcBef>
                  <a:spcAft>
                    <a:spcPts val="600"/>
                  </a:spcAft>
                  <a:buClr>
                    <a:schemeClr val="tx1"/>
                  </a:buClr>
                  <a:defRPr b="0" i="0"/>
                </a:pPr>
                <a:r>
                  <a:rPr lang="1046" sz="1200" b="1">
                    <a:latin typeface="Arial" panose="020B0604020202020204" pitchFamily="34" charset="0"/>
                    <a:cs typeface="Arial" panose="020B0604020202020204" pitchFamily="34" charset="0"/>
                  </a:rPr>
                  <a:t>Foco: Compromisso</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6" sz="1200" b="1">
                  <a:solidFill>
                    <a:srgbClr val="84BD00"/>
                  </a:solidFill>
                  <a:latin typeface="Arial" panose="020B0604020202020204" pitchFamily="34" charset="0"/>
                  <a:cs typeface="Arial" panose="020B0604020202020204" pitchFamily="34" charset="0"/>
                </a:rPr>
                <a:t>Onde começamos</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207839" y="3067893"/>
              <a:ext cx="1698367"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6" sz="1200" b="1">
                  <a:solidFill>
                    <a:srgbClr val="84BD00"/>
                  </a:solidFill>
                  <a:latin typeface="Arial" panose="020B0604020202020204" pitchFamily="34" charset="0"/>
                  <a:cs typeface="Arial" panose="020B0604020202020204" pitchFamily="34" charset="0"/>
                </a:rPr>
                <a:t>O que temos feito</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6" sz="1200" b="1">
                  <a:solidFill>
                    <a:srgbClr val="84BD00"/>
                  </a:solidFill>
                  <a:latin typeface="Arial" panose="020B0604020202020204" pitchFamily="34" charset="0"/>
                  <a:cs typeface="Arial" panose="020B0604020202020204" pitchFamily="34" charset="0"/>
                </a:rPr>
                <a:t>Onde estamos</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Os pilares da nossa cultura de segurança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45675535-C1F8-4AA2-B627-74F89B18C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13410</TotalTime>
  <Words>3131</Words>
  <Application>Microsoft Office PowerPoint</Application>
  <PresentationFormat>Widescreen</PresentationFormat>
  <Paragraphs>314</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A NOSSA JORNADA DE SEGURANÇA </vt:lpstr>
      <vt:lpstr>PowerPoint Presentation</vt:lpstr>
      <vt:lpstr>LESÕES NO 1º TRIMESTRE DE 2024 </vt:lpstr>
      <vt:lpstr>A jornada de segurança da Mauser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2024-05-24T19:11:56Z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