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87" r:id="rId6"/>
    <p:sldId id="268" r:id="rId7"/>
    <p:sldId id="289" r:id="rId8"/>
    <p:sldId id="288" r:id="rId9"/>
    <p:sldId id="290" r:id="rId10"/>
    <p:sldId id="267" r:id="rId11"/>
    <p:sldId id="279" r:id="rId12"/>
    <p:sldId id="297" r:id="rId13"/>
    <p:sldId id="292" r:id="rId14"/>
    <p:sldId id="271" r:id="rId15"/>
    <p:sldId id="270" r:id="rId16"/>
    <p:sldId id="274" r:id="rId17"/>
    <p:sldId id="298" r:id="rId18"/>
    <p:sldId id="272" r:id="rId19"/>
    <p:sldId id="275" r:id="rId20"/>
    <p:sldId id="291" r:id="rId21"/>
    <p:sldId id="280" r:id="rId22"/>
    <p:sldId id="265" r:id="rId23"/>
    <p:sldId id="266" r:id="rId24"/>
    <p:sldId id="264"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34492-BA04-4A14-8CE6-3B5521DD8A6A}" v="20" dt="2024-05-24T19:22:20.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6486" autoAdjust="0"/>
  </p:normalViewPr>
  <p:slideViewPr>
    <p:cSldViewPr snapToGrid="0">
      <p:cViewPr varScale="1">
        <p:scale>
          <a:sx n="95" d="100"/>
          <a:sy n="95" d="100"/>
        </p:scale>
        <p:origin x="342" y="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Machen" userId="521fa2bf-7d9e-4e64-91f3-35603fb06b1f" providerId="ADAL" clId="{5BC34492-BA04-4A14-8CE6-3B5521DD8A6A}"/>
    <pc:docChg chg="undo custSel addSld modSld modMainMaster">
      <pc:chgData name="Michelle Machen" userId="521fa2bf-7d9e-4e64-91f3-35603fb06b1f" providerId="ADAL" clId="{5BC34492-BA04-4A14-8CE6-3B5521DD8A6A}" dt="2024-05-24T19:22:20.368" v="121"/>
      <pc:docMkLst>
        <pc:docMk/>
      </pc:docMkLst>
      <pc:sldChg chg="modSp">
        <pc:chgData name="Michelle Machen" userId="521fa2bf-7d9e-4e64-91f3-35603fb06b1f" providerId="ADAL" clId="{5BC34492-BA04-4A14-8CE6-3B5521DD8A6A}" dt="2024-05-24T19:13:38.214" v="0"/>
        <pc:sldMkLst>
          <pc:docMk/>
          <pc:sldMk cId="309841290" sldId="256"/>
        </pc:sldMkLst>
        <pc:spChg chg="mod">
          <ac:chgData name="Michelle Machen" userId="521fa2bf-7d9e-4e64-91f3-35603fb06b1f" providerId="ADAL" clId="{5BC34492-BA04-4A14-8CE6-3B5521DD8A6A}" dt="2024-05-24T19:13:38.214" v="0"/>
          <ac:spMkLst>
            <pc:docMk/>
            <pc:sldMk cId="309841290" sldId="256"/>
            <ac:spMk id="9" creationId="{1CA947BF-ABA2-4088-9D40-250C382CFAF0}"/>
          </ac:spMkLst>
        </pc:spChg>
        <pc:picChg chg="mod">
          <ac:chgData name="Michelle Machen" userId="521fa2bf-7d9e-4e64-91f3-35603fb06b1f" providerId="ADAL" clId="{5BC34492-BA04-4A14-8CE6-3B5521DD8A6A}" dt="2024-05-24T19:13:38.214" v="0"/>
          <ac:picMkLst>
            <pc:docMk/>
            <pc:sldMk cId="309841290" sldId="256"/>
            <ac:picMk id="7" creationId="{3FF8C577-5A53-4A6F-A5E8-C35920F01119}"/>
          </ac:picMkLst>
        </pc:picChg>
      </pc:sldChg>
      <pc:sldChg chg="modSp">
        <pc:chgData name="Michelle Machen" userId="521fa2bf-7d9e-4e64-91f3-35603fb06b1f" providerId="ADAL" clId="{5BC34492-BA04-4A14-8CE6-3B5521DD8A6A}" dt="2024-05-24T19:13:38.214" v="0"/>
        <pc:sldMkLst>
          <pc:docMk/>
          <pc:sldMk cId="3388706351" sldId="264"/>
        </pc:sldMkLst>
        <pc:spChg chg="mod">
          <ac:chgData name="Michelle Machen" userId="521fa2bf-7d9e-4e64-91f3-35603fb06b1f" providerId="ADAL" clId="{5BC34492-BA04-4A14-8CE6-3B5521DD8A6A}" dt="2024-05-24T19:13:38.214" v="0"/>
          <ac:spMkLst>
            <pc:docMk/>
            <pc:sldMk cId="3388706351" sldId="264"/>
            <ac:spMk id="5" creationId="{60766481-2F9D-4466-91D9-79A1A49632E2}"/>
          </ac:spMkLst>
        </pc:spChg>
      </pc:sldChg>
      <pc:sldChg chg="modSp">
        <pc:chgData name="Michelle Machen" userId="521fa2bf-7d9e-4e64-91f3-35603fb06b1f" providerId="ADAL" clId="{5BC34492-BA04-4A14-8CE6-3B5521DD8A6A}" dt="2024-05-24T19:13:38.214" v="0"/>
        <pc:sldMkLst>
          <pc:docMk/>
          <pc:sldMk cId="1904048126" sldId="265"/>
        </pc:sldMkLst>
        <pc:spChg chg="mod">
          <ac:chgData name="Michelle Machen" userId="521fa2bf-7d9e-4e64-91f3-35603fb06b1f" providerId="ADAL" clId="{5BC34492-BA04-4A14-8CE6-3B5521DD8A6A}" dt="2024-05-24T19:13:38.214" v="0"/>
          <ac:spMkLst>
            <pc:docMk/>
            <pc:sldMk cId="1904048126" sldId="265"/>
            <ac:spMk id="5" creationId="{60766481-2F9D-4466-91D9-79A1A49632E2}"/>
          </ac:spMkLst>
        </pc:spChg>
      </pc:sldChg>
      <pc:sldChg chg="modSp">
        <pc:chgData name="Michelle Machen" userId="521fa2bf-7d9e-4e64-91f3-35603fb06b1f" providerId="ADAL" clId="{5BC34492-BA04-4A14-8CE6-3B5521DD8A6A}" dt="2024-05-24T19:13:38.214" v="0"/>
        <pc:sldMkLst>
          <pc:docMk/>
          <pc:sldMk cId="2686354981" sldId="266"/>
        </pc:sldMkLst>
        <pc:spChg chg="mod">
          <ac:chgData name="Michelle Machen" userId="521fa2bf-7d9e-4e64-91f3-35603fb06b1f" providerId="ADAL" clId="{5BC34492-BA04-4A14-8CE6-3B5521DD8A6A}" dt="2024-05-24T19:13:38.214" v="0"/>
          <ac:spMkLst>
            <pc:docMk/>
            <pc:sldMk cId="2686354981" sldId="266"/>
            <ac:spMk id="5" creationId="{60766481-2F9D-4466-91D9-79A1A49632E2}"/>
          </ac:spMkLst>
        </pc:spChg>
      </pc:sldChg>
      <pc:sldChg chg="addSp delSp modSp mod">
        <pc:chgData name="Michelle Machen" userId="521fa2bf-7d9e-4e64-91f3-35603fb06b1f" providerId="ADAL" clId="{5BC34492-BA04-4A14-8CE6-3B5521DD8A6A}" dt="2024-05-24T19:18:21.954" v="45"/>
        <pc:sldMkLst>
          <pc:docMk/>
          <pc:sldMk cId="1537101364" sldId="267"/>
        </pc:sldMkLst>
        <pc:spChg chg="mod">
          <ac:chgData name="Michelle Machen" userId="521fa2bf-7d9e-4e64-91f3-35603fb06b1f" providerId="ADAL" clId="{5BC34492-BA04-4A14-8CE6-3B5521DD8A6A}" dt="2024-05-24T19:13:38.214" v="0"/>
          <ac:spMkLst>
            <pc:docMk/>
            <pc:sldMk cId="1537101364" sldId="267"/>
            <ac:spMk id="5" creationId="{60766481-2F9D-4466-91D9-79A1A49632E2}"/>
          </ac:spMkLst>
        </pc:spChg>
        <pc:spChg chg="mod">
          <ac:chgData name="Michelle Machen" userId="521fa2bf-7d9e-4e64-91f3-35603fb06b1f" providerId="ADAL" clId="{5BC34492-BA04-4A14-8CE6-3B5521DD8A6A}" dt="2024-05-24T19:13:38.214" v="0"/>
          <ac:spMkLst>
            <pc:docMk/>
            <pc:sldMk cId="1537101364" sldId="267"/>
            <ac:spMk id="15" creationId="{F3E85788-075F-4E75-AAB5-12D34503189E}"/>
          </ac:spMkLst>
        </pc:spChg>
        <pc:picChg chg="add mod">
          <ac:chgData name="Michelle Machen" userId="521fa2bf-7d9e-4e64-91f3-35603fb06b1f" providerId="ADAL" clId="{5BC34492-BA04-4A14-8CE6-3B5521DD8A6A}" dt="2024-05-24T19:18:21.954" v="45"/>
          <ac:picMkLst>
            <pc:docMk/>
            <pc:sldMk cId="1537101364" sldId="267"/>
            <ac:picMk id="2" creationId="{F9516673-0748-99FE-EAED-278DAAD00E8D}"/>
          </ac:picMkLst>
        </pc:picChg>
        <pc:picChg chg="add mod">
          <ac:chgData name="Michelle Machen" userId="521fa2bf-7d9e-4e64-91f3-35603fb06b1f" providerId="ADAL" clId="{5BC34492-BA04-4A14-8CE6-3B5521DD8A6A}" dt="2024-05-24T19:18:21.954" v="45"/>
          <ac:picMkLst>
            <pc:docMk/>
            <pc:sldMk cId="1537101364" sldId="267"/>
            <ac:picMk id="8" creationId="{7DAA6586-4F25-E586-64A2-57F380EC09B9}"/>
          </ac:picMkLst>
        </pc:picChg>
        <pc:picChg chg="del">
          <ac:chgData name="Michelle Machen" userId="521fa2bf-7d9e-4e64-91f3-35603fb06b1f" providerId="ADAL" clId="{5BC34492-BA04-4A14-8CE6-3B5521DD8A6A}" dt="2024-05-24T19:18:16.874" v="44" actId="478"/>
          <ac:picMkLst>
            <pc:docMk/>
            <pc:sldMk cId="1537101364" sldId="267"/>
            <ac:picMk id="14" creationId="{209930D1-59AD-AC78-E2AE-38F567F45CE4}"/>
          </ac:picMkLst>
        </pc:picChg>
        <pc:picChg chg="del">
          <ac:chgData name="Michelle Machen" userId="521fa2bf-7d9e-4e64-91f3-35603fb06b1f" providerId="ADAL" clId="{5BC34492-BA04-4A14-8CE6-3B5521DD8A6A}" dt="2024-05-24T19:18:16.874" v="44" actId="478"/>
          <ac:picMkLst>
            <pc:docMk/>
            <pc:sldMk cId="1537101364" sldId="267"/>
            <ac:picMk id="17" creationId="{312E4A39-9E48-7A1F-08D6-A33A7D1C812E}"/>
          </ac:picMkLst>
        </pc:picChg>
      </pc:sldChg>
      <pc:sldChg chg="modSp mod">
        <pc:chgData name="Michelle Machen" userId="521fa2bf-7d9e-4e64-91f3-35603fb06b1f" providerId="ADAL" clId="{5BC34492-BA04-4A14-8CE6-3B5521DD8A6A}" dt="2024-05-24T19:22:20.368" v="121"/>
        <pc:sldMkLst>
          <pc:docMk/>
          <pc:sldMk cId="3872770462" sldId="275"/>
        </pc:sldMkLst>
        <pc:spChg chg="mod">
          <ac:chgData name="Michelle Machen" userId="521fa2bf-7d9e-4e64-91f3-35603fb06b1f" providerId="ADAL" clId="{5BC34492-BA04-4A14-8CE6-3B5521DD8A6A}" dt="2024-05-24T19:20:09.899" v="86" actId="20577"/>
          <ac:spMkLst>
            <pc:docMk/>
            <pc:sldMk cId="3872770462" sldId="275"/>
            <ac:spMk id="9" creationId="{74C0967F-AAFD-CAF6-FEE6-70FAC5D0E3ED}"/>
          </ac:spMkLst>
        </pc:spChg>
        <pc:spChg chg="mod">
          <ac:chgData name="Michelle Machen" userId="521fa2bf-7d9e-4e64-91f3-35603fb06b1f" providerId="ADAL" clId="{5BC34492-BA04-4A14-8CE6-3B5521DD8A6A}" dt="2024-05-24T19:20:04.893" v="82" actId="20577"/>
          <ac:spMkLst>
            <pc:docMk/>
            <pc:sldMk cId="3872770462" sldId="275"/>
            <ac:spMk id="11" creationId="{4AE93960-CF78-12BC-DC96-DB52DDFC4384}"/>
          </ac:spMkLst>
        </pc:spChg>
        <pc:graphicFrameChg chg="mod">
          <ac:chgData name="Michelle Machen" userId="521fa2bf-7d9e-4e64-91f3-35603fb06b1f" providerId="ADAL" clId="{5BC34492-BA04-4A14-8CE6-3B5521DD8A6A}" dt="2024-05-24T19:22:20.368" v="121"/>
          <ac:graphicFrameMkLst>
            <pc:docMk/>
            <pc:sldMk cId="3872770462" sldId="275"/>
            <ac:graphicFrameMk id="7" creationId="{2A404A72-613C-7C77-9817-870B8352FBFB}"/>
          </ac:graphicFrameMkLst>
        </pc:graphicFrameChg>
      </pc:sldChg>
      <pc:sldChg chg="modSp">
        <pc:chgData name="Michelle Machen" userId="521fa2bf-7d9e-4e64-91f3-35603fb06b1f" providerId="ADAL" clId="{5BC34492-BA04-4A14-8CE6-3B5521DD8A6A}" dt="2024-05-24T19:13:38.214" v="0"/>
        <pc:sldMkLst>
          <pc:docMk/>
          <pc:sldMk cId="1725687730" sldId="279"/>
        </pc:sldMkLst>
        <pc:spChg chg="mod">
          <ac:chgData name="Michelle Machen" userId="521fa2bf-7d9e-4e64-91f3-35603fb06b1f" providerId="ADAL" clId="{5BC34492-BA04-4A14-8CE6-3B5521DD8A6A}" dt="2024-05-24T19:13:38.214" v="0"/>
          <ac:spMkLst>
            <pc:docMk/>
            <pc:sldMk cId="1725687730" sldId="279"/>
            <ac:spMk id="5" creationId="{60766481-2F9D-4466-91D9-79A1A49632E2}"/>
          </ac:spMkLst>
        </pc:spChg>
      </pc:sldChg>
      <pc:sldChg chg="modSp mod">
        <pc:chgData name="Michelle Machen" userId="521fa2bf-7d9e-4e64-91f3-35603fb06b1f" providerId="ADAL" clId="{5BC34492-BA04-4A14-8CE6-3B5521DD8A6A}" dt="2024-05-24T19:18:06.916" v="43" actId="14100"/>
        <pc:sldMkLst>
          <pc:docMk/>
          <pc:sldMk cId="4000896723" sldId="288"/>
        </pc:sldMkLst>
        <pc:spChg chg="mod">
          <ac:chgData name="Michelle Machen" userId="521fa2bf-7d9e-4e64-91f3-35603fb06b1f" providerId="ADAL" clId="{5BC34492-BA04-4A14-8CE6-3B5521DD8A6A}" dt="2024-05-24T19:13:38.214" v="0"/>
          <ac:spMkLst>
            <pc:docMk/>
            <pc:sldMk cId="4000896723" sldId="288"/>
            <ac:spMk id="5" creationId="{60766481-2F9D-4466-91D9-79A1A49632E2}"/>
          </ac:spMkLst>
        </pc:spChg>
        <pc:spChg chg="mod">
          <ac:chgData name="Michelle Machen" userId="521fa2bf-7d9e-4e64-91f3-35603fb06b1f" providerId="ADAL" clId="{5BC34492-BA04-4A14-8CE6-3B5521DD8A6A}" dt="2024-05-24T19:16:53.785" v="5" actId="20577"/>
          <ac:spMkLst>
            <pc:docMk/>
            <pc:sldMk cId="4000896723" sldId="288"/>
            <ac:spMk id="17" creationId="{CDB06A08-389B-F791-2CC3-0711035BA7C2}"/>
          </ac:spMkLst>
        </pc:spChg>
        <pc:spChg chg="mod">
          <ac:chgData name="Michelle Machen" userId="521fa2bf-7d9e-4e64-91f3-35603fb06b1f" providerId="ADAL" clId="{5BC34492-BA04-4A14-8CE6-3B5521DD8A6A}" dt="2024-05-24T19:16:58.874" v="10" actId="20577"/>
          <ac:spMkLst>
            <pc:docMk/>
            <pc:sldMk cId="4000896723" sldId="288"/>
            <ac:spMk id="20" creationId="{F6252E08-B253-AB47-70D4-918C192DC3A3}"/>
          </ac:spMkLst>
        </pc:spChg>
        <pc:grpChg chg="mod">
          <ac:chgData name="Michelle Machen" userId="521fa2bf-7d9e-4e64-91f3-35603fb06b1f" providerId="ADAL" clId="{5BC34492-BA04-4A14-8CE6-3B5521DD8A6A}" dt="2024-05-24T19:17:36.384" v="34" actId="1037"/>
          <ac:grpSpMkLst>
            <pc:docMk/>
            <pc:sldMk cId="4000896723" sldId="288"/>
            <ac:grpSpMk id="21" creationId="{96CC0107-5490-465C-09DE-88633170C5A3}"/>
          </ac:grpSpMkLst>
        </pc:grpChg>
        <pc:graphicFrameChg chg="mod">
          <ac:chgData name="Michelle Machen" userId="521fa2bf-7d9e-4e64-91f3-35603fb06b1f" providerId="ADAL" clId="{5BC34492-BA04-4A14-8CE6-3B5521DD8A6A}" dt="2024-05-24T19:18:06.916" v="43" actId="14100"/>
          <ac:graphicFrameMkLst>
            <pc:docMk/>
            <pc:sldMk cId="4000896723" sldId="288"/>
            <ac:graphicFrameMk id="12" creationId="{A4A7C3A7-27E6-0F66-9A79-3AD4485CFD2B}"/>
          </ac:graphicFrameMkLst>
        </pc:graphicFrameChg>
        <pc:graphicFrameChg chg="mod">
          <ac:chgData name="Michelle Machen" userId="521fa2bf-7d9e-4e64-91f3-35603fb06b1f" providerId="ADAL" clId="{5BC34492-BA04-4A14-8CE6-3B5521DD8A6A}" dt="2024-05-24T19:17:39.916" v="35" actId="14100"/>
          <ac:graphicFrameMkLst>
            <pc:docMk/>
            <pc:sldMk cId="4000896723" sldId="288"/>
            <ac:graphicFrameMk id="14" creationId="{3482295F-985A-B6A5-9A8E-0A250BAC2660}"/>
          </ac:graphicFrameMkLst>
        </pc:graphicFrameChg>
      </pc:sldChg>
      <pc:sldChg chg="modSp add mod modTransition">
        <pc:chgData name="Michelle Machen" userId="521fa2bf-7d9e-4e64-91f3-35603fb06b1f" providerId="ADAL" clId="{5BC34492-BA04-4A14-8CE6-3B5521DD8A6A}" dt="2024-05-24T19:19:57.024" v="80" actId="20577"/>
        <pc:sldMkLst>
          <pc:docMk/>
          <pc:sldMk cId="3338377" sldId="298"/>
        </pc:sldMkLst>
        <pc:spChg chg="mod">
          <ac:chgData name="Michelle Machen" userId="521fa2bf-7d9e-4e64-91f3-35603fb06b1f" providerId="ADAL" clId="{5BC34492-BA04-4A14-8CE6-3B5521DD8A6A}" dt="2024-05-24T19:18:48.462" v="51" actId="6549"/>
          <ac:spMkLst>
            <pc:docMk/>
            <pc:sldMk cId="3338377" sldId="298"/>
            <ac:spMk id="2" creationId="{DB6E0BF4-D8EB-A4C3-D078-0A0F8EDC4B6F}"/>
          </ac:spMkLst>
        </pc:spChg>
        <pc:spChg chg="mod">
          <ac:chgData name="Michelle Machen" userId="521fa2bf-7d9e-4e64-91f3-35603fb06b1f" providerId="ADAL" clId="{5BC34492-BA04-4A14-8CE6-3B5521DD8A6A}" dt="2024-05-24T19:19:48.117" v="70" actId="6549"/>
          <ac:spMkLst>
            <pc:docMk/>
            <pc:sldMk cId="3338377" sldId="298"/>
            <ac:spMk id="4" creationId="{1C9DBB69-86E7-4B3D-71D5-648737F9D7FB}"/>
          </ac:spMkLst>
        </pc:spChg>
        <pc:spChg chg="mod">
          <ac:chgData name="Michelle Machen" userId="521fa2bf-7d9e-4e64-91f3-35603fb06b1f" providerId="ADAL" clId="{5BC34492-BA04-4A14-8CE6-3B5521DD8A6A}" dt="2024-05-24T19:19:57.024" v="80" actId="20577"/>
          <ac:spMkLst>
            <pc:docMk/>
            <pc:sldMk cId="3338377" sldId="298"/>
            <ac:spMk id="5" creationId="{313F344E-0E5D-340A-509B-D1A614C99BDF}"/>
          </ac:spMkLst>
        </pc:spChg>
      </pc:sldChg>
      <pc:sldMasterChg chg="modSldLayout">
        <pc:chgData name="Michelle Machen" userId="521fa2bf-7d9e-4e64-91f3-35603fb06b1f" providerId="ADAL" clId="{5BC34492-BA04-4A14-8CE6-3B5521DD8A6A}" dt="2024-05-24T19:13:38.214" v="0"/>
        <pc:sldMasterMkLst>
          <pc:docMk/>
          <pc:sldMasterMk cId="620836877" sldId="2147483648"/>
        </pc:sldMasterMkLst>
        <pc:sldLayoutChg chg="modSp">
          <pc:chgData name="Michelle Machen" userId="521fa2bf-7d9e-4e64-91f3-35603fb06b1f" providerId="ADAL" clId="{5BC34492-BA04-4A14-8CE6-3B5521DD8A6A}" dt="2024-05-24T19:13:38.214" v="0"/>
          <pc:sldLayoutMkLst>
            <pc:docMk/>
            <pc:sldMasterMk cId="620836877" sldId="2147483648"/>
            <pc:sldLayoutMk cId="698946327" sldId="2147483650"/>
          </pc:sldLayoutMkLst>
          <pc:spChg chg="mod">
            <ac:chgData name="Michelle Machen" userId="521fa2bf-7d9e-4e64-91f3-35603fb06b1f" providerId="ADAL" clId="{5BC34492-BA04-4A14-8CE6-3B5521DD8A6A}" dt="2024-05-24T19:13:38.214" v="0"/>
            <ac:spMkLst>
              <pc:docMk/>
              <pc:sldMasterMk cId="620836877" sldId="2147483648"/>
              <pc:sldLayoutMk cId="698946327" sldId="2147483650"/>
              <ac:spMk id="9" creationId="{86E4AD7D-8731-4923-0BEE-3EC0892111FA}"/>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55" sz="1600" dirty="0"/>
              <a:t>2020-</a:t>
            </a:r>
            <a:r>
              <a:rPr lang="en-US" sz="1600" dirty="0"/>
              <a:t>2024</a:t>
            </a:r>
            <a:r>
              <a:rPr lang="1055" sz="1600" dirty="0"/>
              <a:t> MPS YTD IR</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TRIR (Toplam Kaydedilebilir Vaka Oranı)</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3.09</c:v>
                </c:pt>
                <c:pt idx="1">
                  <c:v>3.02</c:v>
                </c:pt>
                <c:pt idx="2">
                  <c:v>2.4500000000000002</c:v>
                </c:pt>
                <c:pt idx="3">
                  <c:v>2.2999999999999998</c:v>
                </c:pt>
                <c:pt idx="4">
                  <c:v>1.68</c:v>
                </c:pt>
              </c:numCache>
            </c:numRef>
          </c:val>
          <c:extLst>
            <c:ext xmlns:c16="http://schemas.microsoft.com/office/drawing/2014/chart" uri="{C3380CC4-5D6E-409C-BE32-E72D297353CC}">
              <c16:uniqueId val="{00000000-5877-4475-B558-41D15C31545A}"/>
            </c:ext>
          </c:extLst>
        </c:ser>
        <c:ser>
          <c:idx val="1"/>
          <c:order val="1"/>
          <c:tx>
            <c:strRef>
              <c:f>Sheet1!$C$1</c:f>
              <c:strCache>
                <c:ptCount val="1"/>
                <c:pt idx="0">
                  <c:v>LTIR (Vakadan Dolayı Çalışma Kaybı)</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0.99</c:v>
                </c:pt>
                <c:pt idx="1">
                  <c:v>0.9</c:v>
                </c:pt>
                <c:pt idx="2">
                  <c:v>0.85</c:v>
                </c:pt>
                <c:pt idx="3">
                  <c:v>0.71</c:v>
                </c:pt>
                <c:pt idx="4">
                  <c:v>0.56000000000000005</c:v>
                </c:pt>
              </c:numCache>
            </c:numRef>
          </c:val>
          <c:extLst>
            <c:ext xmlns:c16="http://schemas.microsoft.com/office/drawing/2014/chart" uri="{C3380CC4-5D6E-409C-BE32-E72D297353CC}">
              <c16:uniqueId val="{00000001-5877-4475-B558-41D15C31545A}"/>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55" sz="1600" dirty="0"/>
              <a:t>2020-</a:t>
            </a:r>
            <a:r>
              <a:rPr lang="en-US" sz="1600" dirty="0"/>
              <a:t>2024</a:t>
            </a:r>
            <a:r>
              <a:rPr lang="1055" sz="1600" dirty="0"/>
              <a:t> MPS YTD IR Karşılaştırması</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Tehlikeli Yaklaşılan Vaka Oranı</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3.55</c:v>
                </c:pt>
                <c:pt idx="1">
                  <c:v>19.64</c:v>
                </c:pt>
                <c:pt idx="2">
                  <c:v>89.66</c:v>
                </c:pt>
                <c:pt idx="3">
                  <c:v>94.65</c:v>
                </c:pt>
                <c:pt idx="4">
                  <c:v>99.54</c:v>
                </c:pt>
              </c:numCache>
            </c:numRef>
          </c:val>
          <c:extLst>
            <c:ext xmlns:c16="http://schemas.microsoft.com/office/drawing/2014/chart" uri="{C3380CC4-5D6E-409C-BE32-E72D297353CC}">
              <c16:uniqueId val="{00000000-E095-41FF-8AE1-5DED9349ADAC}"/>
            </c:ext>
          </c:extLst>
        </c:ser>
        <c:ser>
          <c:idx val="1"/>
          <c:order val="1"/>
          <c:tx>
            <c:strRef>
              <c:f>Sheet1!$C$1</c:f>
              <c:strCache>
                <c:ptCount val="1"/>
                <c:pt idx="0">
                  <c:v>İlk Yardım Gerektiren Vaka Oranı</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4.6900000000000004</c:v>
                </c:pt>
                <c:pt idx="1">
                  <c:v>4.3</c:v>
                </c:pt>
                <c:pt idx="2">
                  <c:v>6.41</c:v>
                </c:pt>
                <c:pt idx="3">
                  <c:v>6.31</c:v>
                </c:pt>
                <c:pt idx="4">
                  <c:v>5.3</c:v>
                </c:pt>
              </c:numCache>
            </c:numRef>
          </c:val>
          <c:extLst>
            <c:ext xmlns:c16="http://schemas.microsoft.com/office/drawing/2014/chart" uri="{C3380CC4-5D6E-409C-BE32-E72D297353CC}">
              <c16:uniqueId val="{00000001-E095-41FF-8AE1-5DED9349ADAC}"/>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Yaralanma Sayısı</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5147447190698091"/>
                      <c:h val="0.17451246954549998"/>
                    </c:manualLayout>
                  </c15:layout>
                </c:ext>
                <c:ext xmlns:c16="http://schemas.microsoft.com/office/drawing/2014/chart" uri="{C3380CC4-5D6E-409C-BE32-E72D297353CC}">
                  <c16:uniqueId val="{00000006-B388-4469-89CE-EBD287AC5DDC}"/>
                </c:ext>
              </c:extLst>
            </c:dLbl>
            <c:dLbl>
              <c:idx val="1"/>
              <c:layout>
                <c:manualLayout>
                  <c:x val="4.6649027375650257E-2"/>
                  <c:y val="7.6100412233263803E-2"/>
                </c:manualLayout>
              </c:layout>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4445571140387601"/>
                      <c:h val="0.16551839660734885"/>
                    </c:manualLayout>
                  </c15:layout>
                </c:ext>
                <c:ext xmlns:c16="http://schemas.microsoft.com/office/drawing/2014/chart" uri="{C3380CC4-5D6E-409C-BE32-E72D297353CC}">
                  <c16:uniqueId val="{00000002-B388-4469-89CE-EBD287AC5DDC}"/>
                </c:ext>
              </c:extLst>
            </c:dLbl>
            <c:dLbl>
              <c:idx val="3"/>
              <c:spPr>
                <a:noFill/>
                <a:ln>
                  <a:noFill/>
                </a:ln>
                <a:effectLst/>
              </c:spPr>
              <c:txPr>
                <a:bodyPr rot="0" spcFirstLastPara="1" vertOverflow="ellipsis" vert="horz" wrap="square" lIns="38100" tIns="19050" rIns="38100" bIns="19050" anchor="ctr" anchorCtr="1">
                  <a:no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41094189681835014"/>
                      <c:h val="0.1198063988081052"/>
                    </c:manualLayout>
                  </c15:layout>
                </c:ext>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6060154681668052"/>
                      <c:h val="0.21723208582949857"/>
                    </c:manualLayout>
                  </c15:layout>
                </c:ex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Kesme/Delme</c:v>
                </c:pt>
                <c:pt idx="1">
                  <c:v>Cisimler Arasında Sıkışma</c:v>
                </c:pt>
                <c:pt idx="2">
                  <c:v>Zorlama/Burkma</c:v>
                </c:pt>
                <c:pt idx="3">
                  <c:v>Kayma/Takılma/ Düşme</c:v>
                </c:pt>
                <c:pt idx="4">
                  <c:v>Cisimlere Çarpma</c:v>
                </c:pt>
                <c:pt idx="5">
                  <c:v>Yanma/Kimyasal Maruziyet</c:v>
                </c:pt>
                <c:pt idx="6">
                  <c:v>Diğer</c:v>
                </c:pt>
              </c:strCache>
            </c:strRef>
          </c:cat>
          <c:val>
            <c:numRef>
              <c:f>Sheet1!$B$2:$B$8</c:f>
              <c:numCache>
                <c:formatCode>General</c:formatCode>
                <c:ptCount val="7"/>
                <c:pt idx="0">
                  <c:v>11</c:v>
                </c:pt>
                <c:pt idx="1">
                  <c:v>12</c:v>
                </c:pt>
                <c:pt idx="2">
                  <c:v>24</c:v>
                </c:pt>
                <c:pt idx="3">
                  <c:v>15</c:v>
                </c:pt>
                <c:pt idx="4">
                  <c:v>21</c:v>
                </c:pt>
                <c:pt idx="5">
                  <c:v>5</c:v>
                </c:pt>
                <c:pt idx="6">
                  <c:v>12</c:v>
                </c:pt>
              </c:numCache>
            </c:numRef>
          </c:val>
          <c:extLst>
            <c:ext xmlns:c16="http://schemas.microsoft.com/office/drawing/2014/chart" uri="{C3380CC4-5D6E-409C-BE32-E72D297353CC}">
              <c16:uniqueId val="{00000000-B388-4469-89CE-EBD287AC5D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5/24/2024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a:latin typeface="Arial" panose="020B0604020202020204" pitchFamily="34" charset="0"/>
                <a:cs typeface="Arial" panose="020B0604020202020204" pitchFamily="34" charset="0"/>
              </a:rPr>
              <a:t> </a:t>
            </a:r>
          </a:p>
          <a:p>
            <a:pPr rtl="0">
              <a:spcAft>
                <a:spcPts val="1200"/>
              </a:spcAft>
            </a:pPr>
            <a:r>
              <a:rPr lang="en-US">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 behavior is a condition of employment for all employees.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12</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Education</a:t>
            </a:r>
            <a:r>
              <a:rPr lang="en-US">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Adherence</a:t>
            </a:r>
            <a:r>
              <a:rPr lang="en-US">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Risk Assessment </a:t>
            </a:r>
            <a:r>
              <a:rPr lang="en-US">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Intervention</a:t>
            </a:r>
            <a:r>
              <a:rPr lang="en-US">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Actively Working together</a:t>
            </a:r>
            <a:r>
              <a:rPr lang="en-US">
                <a:latin typeface="Arial" panose="020B0604020202020204" pitchFamily="34" charset="0"/>
                <a:cs typeface="Arial" panose="020B0604020202020204" pitchFamily="34" charset="0"/>
              </a:rPr>
              <a:t> - If you see a fellow worker at risk, say something</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baseline="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66301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5S System is a continuous improvement process designed to improve productivity that also improves workplace safety. For each step in the 5S System, there are specific safety implications that create a safer work environment when followed.</a:t>
            </a:r>
          </a:p>
          <a:p>
            <a:endParaRPr lang="en-US"/>
          </a:p>
          <a:p>
            <a:pPr marL="171450" indent="-171450">
              <a:buFont typeface="Arial" panose="020B0604020202020204" pitchFamily="34" charset="0"/>
              <a:buChar char="•"/>
            </a:pPr>
            <a:r>
              <a:rPr lang="en-US"/>
              <a:t>Sorting removes unnecessary items from the work area creating less clutter do there are fewer obstacles causing trips and falls.</a:t>
            </a:r>
          </a:p>
          <a:p>
            <a:pPr marL="171450" indent="-171450">
              <a:buFont typeface="Arial" panose="020B0604020202020204" pitchFamily="34" charset="0"/>
              <a:buChar char="•"/>
            </a:pPr>
            <a:r>
              <a:rPr lang="en-US"/>
              <a:t>Setting in Order makes it easier to access tools reducing the likelihood that incorrect items are used that cause safety risks.</a:t>
            </a:r>
          </a:p>
          <a:p>
            <a:pPr marL="171450" indent="-171450">
              <a:buFont typeface="Arial" panose="020B0604020202020204" pitchFamily="34" charset="0"/>
              <a:buChar char="•"/>
            </a:pPr>
            <a:r>
              <a:rPr lang="en-US"/>
              <a:t>Shining created a clean workspace free of dust and oil that create fire hazards and spills that can cause slips and falls.</a:t>
            </a:r>
          </a:p>
          <a:p>
            <a:pPr marL="171450" indent="-171450">
              <a:buFont typeface="Arial" panose="020B0604020202020204" pitchFamily="34" charset="0"/>
              <a:buChar char="•"/>
            </a:pPr>
            <a:r>
              <a:rPr lang="en-US"/>
              <a:t>Standardization ensures everyone performs tasks in the same manner and reinforces safe behavior.</a:t>
            </a:r>
          </a:p>
          <a:p>
            <a:pPr marL="171450" indent="-171450">
              <a:buFont typeface="Arial" panose="020B0604020202020204" pitchFamily="34" charset="0"/>
              <a:buChar char="•"/>
            </a:pPr>
            <a:r>
              <a:rPr lang="en-US"/>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More than 60% of injuries in 2021 could have potentially been prevented with workplace organization—5S program. </a:t>
            </a:r>
          </a:p>
          <a:p>
            <a:pPr algn="l">
              <a:buClr>
                <a:srgbClr val="84BD00"/>
              </a:buClr>
              <a:buSzPct val="125000"/>
            </a:pPr>
            <a:endParaRPr lang="en-US" i="1">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a:latin typeface="Arial" panose="020B0604020202020204" pitchFamily="34" charset="0"/>
                <a:cs typeface="Arial" panose="020B0604020202020204" pitchFamily="34" charset="0"/>
              </a:rPr>
            </a:br>
            <a:endParaRPr lang="en-US" i="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a:solidFill>
                  <a:srgbClr val="84BD00"/>
                </a:solidFill>
                <a:latin typeface="Arial" panose="020B0604020202020204" pitchFamily="34" charset="0"/>
                <a:cs typeface="Arial" panose="020B0604020202020204" pitchFamily="34" charset="0"/>
              </a:rPr>
              <a:t>embodied</a:t>
            </a:r>
            <a:r>
              <a:rPr lang="en-US" sz="1200" b="0">
                <a:solidFill>
                  <a:srgbClr val="0033A0"/>
                </a:solidFill>
                <a:latin typeface="Arial" panose="020B0604020202020204" pitchFamily="34" charset="0"/>
                <a:cs typeface="Arial" panose="020B0604020202020204" pitchFamily="34" charset="0"/>
              </a:rPr>
              <a:t> and </a:t>
            </a:r>
            <a:r>
              <a:rPr lang="en-US" sz="1200" b="0">
                <a:solidFill>
                  <a:srgbClr val="84BD00"/>
                </a:solidFill>
                <a:latin typeface="Arial" panose="020B0604020202020204" pitchFamily="34" charset="0"/>
                <a:cs typeface="Arial" panose="020B0604020202020204" pitchFamily="34" charset="0"/>
              </a:rPr>
              <a:t>practiced</a:t>
            </a:r>
            <a:r>
              <a:rPr lang="en-US" sz="1200" b="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b="0" i="0" u="none" strike="noStrike" baseline="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a:p>
          <a:p>
            <a:r>
              <a:rPr lang="en-US"/>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20</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You will never know the injury that is prevented when you practice safety leadership.</a:t>
            </a:r>
          </a:p>
          <a:p>
            <a:endParaRPr lang="en-US"/>
          </a:p>
          <a:p>
            <a:r>
              <a:rPr lang="en-US"/>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21</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Overall, Mauser Packaging Solutions is making year over year improvement regarding safety based on both leading and lagging indicators. However, we still have life altering injuries happening in the workplace.</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13946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corporate level, we are acting on our commitment to safety with investments in infrastructure, training and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Arial" panose="020B0604020202020204" pitchFamily="34" charset="0"/>
                <a:cs typeface="Arial" panose="020B0604020202020204" pitchFamily="34" charset="0"/>
              </a:rPr>
              <a:t>Over $XX of CAPEX investments made over the past X years that directly improve the safety infrastructure in facilities.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223076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Safety Culture is supported by three pillars </a:t>
            </a:r>
          </a:p>
          <a:p>
            <a:pPr marL="171450" indent="-171450">
              <a:buFont typeface="Arial" panose="020B0604020202020204" pitchFamily="34" charset="0"/>
              <a:buChar char="•"/>
            </a:pPr>
            <a:r>
              <a:rPr lang="en-US"/>
              <a:t>Our Global Health and Safety policy which is the written statement of our commitment to safety</a:t>
            </a:r>
          </a:p>
          <a:p>
            <a:pPr marL="171450" indent="-171450">
              <a:buFont typeface="Arial" panose="020B0604020202020204" pitchFamily="34" charset="0"/>
              <a:buChar char="•"/>
            </a:pPr>
            <a:r>
              <a:rPr lang="en-US"/>
              <a:t>The Life Saving Rules which are the guiding principles of how we practice out commitment to safety</a:t>
            </a:r>
          </a:p>
          <a:p>
            <a:pPr marL="171450" indent="-171450">
              <a:buFont typeface="Arial" panose="020B0604020202020204" pitchFamily="34" charset="0"/>
              <a:buChar char="•"/>
            </a:pPr>
            <a:r>
              <a:rPr lang="en-US"/>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a:p>
          <a:p>
            <a:pPr marL="0" indent="0">
              <a:buFont typeface="Arial" panose="020B0604020202020204" pitchFamily="34" charset="0"/>
              <a:buNone/>
            </a:pPr>
            <a:r>
              <a:rPr lang="en-US"/>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61390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a:p>
          <a:p>
            <a:pPr algn="l">
              <a:spcAft>
                <a:spcPts val="600"/>
              </a:spcAft>
              <a:buClr>
                <a:srgbClr val="84BD00"/>
              </a:buClr>
              <a:buSzPct val="125000"/>
            </a:pPr>
            <a:r>
              <a:rPr lang="en-US" b="1">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Incident processes, learning and evolving our safety.</a:t>
            </a:r>
          </a:p>
          <a:p>
            <a:endParaRPr lang="en-US"/>
          </a:p>
          <a:p>
            <a:r>
              <a:rPr lang="en-US"/>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103821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a:blip r:embed="rId2">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a:blip r:embed="rId3">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73992"/>
            <a:ext cx="11296650" cy="461665"/>
          </a:xfrm>
          <a:prstGeom prst="rect">
            <a:avLst/>
          </a:prstGeom>
          <a:noFill/>
          <a:effectLst/>
        </p:spPr>
        <p:txBody>
          <a:bodyPr wrap="square" rtlCol="0">
            <a:spAutoFit/>
          </a:bodyPr>
          <a:lstStyle/>
          <a:p>
            <a:pPr>
              <a:spcAft>
                <a:spcPts val="1200"/>
              </a:spcAft>
            </a:pPr>
            <a:r>
              <a:rPr lang="pt-BR"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EVENTO GLOBAL DE SEGURANÇA 2024</a:t>
            </a:r>
            <a:endPar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10" name="Slide Number Placeholder 8">
            <a:extLst>
              <a:ext uri="{FF2B5EF4-FFF2-40B4-BE49-F238E27FC236}">
                <a16:creationId xmlns:a16="http://schemas.microsoft.com/office/drawing/2014/main" id="{39C49FF0-3A34-1FC7-2F50-448C8A285020}"/>
              </a:ext>
            </a:extLst>
          </p:cNvPr>
          <p:cNvSpPr txBox="1"/>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t>‹#›</a:t>
            </a:fld>
            <a:endParaRPr lang="en-US"/>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343021"/>
            <a:ext cx="9176468" cy="400110"/>
          </a:xfrm>
          <a:prstGeom prst="rect">
            <a:avLst/>
          </a:prstGeom>
          <a:noFill/>
          <a:effectLst/>
        </p:spPr>
        <p:txBody>
          <a:bodyPr wrap="square" rtlCol="0">
            <a:spAutoFit/>
          </a:bodyPr>
          <a:lstStyle/>
          <a:p>
            <a:pPr>
              <a:spcAft>
                <a:spcPts val="1200"/>
              </a:spcAft>
            </a:pPr>
            <a:r>
              <a:rPr lang="en-U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Promova a segurança</a:t>
            </a: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66791"/>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155277" y="3787142"/>
            <a:ext cx="11852695" cy="1384995"/>
          </a:xfrm>
          <a:prstGeom prst="rect">
            <a:avLst/>
          </a:prstGeom>
          <a:noFill/>
        </p:spPr>
        <p:txBody>
          <a:bodyPr wrap="square" rtlCol="0">
            <a:spAutoFit/>
          </a:bodyPr>
          <a:lstStyle/>
          <a:p>
            <a:pPr>
              <a:spcAft>
                <a:spcPts val="1200"/>
              </a:spcAft>
              <a:defRPr b="0" i="0"/>
            </a:pPr>
            <a:r>
              <a:rPr lang="1055" sz="42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KÜRESEL GÜVENLİK HAZIRLIKLARI </a:t>
            </a:r>
            <a:r>
              <a:rPr lang="en-US" sz="42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55" sz="42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a:p>
            <a:pPr algn="r">
              <a:defRPr b="0" i="0"/>
            </a:pPr>
            <a:r>
              <a:rPr lang="1055" sz="3200" dirty="0">
                <a:solidFill>
                  <a:srgbClr val="05223F"/>
                </a:solidFill>
                <a:latin typeface="Arial" panose="020B0604020202020204" pitchFamily="34" charset="0"/>
                <a:cs typeface="Arial" panose="020B0604020202020204" pitchFamily="34" charset="0"/>
              </a:rPr>
              <a:t>“Güvenlik için harekete geç”</a:t>
            </a: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404546" cy="1006846"/>
          </a:xfrm>
          <a:prstGeom prst="rect">
            <a:avLst/>
          </a:prstGeom>
          <a:noFill/>
        </p:spPr>
        <p:txBody>
          <a:bodyPr wrap="square">
            <a:spAutoFit/>
          </a:bodyPr>
          <a:lstStyle/>
          <a:p>
            <a:pPr algn="l">
              <a:defRPr b="0" i="0"/>
            </a:pPr>
            <a:r>
              <a:rPr lang="1055" sz="2400" b="1">
                <a:solidFill>
                  <a:srgbClr val="0033A0"/>
                </a:solidFill>
                <a:latin typeface="Arial" panose="020B0604020202020204" pitchFamily="34" charset="0"/>
                <a:cs typeface="Arial" panose="020B0604020202020204" pitchFamily="34" charset="0"/>
              </a:rPr>
              <a:t>GÜVENLİK KÜLTÜRÜMÜZÜN ÜÇ YAPISAL BLOĞU </a:t>
            </a: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3545"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3431" y="1643533"/>
              <a:ext cx="2189136" cy="368217"/>
            </a:xfrm>
            <a:prstGeom prst="rect">
              <a:avLst/>
            </a:prstGeom>
            <a:noFill/>
          </p:spPr>
          <p:txBody>
            <a:bodyPr wrap="square" rtlCol="0">
              <a:spAutoFit/>
            </a:bodyPr>
            <a:lstStyle/>
            <a:p>
              <a:pPr algn="ctr">
                <a:defRPr b="0" i="0"/>
              </a:pPr>
              <a:r>
                <a:rPr lang="1055" sz="1900" b="1" spc="30">
                  <a:solidFill>
                    <a:schemeClr val="bg1"/>
                  </a:solidFill>
                  <a:latin typeface="Arial" panose="020B0604020202020204" pitchFamily="34" charset="0"/>
                  <a:cs typeface="Arial" panose="020B0604020202020204" pitchFamily="34" charset="0"/>
                </a:rPr>
                <a:t>TAAHHÜT</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5860" y="1949188"/>
              <a:ext cx="2105449" cy="706977"/>
            </a:xfrm>
            <a:prstGeom prst="rect">
              <a:avLst/>
            </a:prstGeom>
            <a:noFill/>
          </p:spPr>
          <p:txBody>
            <a:bodyPr wrap="square">
              <a:spAutoFit/>
            </a:bodyPr>
            <a:lstStyle/>
            <a:p>
              <a:pPr algn="ctr">
                <a:defRPr b="0" i="0"/>
              </a:pPr>
              <a:r>
                <a:rPr lang="1055" sz="1400" b="1">
                  <a:latin typeface="Arial" panose="020B0604020202020204" pitchFamily="34" charset="0"/>
                  <a:cs typeface="Arial" panose="020B0604020202020204" pitchFamily="34" charset="0"/>
                </a:rPr>
                <a:t>Güvenlik Politikası</a:t>
              </a:r>
            </a:p>
            <a:p>
              <a:pPr algn="ctr">
                <a:defRPr b="0" i="0"/>
              </a:pPr>
              <a:r>
                <a:rPr lang="1055" sz="1400">
                  <a:latin typeface="Arial" panose="020B0604020202020204" pitchFamily="34" charset="0"/>
                  <a:cs typeface="Arial" panose="020B0604020202020204" pitchFamily="34" charset="0"/>
                </a:rPr>
                <a:t>Güvenlik taahhüdümüzün yazılı beyanı</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28694" y="1643533"/>
              <a:ext cx="2189136" cy="368217"/>
            </a:xfrm>
            <a:prstGeom prst="rect">
              <a:avLst/>
            </a:prstGeom>
            <a:noFill/>
          </p:spPr>
          <p:txBody>
            <a:bodyPr wrap="square" rtlCol="0">
              <a:spAutoFit/>
            </a:bodyPr>
            <a:lstStyle/>
            <a:p>
              <a:pPr algn="ctr">
                <a:defRPr b="0" i="0"/>
              </a:pPr>
              <a:r>
                <a:rPr lang="1055" sz="1900" b="1" spc="30">
                  <a:solidFill>
                    <a:schemeClr val="bg1"/>
                  </a:solidFill>
                  <a:latin typeface="Arial" panose="020B0604020202020204" pitchFamily="34" charset="0"/>
                  <a:cs typeface="Arial" panose="020B0604020202020204" pitchFamily="34" charset="0"/>
                </a:rPr>
                <a:t>DAVRANIŞ</a:t>
              </a:r>
            </a:p>
          </p:txBody>
        </p:sp>
        <p:sp>
          <p:nvSpPr>
            <p:cNvPr id="7" name="TextBox 6">
              <a:extLst>
                <a:ext uri="{FF2B5EF4-FFF2-40B4-BE49-F238E27FC236}">
                  <a16:creationId xmlns:a16="http://schemas.microsoft.com/office/drawing/2014/main" id="{3EF4BD03-3D26-0B51-59CB-7FC4284B2277}"/>
                </a:ext>
              </a:extLst>
            </p:cNvPr>
            <p:cNvSpPr txBox="1"/>
            <p:nvPr/>
          </p:nvSpPr>
          <p:spPr>
            <a:xfrm>
              <a:off x="4928637" y="1949188"/>
              <a:ext cx="2248215" cy="913178"/>
            </a:xfrm>
            <a:prstGeom prst="rect">
              <a:avLst/>
            </a:prstGeom>
            <a:noFill/>
          </p:spPr>
          <p:txBody>
            <a:bodyPr wrap="square">
              <a:spAutoFit/>
            </a:bodyPr>
            <a:lstStyle/>
            <a:p>
              <a:pPr algn="ctr">
                <a:defRPr b="0" i="0"/>
              </a:pPr>
              <a:r>
                <a:rPr lang="1055" sz="1400" b="1">
                  <a:latin typeface="Arial" panose="020B0604020202020204" pitchFamily="34" charset="0"/>
                  <a:cs typeface="Arial" panose="020B0604020202020204" pitchFamily="34" charset="0"/>
                </a:rPr>
                <a:t>Hayat Kurtaran Kurallar</a:t>
              </a:r>
            </a:p>
            <a:p>
              <a:pPr algn="ctr">
                <a:defRPr b="0" i="0"/>
              </a:pPr>
              <a:r>
                <a:rPr lang="1055" sz="1400">
                  <a:latin typeface="Arial" panose="020B0604020202020204" pitchFamily="34" charset="0"/>
                  <a:cs typeface="Arial" panose="020B0604020202020204" pitchFamily="34" charset="0"/>
                </a:rPr>
                <a:t>Güvenlik taahhüdümüzü nasıl yerine getirdiğimize yönelik yol gösterici ilkeler</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164787" y="1520610"/>
            <a:ext cx="2943095" cy="4050320"/>
            <a:chOff x="8164788" y="1624520"/>
            <a:chExt cx="2563666"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1885" y="1643533"/>
              <a:ext cx="2189136" cy="368217"/>
            </a:xfrm>
            <a:prstGeom prst="rect">
              <a:avLst/>
            </a:prstGeom>
            <a:noFill/>
          </p:spPr>
          <p:txBody>
            <a:bodyPr wrap="square" rtlCol="0">
              <a:spAutoFit/>
            </a:bodyPr>
            <a:lstStyle/>
            <a:p>
              <a:pPr algn="ctr">
                <a:defRPr b="0" i="0"/>
              </a:pPr>
              <a:r>
                <a:rPr lang="1055" sz="1900" b="1" spc="30">
                  <a:solidFill>
                    <a:schemeClr val="bg1"/>
                  </a:solidFill>
                  <a:latin typeface="Arial" panose="020B0604020202020204" pitchFamily="34" charset="0"/>
                  <a:cs typeface="Arial" panose="020B0604020202020204" pitchFamily="34" charset="0"/>
                </a:rPr>
                <a:t>ÇEVRE</a:t>
              </a:r>
            </a:p>
          </p:txBody>
        </p:sp>
        <p:sp>
          <p:nvSpPr>
            <p:cNvPr id="8" name="TextBox 7">
              <a:extLst>
                <a:ext uri="{FF2B5EF4-FFF2-40B4-BE49-F238E27FC236}">
                  <a16:creationId xmlns:a16="http://schemas.microsoft.com/office/drawing/2014/main" id="{5B7F00A6-7B0F-B3BA-1631-49BDF167E626}"/>
                </a:ext>
              </a:extLst>
            </p:cNvPr>
            <p:cNvSpPr txBox="1"/>
            <p:nvPr/>
          </p:nvSpPr>
          <p:spPr>
            <a:xfrm>
              <a:off x="8230798" y="1949188"/>
              <a:ext cx="2284065" cy="913179"/>
            </a:xfrm>
            <a:prstGeom prst="rect">
              <a:avLst/>
            </a:prstGeom>
            <a:noFill/>
          </p:spPr>
          <p:txBody>
            <a:bodyPr wrap="square">
              <a:spAutoFit/>
            </a:bodyPr>
            <a:lstStyle/>
            <a:p>
              <a:pPr algn="ctr">
                <a:defRPr b="0" i="0"/>
              </a:pPr>
              <a:r>
                <a:rPr lang="1055" sz="1400" b="1">
                  <a:latin typeface="Arial" panose="020B0604020202020204" pitchFamily="34" charset="0"/>
                  <a:cs typeface="Arial" panose="020B0604020202020204" pitchFamily="34" charset="0"/>
                </a:rPr>
                <a:t>İş Yeri Organizasyonu (5S)</a:t>
              </a:r>
            </a:p>
            <a:p>
              <a:pPr algn="ctr">
                <a:defRPr b="0" i="0"/>
              </a:pPr>
              <a:r>
                <a:rPr lang="1055" sz="1400">
                  <a:latin typeface="Arial" panose="020B0604020202020204" pitchFamily="34" charset="0"/>
                  <a:cs typeface="Arial" panose="020B0604020202020204" pitchFamily="34" charset="0"/>
                </a:rPr>
                <a:t>Güvenli çalışmanın yapılabileceği bir ortam yaratmak</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68209" y="5297542"/>
            <a:ext cx="10855582" cy="823783"/>
          </a:xfrm>
          <a:prstGeom prst="rect">
            <a:avLst/>
          </a:prstGeom>
          <a:noFill/>
        </p:spPr>
        <p:txBody>
          <a:bodyPr wrap="square">
            <a:spAutoFit/>
          </a:bodyPr>
          <a:lstStyle/>
          <a:p>
            <a:pPr algn="ctr">
              <a:buClr>
                <a:srgbClr val="84BD00"/>
              </a:buClr>
              <a:buSzPct val="125000"/>
              <a:defRPr b="0" i="0"/>
            </a:pPr>
            <a:r>
              <a:rPr lang="1055" sz="2400" b="1">
                <a:solidFill>
                  <a:srgbClr val="0033A0"/>
                </a:solidFill>
                <a:latin typeface="Arial" panose="020B0604020202020204" pitchFamily="34" charset="0"/>
                <a:cs typeface="Arial" panose="020B0604020202020204" pitchFamily="34" charset="0"/>
              </a:rPr>
              <a:t>Organizasyonun </a:t>
            </a:r>
            <a:r>
              <a:rPr lang="1055" sz="2400" b="1">
                <a:solidFill>
                  <a:srgbClr val="84BD00"/>
                </a:solidFill>
                <a:latin typeface="Arial" panose="020B0604020202020204" pitchFamily="34" charset="0"/>
                <a:cs typeface="Arial" panose="020B0604020202020204" pitchFamily="34" charset="0"/>
              </a:rPr>
              <a:t>her aşamasında </a:t>
            </a:r>
            <a:r>
              <a:rPr lang="1055" sz="2400" b="1">
                <a:solidFill>
                  <a:srgbClr val="0033A0"/>
                </a:solidFill>
                <a:latin typeface="Arial" panose="020B0604020202020204" pitchFamily="34" charset="0"/>
                <a:cs typeface="Arial" panose="020B0604020202020204" pitchFamily="34" charset="0"/>
              </a:rPr>
              <a:t>güvenlik kültürünü </a:t>
            </a:r>
            <a:br>
              <a:rPr lang="1055" sz="2400" b="1">
                <a:solidFill>
                  <a:srgbClr val="0033A0"/>
                </a:solidFill>
                <a:latin typeface="Arial" panose="020B0604020202020204" pitchFamily="34" charset="0"/>
                <a:cs typeface="Arial" panose="020B0604020202020204" pitchFamily="34" charset="0"/>
              </a:rPr>
            </a:br>
            <a:r>
              <a:rPr lang="1055" sz="2400" b="1">
                <a:solidFill>
                  <a:srgbClr val="84BD00"/>
                </a:solidFill>
                <a:latin typeface="Arial" panose="020B0604020202020204" pitchFamily="34" charset="0"/>
                <a:cs typeface="Arial" panose="020B0604020202020204" pitchFamily="34" charset="0"/>
              </a:rPr>
              <a:t>geliştirmek</a:t>
            </a:r>
            <a:r>
              <a:rPr lang="1055" sz="2400" b="1">
                <a:solidFill>
                  <a:srgbClr val="0033A0"/>
                </a:solidFill>
                <a:latin typeface="Arial" panose="020B0604020202020204" pitchFamily="34" charset="0"/>
                <a:cs typeface="Arial" panose="020B0604020202020204" pitchFamily="34" charset="0"/>
              </a:rPr>
              <a:t> ve </a:t>
            </a:r>
            <a:r>
              <a:rPr lang="1055" sz="2400" b="1">
                <a:solidFill>
                  <a:srgbClr val="84BD00"/>
                </a:solidFill>
                <a:latin typeface="Arial" panose="020B0604020202020204" pitchFamily="34" charset="0"/>
                <a:cs typeface="Arial" panose="020B0604020202020204" pitchFamily="34" charset="0"/>
              </a:rPr>
              <a:t>desteklemek için</a:t>
            </a:r>
            <a:r>
              <a:rPr lang="1055" sz="2400" b="1">
                <a:solidFill>
                  <a:srgbClr val="0033A0"/>
                </a:solidFill>
                <a:latin typeface="Arial" panose="020B0604020202020204" pitchFamily="34" charset="0"/>
                <a:cs typeface="Arial" panose="020B0604020202020204" pitchFamily="34" charset="0"/>
              </a:rPr>
              <a:t> güvenlik liderlerine ihtiyaç var.</a:t>
            </a:r>
          </a:p>
        </p:txBody>
      </p:sp>
    </p:spTree>
    <p:extLst>
      <p:ext uri="{BB962C8B-B14F-4D97-AF65-F5344CB8AC3E}">
        <p14:creationId xmlns:p14="http://schemas.microsoft.com/office/powerpoint/2010/main" val="2746914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36721" cy="3279876"/>
          </a:xfrm>
          <a:prstGeom prst="rect">
            <a:avLst/>
          </a:prstGeom>
          <a:noFill/>
        </p:spPr>
        <p:txBody>
          <a:bodyPr wrap="square">
            <a:spAutoFit/>
          </a:bodyPr>
          <a:lstStyle/>
          <a:p>
            <a:pPr algn="l">
              <a:defRPr b="0" i="0"/>
            </a:pPr>
            <a:r>
              <a:rPr lang="1055" sz="2400" b="1">
                <a:solidFill>
                  <a:srgbClr val="0033A0"/>
                </a:solidFill>
                <a:latin typeface="Arial" panose="020B0604020202020204" pitchFamily="34" charset="0"/>
                <a:cs typeface="Arial" panose="020B0604020202020204" pitchFamily="34" charset="0"/>
              </a:rPr>
              <a:t>GÜVENLİK POLİTİKAMIZ</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55" b="1">
                <a:latin typeface="Arial" panose="020B0604020202020204" pitchFamily="34" charset="0"/>
                <a:cs typeface="Arial" panose="020B0604020202020204" pitchFamily="34" charset="0"/>
              </a:rPr>
              <a:t>Politikamızın önemli noktaları:</a:t>
            </a:r>
          </a:p>
          <a:p>
            <a:pPr marL="285750" indent="-285750" algn="l">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Güvenlik, öncelik değil temel bir değerdir. Tutarlılık, güvenlik arayışımızın temelini oluşturur.</a:t>
            </a:r>
          </a:p>
          <a:p>
            <a:pPr marL="285750" indent="-285750" algn="l">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Kültürümüzün ayrılmaz bir parçası.</a:t>
            </a:r>
          </a:p>
          <a:p>
            <a:pPr marL="285750" indent="-285750" algn="l">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Çalıştığımız toplumu ve yüklenicileri içerir.</a:t>
            </a:r>
          </a:p>
          <a:p>
            <a:pPr marL="285750" indent="-285750" algn="l">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Tesislerimizin yanı sıra, Mauser çalışanları olarak sorumluluğumuz.</a:t>
            </a:r>
          </a:p>
          <a:p>
            <a:pPr marL="285750" indent="-285750" algn="l">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Liderliğin sorumluluğu.</a:t>
            </a:r>
          </a:p>
          <a:p>
            <a:pPr marL="285750" indent="-285750" algn="l">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Vaka süreçleri, öğrenme ve güvenliğimizi artırma.</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5485905" cy="3203600"/>
          </a:xfrm>
          <a:prstGeom prst="rect">
            <a:avLst/>
          </a:prstGeom>
          <a:noFill/>
        </p:spPr>
        <p:txBody>
          <a:bodyPr wrap="square">
            <a:spAutoFit/>
          </a:bodyPr>
          <a:lstStyle/>
          <a:p>
            <a:pPr algn="l">
              <a:defRPr b="0" i="0"/>
            </a:pPr>
            <a:r>
              <a:rPr lang="1055" sz="2400" b="1">
                <a:solidFill>
                  <a:srgbClr val="0033A0"/>
                </a:solidFill>
                <a:latin typeface="Arial" panose="020B0604020202020204" pitchFamily="34" charset="0"/>
                <a:cs typeface="Arial" panose="020B0604020202020204" pitchFamily="34" charset="0"/>
              </a:rPr>
              <a:t>HAYAT KURTARAN KURALLAR</a:t>
            </a:r>
          </a:p>
          <a:p>
            <a:pPr algn="l"/>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55">
                <a:latin typeface="Arial" panose="020B0604020202020204" pitchFamily="34" charset="0"/>
                <a:cs typeface="Arial" panose="020B0604020202020204" pitchFamily="34" charset="0"/>
              </a:rPr>
              <a:t>Hayat Kurtaran Kurallar (LSR), </a:t>
            </a:r>
            <a:r>
              <a:rPr lang="1055" b="1">
                <a:solidFill>
                  <a:srgbClr val="84BD00"/>
                </a:solidFill>
                <a:latin typeface="Arial" panose="020B0604020202020204" pitchFamily="34" charset="0"/>
                <a:cs typeface="Arial" panose="020B0604020202020204" pitchFamily="34" charset="0"/>
              </a:rPr>
              <a:t>faaliyetlerimize özgü tehlikeleri kapsayan ve </a:t>
            </a:r>
            <a:r>
              <a:rPr lang="1055">
                <a:latin typeface="Arial" panose="020B0604020202020204" pitchFamily="34" charset="0"/>
                <a:cs typeface="Arial" panose="020B0604020202020204" pitchFamily="34" charset="0"/>
              </a:rPr>
              <a:t>bizi ciddi yaralanmalardan veya ölümden koruyan temel güvenlik ilkeleridir.</a:t>
            </a:r>
          </a:p>
          <a:p>
            <a:pPr algn="l">
              <a:buClr>
                <a:srgbClr val="84BD00"/>
              </a:buClr>
              <a:buSzPct val="125000"/>
            </a:pPr>
            <a:endParaRPr lang="en-US">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76050" cy="2669667"/>
          </a:xfrm>
          <a:prstGeom prst="rect">
            <a:avLst/>
          </a:prstGeom>
          <a:noFill/>
        </p:spPr>
        <p:txBody>
          <a:bodyPr wrap="square">
            <a:spAutoFit/>
          </a:bodyPr>
          <a:lstStyle/>
          <a:p>
            <a:pPr algn="l">
              <a:spcAft>
                <a:spcPts val="600"/>
              </a:spcAft>
              <a:buClr>
                <a:srgbClr val="84BD00"/>
              </a:buClr>
              <a:buSzPct val="125000"/>
              <a:defRPr b="0" i="0"/>
            </a:pPr>
            <a:r>
              <a:rPr lang="1055" b="1">
                <a:latin typeface="Arial" panose="020B0604020202020204" pitchFamily="34" charset="0"/>
                <a:cs typeface="Arial" panose="020B0604020202020204" pitchFamily="34" charset="0"/>
              </a:rPr>
              <a:t>Hayat Kurtaran Kurallara Aktif Bağlılık:</a:t>
            </a:r>
          </a:p>
          <a:p>
            <a:pPr marL="285750" indent="-285750" algn="l">
              <a:spcAft>
                <a:spcPts val="600"/>
              </a:spcAft>
              <a:buClr>
                <a:srgbClr val="84BD00"/>
              </a:buClr>
              <a:buSzPct val="125000"/>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Eğitim</a:t>
            </a:r>
            <a:r>
              <a:rPr lang="1055">
                <a:latin typeface="Arial" panose="020B0604020202020204" pitchFamily="34" charset="0"/>
                <a:cs typeface="Arial" panose="020B0604020202020204" pitchFamily="34" charset="0"/>
              </a:rPr>
              <a:t> - Hayat Kurtaran Kuralları anlamak sizin sorumluluğunuzdadır. Anlaşılır değilse, sorun!</a:t>
            </a:r>
          </a:p>
          <a:p>
            <a:pPr marL="285750" indent="-285750" algn="l">
              <a:spcAft>
                <a:spcPts val="600"/>
              </a:spcAft>
              <a:buClr>
                <a:srgbClr val="84BD00"/>
              </a:buClr>
              <a:buSzPct val="125000"/>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Hayat Kurtaran Kurallara Uyma</a:t>
            </a:r>
            <a:r>
              <a:rPr lang="1055">
                <a:latin typeface="Arial" panose="020B0604020202020204" pitchFamily="34" charset="0"/>
                <a:cs typeface="Arial" panose="020B0604020202020204" pitchFamily="34" charset="0"/>
              </a:rPr>
              <a:t> - Pozisyonundan veya rolünden bağımsız olarak herkesin bu kurallara uyması gerekir.</a:t>
            </a:r>
          </a:p>
          <a:p>
            <a:pPr marL="285750" indent="-285750" algn="l">
              <a:spcAft>
                <a:spcPts val="600"/>
              </a:spcAft>
              <a:buClr>
                <a:srgbClr val="84BD00"/>
              </a:buClr>
              <a:buSzPct val="125000"/>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Risk Değerlendirmesi </a:t>
            </a:r>
            <a:r>
              <a:rPr lang="1055">
                <a:latin typeface="Arial" panose="020B0604020202020204" pitchFamily="34" charset="0"/>
                <a:cs typeface="Arial" panose="020B0604020202020204" pitchFamily="34" charset="0"/>
              </a:rPr>
              <a:t>- Görevi yerine getirmeden önce, Hayat Kurtaran Kurallarla karşılaştırarak inceleyin.</a:t>
            </a:r>
          </a:p>
          <a:p>
            <a:pPr marL="285750" indent="-285750" algn="l">
              <a:spcAft>
                <a:spcPts val="600"/>
              </a:spcAft>
              <a:buClr>
                <a:srgbClr val="84BD00"/>
              </a:buClr>
              <a:buSzPct val="125000"/>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Müdahale</a:t>
            </a:r>
            <a:r>
              <a:rPr lang="1055">
                <a:latin typeface="Arial" panose="020B0604020202020204" pitchFamily="34" charset="0"/>
                <a:cs typeface="Arial" panose="020B0604020202020204" pitchFamily="34" charset="0"/>
              </a:rPr>
              <a:t> - Hayat Kurtaran Kurallara uyulmadığına ve çalışanların risk altında olduğuna inanan herkesin çalışmanın veya faaliyetin durdurulmasını talep etme hakkı vardır.</a:t>
            </a:r>
          </a:p>
          <a:p>
            <a:pPr marL="285750" indent="-285750" algn="l">
              <a:spcAft>
                <a:spcPts val="600"/>
              </a:spcAft>
              <a:buClr>
                <a:srgbClr val="84BD00"/>
              </a:buClr>
              <a:buSzPct val="125000"/>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Birlikte Aktif Çalışma</a:t>
            </a:r>
            <a:r>
              <a:rPr lang="1055" b="0">
                <a:solidFill>
                  <a:srgbClr val="84BD00"/>
                </a:solidFill>
                <a:latin typeface="Arial" panose="020B0604020202020204" pitchFamily="34" charset="0"/>
                <a:cs typeface="Arial" panose="020B0604020202020204" pitchFamily="34" charset="0"/>
              </a:rPr>
              <a:t> </a:t>
            </a:r>
            <a:r>
              <a:rPr lang="1055">
                <a:latin typeface="Arial" panose="020B0604020202020204" pitchFamily="34" charset="0"/>
                <a:cs typeface="Arial" panose="020B0604020202020204" pitchFamily="34" charset="0"/>
              </a:rPr>
              <a:t>- Bir iş arkadaşınızın risk altında olduğunu görürseniz, bir şeyler söyleyin.</a:t>
            </a:r>
            <a:endParaRPr lang="en-US"/>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58905"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1995069" y="5656449"/>
            <a:ext cx="1049779" cy="520063"/>
          </a:xfrm>
          <a:prstGeom prst="rect">
            <a:avLst/>
          </a:prstGeom>
          <a:noFill/>
        </p:spPr>
        <p:txBody>
          <a:bodyPr wrap="square" rtlCol="0">
            <a:noAutofit/>
          </a:bodyPr>
          <a:lstStyle/>
          <a:p>
            <a:pPr algn="ctr" defTabSz="685800">
              <a:spcBef>
                <a:spcPts val="675"/>
              </a:spcBef>
              <a:buClr>
                <a:srgbClr val="0033A0"/>
              </a:buClr>
              <a:defRPr b="0" i="0"/>
            </a:pPr>
            <a:r>
              <a:rPr lang="1055" sz="1200" b="1">
                <a:solidFill>
                  <a:srgbClr val="0054A6"/>
                </a:solidFill>
                <a:latin typeface="Arial"/>
              </a:rPr>
              <a:t>Sıcak Çalışma </a:t>
            </a:r>
          </a:p>
          <a:p>
            <a:pPr algn="ctr" defTabSz="685800">
              <a:buClr>
                <a:srgbClr val="0033A0"/>
              </a:buClr>
            </a:pPr>
            <a:endParaRPr lang="en-GB" sz="1200">
              <a:solidFill>
                <a:srgbClr val="0054A6"/>
              </a:solidFill>
              <a:latin typeface="Arial"/>
            </a:endParaRP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defRPr b="0" i="0"/>
            </a:pPr>
            <a:r>
              <a:rPr lang="1055" sz="1200" b="1">
                <a:solidFill>
                  <a:srgbClr val="0054A6"/>
                </a:solidFill>
                <a:latin typeface="Arial"/>
              </a:rPr>
              <a:t>Kapalı Alan </a:t>
            </a:r>
          </a:p>
          <a:p>
            <a:pPr algn="ctr" defTabSz="685800">
              <a:buClr>
                <a:srgbClr val="0033A0"/>
              </a:buClr>
            </a:pPr>
            <a:endParaRPr lang="en-GB" sz="1200">
              <a:solidFill>
                <a:srgbClr val="0054A6"/>
              </a:solidFill>
              <a:latin typeface="Arial"/>
            </a:endParaRPr>
          </a:p>
          <a:p>
            <a:pPr algn="ctr" defTabSz="685800">
              <a:buClr>
                <a:srgbClr val="0033A0"/>
              </a:buClr>
              <a:defRPr b="0" i="0"/>
            </a:pPr>
            <a:br>
              <a:rPr lang="1055"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86373" y="5236514"/>
            <a:ext cx="935420" cy="197403"/>
          </a:xfrm>
          <a:prstGeom prst="rect">
            <a:avLst/>
          </a:prstGeom>
          <a:noFill/>
        </p:spPr>
        <p:txBody>
          <a:bodyPr wrap="square" rtlCol="0">
            <a:noAutofit/>
          </a:bodyPr>
          <a:lstStyle/>
          <a:p>
            <a:pPr algn="ctr" defTabSz="685800">
              <a:buClr>
                <a:srgbClr val="0033A0"/>
              </a:buClr>
              <a:defRPr b="0" i="0"/>
            </a:pPr>
            <a:r>
              <a:rPr lang="1055" sz="1200" b="1">
                <a:solidFill>
                  <a:srgbClr val="0054A6"/>
                </a:solidFill>
                <a:latin typeface="Arial"/>
              </a:rPr>
              <a:t>Güvenli Sürüş</a:t>
            </a:r>
            <a:endParaRPr lang="en-GB" sz="1200">
              <a:solidFill>
                <a:srgbClr val="0054A6"/>
              </a:solidFill>
              <a:latin typeface="Arial"/>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defRPr b="0" i="0"/>
            </a:pPr>
            <a:r>
              <a:rPr lang="1055" sz="1200" b="1">
                <a:solidFill>
                  <a:srgbClr val="0054A6"/>
                </a:solidFill>
                <a:latin typeface="Arial"/>
              </a:rPr>
              <a:t>Enerji Kesme</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877955" y="5673703"/>
            <a:ext cx="857000" cy="207374"/>
          </a:xfrm>
          <a:prstGeom prst="rect">
            <a:avLst/>
          </a:prstGeom>
          <a:noFill/>
        </p:spPr>
        <p:txBody>
          <a:bodyPr wrap="square" rtlCol="0">
            <a:noAutofit/>
          </a:bodyPr>
          <a:lstStyle/>
          <a:p>
            <a:pPr algn="ctr" defTabSz="685800">
              <a:spcBef>
                <a:spcPts val="675"/>
              </a:spcBef>
              <a:buClr>
                <a:srgbClr val="0033A0"/>
              </a:buClr>
              <a:defRPr b="0" i="0"/>
            </a:pPr>
            <a:r>
              <a:rPr lang="1055" sz="1200" b="1">
                <a:solidFill>
                  <a:srgbClr val="0054A6"/>
                </a:solidFill>
                <a:latin typeface="Arial"/>
              </a:rPr>
              <a:t>Ateş Hattı</a:t>
            </a:r>
            <a:endParaRPr lang="en-GB" sz="1200">
              <a:solidFill>
                <a:srgbClr val="0054A6"/>
              </a:solidFill>
              <a:latin typeface="Arial"/>
            </a:endParaRPr>
          </a:p>
          <a:p>
            <a:pPr algn="ctr" defTabSz="685800">
              <a:buClr>
                <a:srgbClr val="0033A0"/>
              </a:buClr>
            </a:pPr>
            <a:endParaRPr lang="en-GB" sz="1200">
              <a:solidFill>
                <a:srgbClr val="0054A6"/>
              </a:solidFill>
              <a:latin typeface="Arial"/>
            </a:endParaRPr>
          </a:p>
          <a:p>
            <a:pPr algn="ctr" defTabSz="685800">
              <a:buClr>
                <a:srgbClr val="0033A0"/>
              </a:buClr>
              <a:defRPr b="0" i="0"/>
            </a:pPr>
            <a:br>
              <a:rPr lang="1055"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defRPr b="0" i="0"/>
            </a:pPr>
            <a:r>
              <a:rPr lang="1055" sz="1200" b="1">
                <a:solidFill>
                  <a:srgbClr val="0054A6"/>
                </a:solidFill>
                <a:latin typeface="Arial"/>
              </a:rPr>
              <a:t>Tehlikeli Maddeler </a:t>
            </a:r>
            <a:endParaRPr lang="en-GB" sz="1200">
              <a:solidFill>
                <a:srgbClr val="0054A6"/>
              </a:solidFill>
              <a:latin typeface="Arial"/>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179673" y="5612773"/>
            <a:ext cx="1493553" cy="520063"/>
          </a:xfrm>
          <a:prstGeom prst="rect">
            <a:avLst/>
          </a:prstGeom>
          <a:noFill/>
        </p:spPr>
        <p:txBody>
          <a:bodyPr wrap="square" rtlCol="0">
            <a:noAutofit/>
          </a:bodyPr>
          <a:lstStyle/>
          <a:p>
            <a:pPr algn="ctr" defTabSz="685800">
              <a:spcBef>
                <a:spcPts val="675"/>
              </a:spcBef>
              <a:buClr>
                <a:srgbClr val="0033A0"/>
              </a:buClr>
              <a:defRPr b="0" i="0"/>
            </a:pPr>
            <a:r>
              <a:rPr lang="1055" sz="1200" b="1">
                <a:solidFill>
                  <a:srgbClr val="0054A6"/>
                </a:solidFill>
                <a:latin typeface="Arial"/>
              </a:rPr>
              <a:t>Düşme Tehlikesine Karşı Koruma</a:t>
            </a:r>
            <a:endParaRPr lang="en-GB" sz="1200">
              <a:solidFill>
                <a:srgbClr val="0054A6"/>
              </a:solidFill>
              <a:latin typeface="Arial"/>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90" y="5231885"/>
            <a:ext cx="1081368" cy="206661"/>
          </a:xfrm>
          <a:prstGeom prst="rect">
            <a:avLst/>
          </a:prstGeom>
          <a:noFill/>
        </p:spPr>
        <p:txBody>
          <a:bodyPr wrap="square" rtlCol="0">
            <a:noAutofit/>
          </a:bodyPr>
          <a:lstStyle/>
          <a:p>
            <a:pPr algn="ctr" defTabSz="685800">
              <a:spcBef>
                <a:spcPts val="675"/>
              </a:spcBef>
              <a:buClr>
                <a:srgbClr val="0033A0"/>
              </a:buClr>
              <a:defRPr b="0" i="0"/>
            </a:pPr>
            <a:r>
              <a:rPr lang="1055" sz="1200" b="1">
                <a:solidFill>
                  <a:srgbClr val="0054A6"/>
                </a:solidFill>
                <a:latin typeface="Arial"/>
              </a:rPr>
              <a:t>Güvenlik Kontrolleri</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Tree>
    <p:extLst>
      <p:ext uri="{BB962C8B-B14F-4D97-AF65-F5344CB8AC3E}">
        <p14:creationId xmlns:p14="http://schemas.microsoft.com/office/powerpoint/2010/main" val="23870880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E0BF4-D8EB-A4C3-D078-0A0F8EDC4B6F}"/>
              </a:ext>
            </a:extLst>
          </p:cNvPr>
          <p:cNvSpPr txBox="1"/>
          <p:nvPr/>
        </p:nvSpPr>
        <p:spPr>
          <a:xfrm>
            <a:off x="368197" y="1248790"/>
            <a:ext cx="11253531" cy="369332"/>
          </a:xfrm>
          <a:prstGeom prst="rect">
            <a:avLst/>
          </a:prstGeom>
          <a:noFill/>
        </p:spPr>
        <p:txBody>
          <a:bodyPr wrap="square">
            <a:spAutoFit/>
          </a:bodyPr>
          <a:lstStyle/>
          <a:p>
            <a:pPr algn="l">
              <a:spcAft>
                <a:spcPts val="600"/>
              </a:spcAft>
              <a:buClr>
                <a:srgbClr val="84BD00"/>
              </a:buClr>
              <a:buSzPct val="125000"/>
            </a:pPr>
            <a:r>
              <a:rPr lang="en-US" b="1" dirty="0">
                <a:latin typeface="Arial" panose="020B0604020202020204" pitchFamily="34" charset="0"/>
                <a:cs typeface="Arial" panose="020B0604020202020204" pitchFamily="34" charset="0"/>
              </a:rPr>
              <a:t>Hayat </a:t>
            </a:r>
            <a:r>
              <a:rPr lang="en-US" b="1" dirty="0" err="1">
                <a:latin typeface="Arial" panose="020B0604020202020204" pitchFamily="34" charset="0"/>
                <a:cs typeface="Arial" panose="020B0604020202020204" pitchFamily="34" charset="0"/>
              </a:rPr>
              <a:t>Kurtaran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Kuralların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Anlaşılması</a:t>
            </a:r>
            <a:r>
              <a:rPr lang="en-US" b="1" dirty="0">
                <a:latin typeface="Arial" panose="020B0604020202020204" pitchFamily="34" charset="0"/>
                <a:cs typeface="Arial" panose="020B0604020202020204" pitchFamily="34" charset="0"/>
              </a:rPr>
              <a:t> (LSR)</a:t>
            </a:r>
            <a:endParaRPr lang="en-US" dirty="0"/>
          </a:p>
        </p:txBody>
      </p:sp>
      <p:sp>
        <p:nvSpPr>
          <p:cNvPr id="4" name="TextBox 3">
            <a:extLst>
              <a:ext uri="{FF2B5EF4-FFF2-40B4-BE49-F238E27FC236}">
                <a16:creationId xmlns:a16="http://schemas.microsoft.com/office/drawing/2014/main" id="{1C9DBB69-86E7-4B3D-71D5-648737F9D7FB}"/>
              </a:ext>
            </a:extLst>
          </p:cNvPr>
          <p:cNvSpPr txBox="1"/>
          <p:nvPr/>
        </p:nvSpPr>
        <p:spPr>
          <a:xfrm>
            <a:off x="368197" y="1851864"/>
            <a:ext cx="4756462" cy="2169825"/>
          </a:xfrm>
          <a:prstGeom prst="rect">
            <a:avLst/>
          </a:prstGeom>
          <a:noFill/>
        </p:spPr>
        <p:txBody>
          <a:bodyPr wrap="square">
            <a:spAutoFit/>
          </a:bodyPr>
          <a:lstStyle/>
          <a:p>
            <a:pPr algn="l">
              <a:spcAft>
                <a:spcPts val="1800"/>
              </a:spcAft>
              <a:buClr>
                <a:srgbClr val="84BD00"/>
              </a:buClr>
              <a:buSzPct val="125000"/>
            </a:pPr>
            <a:r>
              <a:rPr lang="en-US" b="1" dirty="0">
                <a:solidFill>
                  <a:srgbClr val="84BD00"/>
                </a:solidFill>
                <a:latin typeface="Arial" panose="020B0604020202020204" pitchFamily="34" charset="0"/>
                <a:cs typeface="Arial" panose="020B0604020202020204" pitchFamily="34" charset="0"/>
              </a:rPr>
              <a:t>Hayat </a:t>
            </a:r>
            <a:r>
              <a:rPr lang="en-US" b="1" dirty="0" err="1">
                <a:solidFill>
                  <a:srgbClr val="84BD00"/>
                </a:solidFill>
                <a:latin typeface="Arial" panose="020B0604020202020204" pitchFamily="34" charset="0"/>
                <a:cs typeface="Arial" panose="020B0604020202020204" pitchFamily="34" charset="0"/>
              </a:rPr>
              <a:t>Kurtaran</a:t>
            </a:r>
            <a:r>
              <a:rPr lang="en-US" b="1" dirty="0">
                <a:solidFill>
                  <a:srgbClr val="84BD00"/>
                </a:solidFill>
                <a:latin typeface="Arial" panose="020B0604020202020204" pitchFamily="34" charset="0"/>
                <a:cs typeface="Arial" panose="020B0604020202020204" pitchFamily="34" charset="0"/>
              </a:rPr>
              <a:t> </a:t>
            </a:r>
            <a:r>
              <a:rPr lang="en-US" b="1" dirty="0" err="1">
                <a:solidFill>
                  <a:srgbClr val="84BD00"/>
                </a:solidFill>
                <a:latin typeface="Arial" panose="020B0604020202020204" pitchFamily="34" charset="0"/>
                <a:cs typeface="Arial" panose="020B0604020202020204" pitchFamily="34" charset="0"/>
              </a:rPr>
              <a:t>Kurallar</a:t>
            </a:r>
            <a:r>
              <a:rPr lang="en-US" b="1" dirty="0">
                <a:solidFill>
                  <a:srgbClr val="84BD00"/>
                </a:solidFill>
                <a:latin typeface="Arial" panose="020B0604020202020204" pitchFamily="34" charset="0"/>
                <a:cs typeface="Arial" panose="020B0604020202020204" pitchFamily="34" charset="0"/>
              </a:rPr>
              <a:t> </a:t>
            </a:r>
            <a:r>
              <a:rPr lang="en-US" b="1" dirty="0" err="1">
                <a:solidFill>
                  <a:srgbClr val="84BD00"/>
                </a:solidFill>
                <a:latin typeface="Arial" panose="020B0604020202020204" pitchFamily="34" charset="0"/>
                <a:cs typeface="Arial" panose="020B0604020202020204" pitchFamily="34" charset="0"/>
              </a:rPr>
              <a:t>şunlar</a:t>
            </a:r>
            <a:r>
              <a:rPr lang="en-US" b="1" dirty="0">
                <a:solidFill>
                  <a:srgbClr val="84BD00"/>
                </a:solidFill>
                <a:latin typeface="Arial" panose="020B0604020202020204" pitchFamily="34" charset="0"/>
                <a:cs typeface="Arial" panose="020B0604020202020204" pitchFamily="34" charset="0"/>
              </a:rPr>
              <a:t> </a:t>
            </a:r>
            <a:r>
              <a:rPr lang="en-US" b="1" u="sng" dirty="0">
                <a:solidFill>
                  <a:srgbClr val="84BD00"/>
                </a:solidFill>
                <a:latin typeface="Arial" panose="020B0604020202020204" pitchFamily="34" charset="0"/>
                <a:cs typeface="Arial" panose="020B0604020202020204" pitchFamily="34" charset="0"/>
              </a:rPr>
              <a:t>DEĞİLDİR</a:t>
            </a:r>
          </a:p>
          <a:p>
            <a:pPr marL="285750" indent="-285750" algn="l">
              <a:spcAft>
                <a:spcPts val="1800"/>
              </a:spcAft>
              <a:buClr>
                <a:srgbClr val="84BD00"/>
              </a:buClr>
              <a:buSzPct val="125000"/>
              <a:buFont typeface="Comic Sans MS" panose="030F0702030302020204" pitchFamily="66" charset="0"/>
              <a:buChar char="x"/>
            </a:pPr>
            <a:r>
              <a:rPr lang="en-US" dirty="0" err="1">
                <a:latin typeface="Arial" panose="020B0604020202020204" pitchFamily="34" charset="0"/>
                <a:cs typeface="Arial" panose="020B0604020202020204" pitchFamily="34" charset="0"/>
              </a:rPr>
              <a:t>Kapsamlı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güvenlik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politikası</a:t>
            </a:r>
            <a:endParaRPr lang="en-US" dirty="0">
              <a:latin typeface="Arial" panose="020B0604020202020204" pitchFamily="34" charset="0"/>
              <a:cs typeface="Arial" panose="020B0604020202020204" pitchFamily="34" charset="0"/>
            </a:endParaRPr>
          </a:p>
          <a:p>
            <a:pPr marL="285750" indent="-285750" algn="l">
              <a:spcAft>
                <a:spcPts val="1800"/>
              </a:spcAft>
              <a:buClr>
                <a:srgbClr val="84BD00"/>
              </a:buClr>
              <a:buSzPct val="125000"/>
              <a:buFont typeface="Comic Sans MS" panose="030F0702030302020204" pitchFamily="66" charset="0"/>
              <a:buChar char="x"/>
            </a:pPr>
            <a:r>
              <a:rPr lang="en-US" dirty="0" err="1">
                <a:latin typeface="Arial" panose="020B0604020202020204" pitchFamily="34" charset="0"/>
                <a:cs typeface="Arial" panose="020B0604020202020204" pitchFamily="34" charset="0"/>
              </a:rPr>
              <a:t>Örgün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eğitim</a:t>
            </a:r>
            <a:endParaRPr lang="en-US" dirty="0">
              <a:latin typeface="Arial" panose="020B0604020202020204" pitchFamily="34" charset="0"/>
              <a:cs typeface="Arial" panose="020B0604020202020204" pitchFamily="34" charset="0"/>
            </a:endParaRPr>
          </a:p>
          <a:p>
            <a:pPr marL="285750" indent="-285750" algn="l">
              <a:spcAft>
                <a:spcPts val="1800"/>
              </a:spcAft>
              <a:buClr>
                <a:srgbClr val="84BD00"/>
              </a:buClr>
              <a:buSzPct val="125000"/>
              <a:buFont typeface="Comic Sans MS" panose="030F0702030302020204" pitchFamily="66" charset="0"/>
              <a:buChar char="x"/>
            </a:pPr>
            <a:r>
              <a:rPr lang="en-US" dirty="0" err="1">
                <a:latin typeface="Arial" panose="020B0604020202020204" pitchFamily="34" charset="0"/>
                <a:cs typeface="Arial" panose="020B0604020202020204" pitchFamily="34" charset="0"/>
              </a:rPr>
              <a:t>Cezalandırıcı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yakalandın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kuralları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sadece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disiplin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eylemlerinde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kullanılır</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3F344E-0E5D-340A-509B-D1A614C99BDF}"/>
              </a:ext>
            </a:extLst>
          </p:cNvPr>
          <p:cNvSpPr txBox="1"/>
          <p:nvPr/>
        </p:nvSpPr>
        <p:spPr>
          <a:xfrm>
            <a:off x="5512330" y="1851864"/>
            <a:ext cx="6109398" cy="3216265"/>
          </a:xfrm>
          <a:prstGeom prst="rect">
            <a:avLst/>
          </a:prstGeom>
          <a:noFill/>
        </p:spPr>
        <p:txBody>
          <a:bodyPr wrap="square">
            <a:spAutoFit/>
          </a:bodyPr>
          <a:lstStyle/>
          <a:p>
            <a:pPr algn="l">
              <a:spcAft>
                <a:spcPts val="1800"/>
              </a:spcAft>
              <a:buClr>
                <a:srgbClr val="84BD00"/>
              </a:buClr>
              <a:buSzPct val="125000"/>
            </a:pPr>
            <a:r>
              <a:rPr lang="en-US" b="1" dirty="0">
                <a:solidFill>
                  <a:srgbClr val="84BD00"/>
                </a:solidFill>
                <a:latin typeface="Arial" panose="020B0604020202020204" pitchFamily="34" charset="0"/>
                <a:cs typeface="Arial" panose="020B0604020202020204" pitchFamily="34" charset="0"/>
              </a:rPr>
              <a:t>Hayat </a:t>
            </a:r>
            <a:r>
              <a:rPr lang="en-US" b="1" dirty="0" err="1">
                <a:solidFill>
                  <a:srgbClr val="84BD00"/>
                </a:solidFill>
                <a:latin typeface="Arial" panose="020B0604020202020204" pitchFamily="34" charset="0"/>
                <a:cs typeface="Arial" panose="020B0604020202020204" pitchFamily="34" charset="0"/>
              </a:rPr>
              <a:t>Kurtaran</a:t>
            </a:r>
            <a:r>
              <a:rPr lang="en-US" b="1" dirty="0">
                <a:solidFill>
                  <a:srgbClr val="84BD00"/>
                </a:solidFill>
                <a:latin typeface="Arial" panose="020B0604020202020204" pitchFamily="34" charset="0"/>
                <a:cs typeface="Arial" panose="020B0604020202020204" pitchFamily="34" charset="0"/>
              </a:rPr>
              <a:t> </a:t>
            </a:r>
            <a:r>
              <a:rPr lang="en-US" b="1" dirty="0" err="1">
                <a:solidFill>
                  <a:srgbClr val="84BD00"/>
                </a:solidFill>
                <a:latin typeface="Arial" panose="020B0604020202020204" pitchFamily="34" charset="0"/>
                <a:cs typeface="Arial" panose="020B0604020202020204" pitchFamily="34" charset="0"/>
              </a:rPr>
              <a:t>Kurallar</a:t>
            </a:r>
            <a:r>
              <a:rPr lang="en-US" b="1" dirty="0">
                <a:solidFill>
                  <a:srgbClr val="84BD00"/>
                </a:solidFill>
                <a:latin typeface="Arial" panose="020B0604020202020204" pitchFamily="34" charset="0"/>
                <a:cs typeface="Arial" panose="020B0604020202020204" pitchFamily="34" charset="0"/>
              </a:rPr>
              <a:t> </a:t>
            </a:r>
            <a:r>
              <a:rPr lang="en-US" b="1" u="sng" dirty="0">
                <a:solidFill>
                  <a:srgbClr val="84BD00"/>
                </a:solidFill>
                <a:latin typeface="Arial" panose="020B0604020202020204" pitchFamily="34" charset="0"/>
                <a:cs typeface="Arial" panose="020B0604020202020204" pitchFamily="34" charset="0"/>
              </a:rPr>
              <a:t>ŞUNLARDIR</a:t>
            </a:r>
          </a:p>
          <a:p>
            <a:pPr marL="285750" indent="-285750" algn="l">
              <a:spcAft>
                <a:spcPts val="1800"/>
              </a:spcAft>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En </a:t>
            </a:r>
            <a:r>
              <a:rPr lang="en-US" dirty="0" err="1">
                <a:latin typeface="Arial" panose="020B0604020202020204" pitchFamily="34" charset="0"/>
                <a:cs typeface="Arial" panose="020B0604020202020204" pitchFamily="34" charset="0"/>
              </a:rPr>
              <a:t>yaygın</a:t>
            </a:r>
            <a:r>
              <a:rPr lang="en-US" dirty="0">
                <a:latin typeface="Arial" panose="020B0604020202020204" pitchFamily="34" charset="0"/>
                <a:cs typeface="Arial" panose="020B0604020202020204" pitchFamily="34" charset="0"/>
              </a:rPr>
              <a:t> risk </a:t>
            </a:r>
            <a:r>
              <a:rPr lang="en-US" dirty="0" err="1">
                <a:latin typeface="Arial" panose="020B0604020202020204" pitchFamily="34" charset="0"/>
                <a:cs typeface="Arial" panose="020B0604020202020204" pitchFamily="34" charset="0"/>
              </a:rPr>
              <a:t>alanları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hakkında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hatırlatıcılar</a:t>
            </a:r>
            <a:endParaRPr lang="en-US" dirty="0">
              <a:latin typeface="Arial" panose="020B0604020202020204" pitchFamily="34" charset="0"/>
              <a:cs typeface="Arial" panose="020B0604020202020204" pitchFamily="34" charset="0"/>
            </a:endParaRPr>
          </a:p>
          <a:p>
            <a:pPr marL="285750" indent="-285750" algn="l">
              <a:spcAft>
                <a:spcPts val="1800"/>
              </a:spcAft>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Her risk </a:t>
            </a:r>
            <a:r>
              <a:rPr lang="en-US" dirty="0" err="1">
                <a:latin typeface="Arial" panose="020B0604020202020204" pitchFamily="34" charset="0"/>
                <a:cs typeface="Arial" panose="020B0604020202020204" pitchFamily="34" charset="0"/>
              </a:rPr>
              <a:t>alanıyla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ilgili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gerekli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temel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davranışlara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yönelik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kılavuz</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ilkeler</a:t>
            </a:r>
            <a:endParaRPr lang="en-US" dirty="0">
              <a:latin typeface="Arial" panose="020B0604020202020204" pitchFamily="34" charset="0"/>
              <a:cs typeface="Arial" panose="020B0604020202020204" pitchFamily="34" charset="0"/>
            </a:endParaRPr>
          </a:p>
          <a:p>
            <a:pPr marL="285750" indent="-285750" algn="l">
              <a:spcAft>
                <a:spcPts val="1800"/>
              </a:spcAft>
              <a:buClr>
                <a:srgbClr val="84BD00"/>
              </a:buClr>
              <a:buSzPct val="125000"/>
              <a:buFont typeface="Wingdings" panose="05000000000000000000" pitchFamily="2" charset="2"/>
              <a:buChar char="ü"/>
            </a:pPr>
            <a:r>
              <a:rPr lang="en-US" dirty="0" err="1">
                <a:latin typeface="Arial" panose="020B0604020202020204" pitchFamily="34" charset="0"/>
                <a:cs typeface="Arial" panose="020B0604020202020204" pitchFamily="34" charset="0"/>
              </a:rPr>
              <a:t>Çalışanları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ciddi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yaralanma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veya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ölüm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tehlikesine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karşı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koruyacak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davranışların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geliştirilmesini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sağlayacak</a:t>
            </a:r>
            <a:r>
              <a:rPr lang="en-US" dirty="0">
                <a:latin typeface="Arial" panose="020B0604020202020204" pitchFamily="34" charset="0"/>
                <a:cs typeface="Arial" panose="020B0604020202020204" pitchFamily="34" charset="0"/>
              </a:rPr>
              <a:t> ana </a:t>
            </a:r>
            <a:r>
              <a:rPr lang="en-US" dirty="0" err="1">
                <a:latin typeface="Arial" panose="020B0604020202020204" pitchFamily="34" charset="0"/>
                <a:cs typeface="Arial" panose="020B0604020202020204" pitchFamily="34" charset="0"/>
              </a:rPr>
              <a:t>esaslar</a:t>
            </a:r>
            <a:br>
              <a:rPr lang="en-US" dirty="0">
                <a:latin typeface="Arial" panose="020B0604020202020204" pitchFamily="34" charset="0"/>
                <a:cs typeface="Arial" panose="020B0604020202020204" pitchFamily="34" charset="0"/>
              </a:rPr>
            </a:br>
            <a:r>
              <a:rPr lang="en-US" sz="1600" i="1" dirty="0" err="1">
                <a:latin typeface="Arial" panose="020B0604020202020204" pitchFamily="34" charset="0"/>
                <a:cs typeface="Arial" panose="020B0604020202020204" pitchFamily="34" charset="0"/>
              </a:rPr>
              <a:t>Bununla</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birlikte</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LSR’ların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ele</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aldığı</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tehlikelerin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ciddiyeti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bu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politikanın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bir</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disiplin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boyutunun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olmasını</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gerektirir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3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8" y="3542148"/>
            <a:ext cx="4614514" cy="1220419"/>
          </a:xfrm>
          <a:prstGeom prst="rect">
            <a:avLst/>
          </a:prstGeom>
          <a:noFill/>
        </p:spPr>
        <p:txBody>
          <a:bodyPr wrap="square" rtlCol="0">
            <a:spAutoFit/>
          </a:bodyPr>
          <a:lstStyle/>
          <a:p>
            <a:pPr>
              <a:defRPr b="0" i="0"/>
            </a:pPr>
            <a:r>
              <a:rPr lang="1055" b="1">
                <a:solidFill>
                  <a:srgbClr val="84BD00"/>
                </a:solidFill>
                <a:latin typeface="Arial" panose="020B0604020202020204" pitchFamily="34" charset="0"/>
                <a:cs typeface="Arial" panose="020B0604020202020204" pitchFamily="34" charset="0"/>
              </a:rPr>
              <a:t>SET IN ORDER (düzenleme</a:t>
            </a:r>
            <a:r>
              <a:rPr lang="1055" b="0">
                <a:solidFill>
                  <a:srgbClr val="84BD00"/>
                </a:solidFill>
                <a:latin typeface="Arial" panose="020B0604020202020204" pitchFamily="34" charset="0"/>
                <a:cs typeface="Arial" panose="020B0604020202020204" pitchFamily="34" charset="0"/>
              </a:rPr>
              <a:t>)</a:t>
            </a:r>
          </a:p>
          <a:p>
            <a:pPr>
              <a:defRPr b="0" i="0"/>
            </a:pPr>
            <a:r>
              <a:rPr lang="1055" sz="1400" b="1" i="0" u="none" strike="noStrike">
                <a:solidFill>
                  <a:srgbClr val="000000"/>
                </a:solidFill>
                <a:latin typeface="Arial" panose="020B0604020202020204" pitchFamily="34" charset="0"/>
                <a:cs typeface="Arial" panose="020B0604020202020204" pitchFamily="34" charset="0"/>
              </a:rPr>
              <a:t>Güvenliğin Olası Sonuçları:</a:t>
            </a:r>
          </a:p>
          <a:p>
            <a:pPr marL="171450" indent="-171450">
              <a:buClr>
                <a:srgbClr val="84BD00"/>
              </a:buClr>
              <a:buSzPct val="125000"/>
              <a:buFont typeface="Wingdings" panose="05000000000000000000" pitchFamily="2" charset="2"/>
              <a:buChar char="ü"/>
              <a:defRPr b="0" i="0"/>
            </a:pPr>
            <a:r>
              <a:rPr lang="1055" sz="1400" b="0" i="0" u="none" strike="noStrike">
                <a:solidFill>
                  <a:srgbClr val="000000"/>
                </a:solidFill>
                <a:latin typeface="Arial" panose="020B0604020202020204" pitchFamily="34" charset="0"/>
                <a:cs typeface="Arial" panose="020B0604020202020204" pitchFamily="34" charset="0"/>
              </a:rPr>
              <a:t>Çalışanın yanlış öğeyi tutma olasılığı düşüktür.</a:t>
            </a:r>
          </a:p>
          <a:p>
            <a:pPr marL="171450" indent="-171450">
              <a:buClr>
                <a:srgbClr val="84BD00"/>
              </a:buClr>
              <a:buSzPct val="125000"/>
              <a:buFont typeface="Wingdings" panose="05000000000000000000" pitchFamily="2" charset="2"/>
              <a:buChar char="ü"/>
              <a:defRPr b="0" i="0"/>
            </a:pPr>
            <a:r>
              <a:rPr lang="1055" sz="1400" b="0" i="0" u="none" strike="noStrike">
                <a:solidFill>
                  <a:srgbClr val="000000"/>
                </a:solidFill>
                <a:latin typeface="Arial" panose="020B0604020202020204" pitchFamily="34" charset="0"/>
                <a:cs typeface="Arial" panose="020B0604020202020204" pitchFamily="34" charset="0"/>
              </a:rPr>
              <a:t>Yanlış öğelerin kullanılması ciddi güvenlik risklerine yol açabilir.</a:t>
            </a:r>
          </a:p>
        </p:txBody>
      </p:sp>
      <p:sp>
        <p:nvSpPr>
          <p:cNvPr id="2" name="TextBox 1">
            <a:extLst>
              <a:ext uri="{FF2B5EF4-FFF2-40B4-BE49-F238E27FC236}">
                <a16:creationId xmlns:a16="http://schemas.microsoft.com/office/drawing/2014/main" id="{7102047C-D8E4-8762-1C3A-E7EF3F8E8F11}"/>
              </a:ext>
            </a:extLst>
          </p:cNvPr>
          <p:cNvSpPr txBox="1"/>
          <p:nvPr/>
        </p:nvSpPr>
        <p:spPr>
          <a:xfrm>
            <a:off x="424405" y="1048598"/>
            <a:ext cx="11357658" cy="732251"/>
          </a:xfrm>
          <a:prstGeom prst="rect">
            <a:avLst/>
          </a:prstGeom>
          <a:noFill/>
        </p:spPr>
        <p:txBody>
          <a:bodyPr wrap="square">
            <a:spAutoFit/>
          </a:bodyPr>
          <a:lstStyle/>
          <a:p>
            <a:pPr algn="l">
              <a:defRPr b="0" i="0"/>
            </a:pPr>
            <a:r>
              <a:rPr lang="1055" sz="2400" b="1">
                <a:solidFill>
                  <a:srgbClr val="0033A0"/>
                </a:solidFill>
                <a:latin typeface="Arial" panose="020B0604020202020204" pitchFamily="34" charset="0"/>
                <a:cs typeface="Arial" panose="020B0604020202020204" pitchFamily="34" charset="0"/>
              </a:rPr>
              <a:t>İŞ YERİ ORGANİZASYONU– 5S</a:t>
            </a:r>
          </a:p>
          <a:p>
            <a:pPr algn="l">
              <a:buClr>
                <a:srgbClr val="84BD00"/>
              </a:buClr>
              <a:buSzPct val="125000"/>
              <a:defRPr b="0" i="0"/>
            </a:pPr>
            <a:r>
              <a:rPr lang="1055">
                <a:latin typeface="Arial" panose="020B0604020202020204" pitchFamily="34" charset="0"/>
                <a:cs typeface="Arial" panose="020B0604020202020204" pitchFamily="34" charset="0"/>
              </a:rPr>
              <a:t>5S sistemi, verimliliği ve iş yeri güvenliğini artırmak için sürekli bir iyileştirme sürecidir.</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1978075"/>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707777"/>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920886"/>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380004"/>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290382"/>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978075"/>
            <a:ext cx="4614514" cy="1433993"/>
          </a:xfrm>
          <a:prstGeom prst="rect">
            <a:avLst/>
          </a:prstGeom>
          <a:noFill/>
        </p:spPr>
        <p:txBody>
          <a:bodyPr wrap="square" rtlCol="0">
            <a:spAutoFit/>
          </a:bodyPr>
          <a:lstStyle/>
          <a:p>
            <a:pPr>
              <a:defRPr b="0" i="0"/>
            </a:pPr>
            <a:r>
              <a:rPr lang="1055" b="1">
                <a:solidFill>
                  <a:srgbClr val="84BD00"/>
                </a:solidFill>
                <a:latin typeface="Arial" panose="020B0604020202020204" pitchFamily="34" charset="0"/>
                <a:cs typeface="Arial" panose="020B0604020202020204" pitchFamily="34" charset="0"/>
              </a:rPr>
              <a:t>SORT (düzenleme</a:t>
            </a:r>
            <a:r>
              <a:rPr lang="1055" b="0">
                <a:solidFill>
                  <a:srgbClr val="84BD00"/>
                </a:solidFill>
                <a:latin typeface="Arial" panose="020B0604020202020204" pitchFamily="34" charset="0"/>
                <a:cs typeface="Arial" panose="020B0604020202020204" pitchFamily="34" charset="0"/>
              </a:rPr>
              <a:t>)</a:t>
            </a:r>
          </a:p>
          <a:p>
            <a:pPr>
              <a:defRPr b="0" i="0"/>
            </a:pPr>
            <a:r>
              <a:rPr lang="1055" sz="1400" b="1" i="0" u="none" strike="noStrike">
                <a:solidFill>
                  <a:srgbClr val="000000"/>
                </a:solidFill>
                <a:latin typeface="Arial" panose="020B0604020202020204" pitchFamily="34" charset="0"/>
                <a:cs typeface="Arial" panose="020B0604020202020204" pitchFamily="34" charset="0"/>
              </a:rPr>
              <a:t>Güvenliğin Olası Sonuçları:</a:t>
            </a:r>
          </a:p>
          <a:p>
            <a:pPr marL="171450" indent="-171450">
              <a:buClr>
                <a:srgbClr val="84BD00"/>
              </a:buClr>
              <a:buSzPct val="125000"/>
              <a:buFont typeface="Wingdings" panose="05000000000000000000" pitchFamily="2" charset="2"/>
              <a:buChar char="ü"/>
              <a:defRPr b="0" i="0"/>
            </a:pPr>
            <a:r>
              <a:rPr lang="1055" sz="1400" b="0" i="0" u="none" strike="noStrike">
                <a:solidFill>
                  <a:srgbClr val="000000"/>
                </a:solidFill>
                <a:latin typeface="Arial" panose="020B0604020202020204" pitchFamily="34" charset="0"/>
                <a:cs typeface="Arial" panose="020B0604020202020204" pitchFamily="34" charset="0"/>
              </a:rPr>
              <a:t>Engelleri ortadan kaldırır.</a:t>
            </a:r>
          </a:p>
          <a:p>
            <a:pPr marL="171450" indent="-171450">
              <a:buClr>
                <a:srgbClr val="84BD00"/>
              </a:buClr>
              <a:buSzPct val="125000"/>
              <a:buFont typeface="Wingdings" panose="05000000000000000000" pitchFamily="2" charset="2"/>
              <a:buChar char="ü"/>
              <a:defRPr b="0" i="0"/>
            </a:pPr>
            <a:r>
              <a:rPr lang="1055" sz="1400" b="0" i="0" u="none" strike="noStrike">
                <a:solidFill>
                  <a:srgbClr val="000000"/>
                </a:solidFill>
                <a:latin typeface="Arial" panose="020B0604020202020204" pitchFamily="34" charset="0"/>
                <a:cs typeface="Arial" panose="020B0604020202020204" pitchFamily="34" charset="0"/>
              </a:rPr>
              <a:t>Çarpmaya, düşmeya, yangına veya diğer tip hasarlara neden olacak daha az engel. İyi düzenlenmiş bir iş yeri, daha güvenli bir iş yeridir</a:t>
            </a:r>
            <a:r>
              <a:rPr lang="1055" sz="1200" b="0" i="0" u="none" strike="noStrike">
                <a:solidFill>
                  <a:srgbClr val="000000"/>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4920886"/>
            <a:ext cx="4614514" cy="1220419"/>
          </a:xfrm>
          <a:prstGeom prst="rect">
            <a:avLst/>
          </a:prstGeom>
          <a:noFill/>
        </p:spPr>
        <p:txBody>
          <a:bodyPr wrap="square" rtlCol="0">
            <a:spAutoFit/>
          </a:bodyPr>
          <a:lstStyle/>
          <a:p>
            <a:pPr>
              <a:defRPr b="0" i="0"/>
            </a:pPr>
            <a:r>
              <a:rPr lang="1055" b="1">
                <a:solidFill>
                  <a:srgbClr val="84BD00"/>
                </a:solidFill>
                <a:latin typeface="Arial" panose="020B0604020202020204" pitchFamily="34" charset="0"/>
                <a:cs typeface="Arial" panose="020B0604020202020204" pitchFamily="34" charset="0"/>
              </a:rPr>
              <a:t>SHINE (silme)</a:t>
            </a:r>
          </a:p>
          <a:p>
            <a:pPr>
              <a:defRPr b="0" i="0"/>
            </a:pPr>
            <a:r>
              <a:rPr lang="1055" sz="1400" b="1" i="0" u="none" strike="noStrike">
                <a:solidFill>
                  <a:srgbClr val="000000"/>
                </a:solidFill>
                <a:latin typeface="Arial" panose="020B0604020202020204" pitchFamily="34" charset="0"/>
                <a:cs typeface="Arial" panose="020B0604020202020204" pitchFamily="34" charset="0"/>
              </a:rPr>
              <a:t>Güvenliğin Olası Sonuçları:</a:t>
            </a:r>
          </a:p>
          <a:p>
            <a:pPr marL="171450" indent="-171450">
              <a:buClr>
                <a:srgbClr val="84BD00"/>
              </a:buClr>
              <a:buSzPct val="125000"/>
              <a:buFont typeface="Wingdings" panose="05000000000000000000" pitchFamily="2" charset="2"/>
              <a:buChar char="ü"/>
              <a:defRPr b="0" i="0"/>
            </a:pPr>
            <a:r>
              <a:rPr lang="1055" sz="1400" b="0" i="0" u="none" strike="noStrike">
                <a:solidFill>
                  <a:srgbClr val="000000"/>
                </a:solidFill>
                <a:latin typeface="Arial" panose="020B0604020202020204" pitchFamily="34" charset="0"/>
                <a:cs typeface="Arial" panose="020B0604020202020204" pitchFamily="34" charset="0"/>
              </a:rPr>
              <a:t>Toz ve yağın silinmesi yangın riskini ortadan kaldırır.</a:t>
            </a:r>
          </a:p>
          <a:p>
            <a:pPr marL="171450" indent="-171450">
              <a:buClr>
                <a:srgbClr val="84BD00"/>
              </a:buClr>
              <a:buSzPct val="125000"/>
              <a:buFont typeface="Wingdings" panose="05000000000000000000" pitchFamily="2" charset="2"/>
              <a:buChar char="ü"/>
              <a:defRPr b="0" i="0"/>
            </a:pPr>
            <a:r>
              <a:rPr lang="1055" sz="1400" b="0" i="0" u="none" strike="noStrike">
                <a:solidFill>
                  <a:srgbClr val="000000"/>
                </a:solidFill>
                <a:latin typeface="Arial" panose="020B0604020202020204" pitchFamily="34" charset="0"/>
                <a:cs typeface="Arial" panose="020B0604020202020204" pitchFamily="34" charset="0"/>
              </a:rPr>
              <a:t>Dökülen sıvıların temizlenmesi, kayma ve düşme olayları riskini azaltır.</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380004"/>
            <a:ext cx="4614514" cy="1433993"/>
          </a:xfrm>
          <a:prstGeom prst="rect">
            <a:avLst/>
          </a:prstGeom>
          <a:noFill/>
        </p:spPr>
        <p:txBody>
          <a:bodyPr wrap="square" rtlCol="0">
            <a:spAutoFit/>
          </a:bodyPr>
          <a:lstStyle/>
          <a:p>
            <a:pPr>
              <a:defRPr b="0" i="0"/>
            </a:pPr>
            <a:r>
              <a:rPr lang="1055" b="1">
                <a:solidFill>
                  <a:srgbClr val="84BD00"/>
                </a:solidFill>
                <a:latin typeface="Arial" panose="020B0604020202020204" pitchFamily="34" charset="0"/>
                <a:cs typeface="Arial" panose="020B0604020202020204" pitchFamily="34" charset="0"/>
              </a:rPr>
              <a:t>STANDARDIZE (standartlaştirma</a:t>
            </a:r>
            <a:r>
              <a:rPr lang="1055" b="0">
                <a:solidFill>
                  <a:srgbClr val="84BD00"/>
                </a:solidFill>
                <a:latin typeface="Arial" panose="020B0604020202020204" pitchFamily="34" charset="0"/>
                <a:cs typeface="Arial" panose="020B0604020202020204" pitchFamily="34" charset="0"/>
              </a:rPr>
              <a:t>)</a:t>
            </a:r>
          </a:p>
          <a:p>
            <a:pPr>
              <a:defRPr b="0" i="0"/>
            </a:pPr>
            <a:r>
              <a:rPr lang="1055" sz="1400" b="1" i="0" u="none" strike="noStrike">
                <a:solidFill>
                  <a:srgbClr val="000000"/>
                </a:solidFill>
                <a:latin typeface="Arial" panose="020B0604020202020204" pitchFamily="34" charset="0"/>
                <a:cs typeface="Arial" panose="020B0604020202020204" pitchFamily="34" charset="0"/>
              </a:rPr>
              <a:t>Güvenliğin Olası Sonuçları:</a:t>
            </a:r>
          </a:p>
          <a:p>
            <a:pPr marL="171450" indent="-171450">
              <a:buClr>
                <a:srgbClr val="84BD00"/>
              </a:buClr>
              <a:buSzPct val="125000"/>
              <a:buFont typeface="Wingdings" panose="05000000000000000000" pitchFamily="2" charset="2"/>
              <a:buChar char="ü"/>
              <a:defRPr b="0" i="0"/>
            </a:pPr>
            <a:r>
              <a:rPr lang="1055" sz="1400" b="0" i="0" u="none" strike="noStrike">
                <a:solidFill>
                  <a:srgbClr val="000000"/>
                </a:solidFill>
                <a:latin typeface="Arial" panose="020B0604020202020204" pitchFamily="34" charset="0"/>
                <a:cs typeface="Arial" panose="020B0604020202020204" pitchFamily="34" charset="0"/>
              </a:rPr>
              <a:t>Arıza, kaza ve diğer güvenlik sorunları riskini azaltın.</a:t>
            </a:r>
          </a:p>
          <a:p>
            <a:pPr marL="171450" indent="-171450">
              <a:buClr>
                <a:srgbClr val="84BD00"/>
              </a:buClr>
              <a:buSzPct val="125000"/>
              <a:buFont typeface="Wingdings" panose="05000000000000000000" pitchFamily="2" charset="2"/>
              <a:buChar char="ü"/>
              <a:defRPr b="0" i="0"/>
            </a:pPr>
            <a:r>
              <a:rPr lang="1055" sz="1400" b="0" i="0" u="none" strike="noStrike">
                <a:solidFill>
                  <a:srgbClr val="000000"/>
                </a:solidFill>
                <a:latin typeface="Arial" panose="020B0604020202020204" pitchFamily="34" charset="0"/>
                <a:cs typeface="Arial" panose="020B0604020202020204" pitchFamily="34" charset="0"/>
              </a:rPr>
              <a:t>Standart süreçleri izleyen iş yerlerinin daha güvenli ortamlar olduğu ispat edilmiştir.</a:t>
            </a:r>
          </a:p>
          <a:p>
            <a:pPr marL="171450" indent="-171450">
              <a:buClr>
                <a:srgbClr val="84BD00"/>
              </a:buClr>
              <a:buSzPct val="125000"/>
              <a:buFont typeface="Wingdings" panose="05000000000000000000" pitchFamily="2" charset="2"/>
              <a:buChar char="ü"/>
              <a:defRPr b="0" i="0"/>
            </a:pPr>
            <a:r>
              <a:rPr lang="1055" sz="1400" b="0" i="0" u="none" strike="noStrike">
                <a:solidFill>
                  <a:srgbClr val="000000"/>
                </a:solidFill>
                <a:latin typeface="Arial" panose="020B0604020202020204" pitchFamily="34" charset="0"/>
                <a:cs typeface="Arial" panose="020B0604020202020204" pitchFamily="34" charset="0"/>
              </a:rPr>
              <a:t>Yeni çalışanlar için daha yüksek iş yeri beklentileri.</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290382"/>
            <a:ext cx="4614514" cy="1433993"/>
          </a:xfrm>
          <a:prstGeom prst="rect">
            <a:avLst/>
          </a:prstGeom>
          <a:noFill/>
        </p:spPr>
        <p:txBody>
          <a:bodyPr wrap="square" rtlCol="0">
            <a:spAutoFit/>
          </a:bodyPr>
          <a:lstStyle/>
          <a:p>
            <a:pPr>
              <a:defRPr b="0" i="0"/>
            </a:pPr>
            <a:r>
              <a:rPr lang="1055" b="1">
                <a:solidFill>
                  <a:srgbClr val="84BD00"/>
                </a:solidFill>
                <a:latin typeface="Arial" panose="020B0604020202020204" pitchFamily="34" charset="0"/>
                <a:cs typeface="Arial" panose="020B0604020202020204" pitchFamily="34" charset="0"/>
              </a:rPr>
              <a:t>SUSTAIN (sürdürme)</a:t>
            </a:r>
          </a:p>
          <a:p>
            <a:pPr>
              <a:defRPr b="0" i="0"/>
            </a:pPr>
            <a:r>
              <a:rPr lang="1055" sz="1400" b="1" i="0" u="none" strike="noStrike">
                <a:solidFill>
                  <a:srgbClr val="000000"/>
                </a:solidFill>
                <a:latin typeface="Arial" panose="020B0604020202020204" pitchFamily="34" charset="0"/>
                <a:cs typeface="Arial" panose="020B0604020202020204" pitchFamily="34" charset="0"/>
              </a:rPr>
              <a:t>Güvenliğin Olası Sonuçları:</a:t>
            </a:r>
          </a:p>
          <a:p>
            <a:pPr marL="171450" indent="-171450">
              <a:buClr>
                <a:srgbClr val="84BD00"/>
              </a:buClr>
              <a:buSzPct val="125000"/>
              <a:buFont typeface="Wingdings" panose="05000000000000000000" pitchFamily="2" charset="2"/>
              <a:buChar char="ü"/>
              <a:defRPr b="0" i="0"/>
            </a:pPr>
            <a:r>
              <a:rPr lang="1055" sz="1400" b="0" i="0" u="none" strike="noStrike">
                <a:solidFill>
                  <a:srgbClr val="000000"/>
                </a:solidFill>
                <a:latin typeface="Arial" panose="020B0604020202020204" pitchFamily="34" charset="0"/>
                <a:cs typeface="Arial" panose="020B0604020202020204" pitchFamily="34" charset="0"/>
              </a:rPr>
              <a:t>5S yöntemi ne kadar uzun süre takip edilir ve geliştirilirse, tesis o kadar güvenli olur.</a:t>
            </a:r>
          </a:p>
          <a:p>
            <a:pPr marL="171450" indent="-171450">
              <a:buClr>
                <a:srgbClr val="84BD00"/>
              </a:buClr>
              <a:buSzPct val="125000"/>
              <a:buFont typeface="Wingdings" panose="05000000000000000000" pitchFamily="2" charset="2"/>
              <a:buChar char="ü"/>
              <a:defRPr b="0" i="0"/>
            </a:pPr>
            <a:r>
              <a:rPr lang="1055" sz="1400" b="0" i="0" u="none" strike="noStrike">
                <a:solidFill>
                  <a:srgbClr val="000000"/>
                </a:solidFill>
                <a:latin typeface="Arial" panose="020B0604020202020204" pitchFamily="34" charset="0"/>
                <a:cs typeface="Arial" panose="020B0604020202020204" pitchFamily="34" charset="0"/>
              </a:rPr>
              <a:t>Sürekli gayret gösteren tesisler çok daha güvenli olacaktır.</a:t>
            </a:r>
          </a:p>
        </p:txBody>
      </p:sp>
    </p:spTree>
    <p:extLst>
      <p:ext uri="{BB962C8B-B14F-4D97-AF65-F5344CB8AC3E}">
        <p14:creationId xmlns:p14="http://schemas.microsoft.com/office/powerpoint/2010/main" val="35491759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382431" cy="3890087"/>
          </a:xfrm>
          <a:prstGeom prst="rect">
            <a:avLst/>
          </a:prstGeom>
          <a:noFill/>
        </p:spPr>
        <p:txBody>
          <a:bodyPr wrap="square">
            <a:spAutoFit/>
          </a:bodyPr>
          <a:lstStyle/>
          <a:p>
            <a:pPr algn="l">
              <a:defRPr b="0" i="0"/>
            </a:pPr>
            <a:r>
              <a:rPr lang="1055" sz="2400" b="1">
                <a:solidFill>
                  <a:srgbClr val="0033A0"/>
                </a:solidFill>
                <a:latin typeface="Arial" panose="020B0604020202020204" pitchFamily="34" charset="0"/>
                <a:cs typeface="Arial" panose="020B0604020202020204" pitchFamily="34" charset="0"/>
              </a:rPr>
              <a:t>İŞ YERİ ORGANİZASYONU– 5S</a:t>
            </a:r>
          </a:p>
          <a:p>
            <a:pPr algn="l"/>
            <a:endParaRPr lang="en-US">
              <a:latin typeface="Arial" panose="020B0604020202020204" pitchFamily="34" charset="0"/>
              <a:cs typeface="Arial" panose="020B0604020202020204" pitchFamily="34" charset="0"/>
            </a:endParaRPr>
          </a:p>
          <a:p>
            <a:pPr algn="l">
              <a:lnSpc>
                <a:spcPct val="150000"/>
              </a:lnSpc>
              <a:buClr>
                <a:srgbClr val="84BD00"/>
              </a:buClr>
              <a:buSzPct val="125000"/>
              <a:defRPr b="0" i="0"/>
            </a:pPr>
            <a:r>
              <a:rPr lang="1055" b="1">
                <a:latin typeface="Arial" panose="020B0604020202020204" pitchFamily="34" charset="0"/>
                <a:cs typeface="Arial" panose="020B0604020202020204" pitchFamily="34" charset="0"/>
              </a:rPr>
              <a:t>Düzenli bir iş yerinin faydaları:</a:t>
            </a:r>
          </a:p>
          <a:p>
            <a:pPr marL="285750" indent="-285750" algn="l">
              <a:lnSpc>
                <a:spcPct val="150000"/>
              </a:lnSpc>
              <a:buClr>
                <a:srgbClr val="84BD00"/>
              </a:buClr>
              <a:buSzPct val="125000"/>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Daha düşük kaza riski</a:t>
            </a:r>
          </a:p>
          <a:p>
            <a:pPr marL="285750" indent="-285750" algn="l">
              <a:lnSpc>
                <a:spcPct val="150000"/>
              </a:lnSpc>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Daha iyi zaman kullanımı</a:t>
            </a:r>
          </a:p>
          <a:p>
            <a:pPr marL="285750" indent="-285750" algn="l">
              <a:lnSpc>
                <a:spcPct val="150000"/>
              </a:lnSpc>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Daha az kullanılan alan</a:t>
            </a:r>
          </a:p>
          <a:p>
            <a:pPr marL="285750" indent="-285750" algn="l">
              <a:lnSpc>
                <a:spcPct val="150000"/>
              </a:lnSpc>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Daha az ekipman durma süresi</a:t>
            </a:r>
          </a:p>
          <a:p>
            <a:pPr marL="285750" indent="-285750" algn="l">
              <a:lnSpc>
                <a:spcPct val="150000"/>
              </a:lnSpc>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Daha yüksek tutarlılık ve kalite</a:t>
            </a:r>
          </a:p>
          <a:p>
            <a:pPr marL="285750" indent="-285750" algn="l">
              <a:lnSpc>
                <a:spcPct val="150000"/>
              </a:lnSpc>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Daha yüksek değer</a:t>
            </a:r>
          </a:p>
          <a:p>
            <a:pPr algn="l">
              <a:buClr>
                <a:srgbClr val="84BD00"/>
              </a:buClr>
              <a:buSzPct val="125000"/>
            </a:pPr>
            <a:endParaRPr lang="en-US">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489773079"/>
              </p:ext>
            </p:extLst>
          </p:nvPr>
        </p:nvGraphicFramePr>
        <p:xfrm>
          <a:off x="5911430" y="1820744"/>
          <a:ext cx="5717161" cy="367146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6280571" y="5506788"/>
            <a:ext cx="5317456" cy="686486"/>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pPr>
              <a:defRPr b="0" i="0"/>
            </a:pPr>
            <a:r>
              <a:rPr lang="1055" sz="1300" dirty="0"/>
              <a:t>202</a:t>
            </a:r>
            <a:r>
              <a:rPr lang="en-US" sz="1300" dirty="0"/>
              <a:t>3</a:t>
            </a:r>
            <a:r>
              <a:rPr lang="1055" sz="1300" dirty="0"/>
              <a:t>'deki yaralanmaların yaklaşık %4</a:t>
            </a:r>
            <a:r>
              <a:rPr lang="en-US" sz="1300" dirty="0"/>
              <a:t>1</a:t>
            </a:r>
            <a:r>
              <a:rPr lang="1055" sz="1300" dirty="0"/>
              <a:t>'si, iş yeri organizasyonu vasıtasıyla güvenliğin artırıldığı kategorilerde meydana geldi.</a:t>
            </a:r>
          </a:p>
          <a:p>
            <a:endParaRPr lang="en-US" sz="1300" dirty="0"/>
          </a:p>
        </p:txBody>
      </p:sp>
      <p:sp>
        <p:nvSpPr>
          <p:cNvPr id="11" name="TextBox 10">
            <a:extLst>
              <a:ext uri="{FF2B5EF4-FFF2-40B4-BE49-F238E27FC236}">
                <a16:creationId xmlns:a16="http://schemas.microsoft.com/office/drawing/2014/main" id="{4AE93960-CF78-12BC-DC96-DB52DDFC4384}"/>
              </a:ext>
            </a:extLst>
          </p:cNvPr>
          <p:cNvSpPr txBox="1"/>
          <p:nvPr/>
        </p:nvSpPr>
        <p:spPr>
          <a:xfrm>
            <a:off x="7475286" y="136579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55" sz="1600" dirty="0"/>
              <a:t>202</a:t>
            </a:r>
            <a:r>
              <a:rPr lang="en-US" sz="1600" dirty="0"/>
              <a:t>3</a:t>
            </a:r>
            <a:r>
              <a:rPr lang="1055" sz="1600" dirty="0"/>
              <a:t> Yaralanma Kategorileri</a:t>
            </a:r>
          </a:p>
        </p:txBody>
      </p:sp>
    </p:spTree>
    <p:extLst>
      <p:ext uri="{BB962C8B-B14F-4D97-AF65-F5344CB8AC3E}">
        <p14:creationId xmlns:p14="http://schemas.microsoft.com/office/powerpoint/2010/main" val="38727704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a:blip r:embed="rId3">
            <a:extLst>
              <a:ext uri="{28A0092B-C50C-407E-A947-70E740481C1C}">
                <a14:useLocalDpi xmlns:a14="http://schemas.microsoft.com/office/drawing/2010/main" val="0"/>
              </a:ext>
            </a:extLst>
          </a:blip>
          <a:srcRect t="42850" b="12233"/>
          <a:stretch>
            <a:fillRect/>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798395" y="1427964"/>
            <a:ext cx="10595208" cy="1189909"/>
          </a:xfrm>
          <a:prstGeom prst="rect">
            <a:avLst/>
          </a:prstGeom>
          <a:noFill/>
        </p:spPr>
        <p:txBody>
          <a:bodyPr wrap="square">
            <a:spAutoFit/>
          </a:bodyPr>
          <a:lstStyle/>
          <a:p>
            <a:pPr algn="ctr">
              <a:buClr>
                <a:srgbClr val="84BD00"/>
              </a:buClr>
              <a:buSzPct val="125000"/>
              <a:defRPr b="0" i="0"/>
            </a:pPr>
            <a:r>
              <a:rPr lang="1055" sz="3600" b="1">
                <a:solidFill>
                  <a:srgbClr val="0033A0"/>
                </a:solidFill>
                <a:latin typeface="Arial" panose="020B0604020202020204" pitchFamily="34" charset="0"/>
                <a:cs typeface="Arial" panose="020B0604020202020204" pitchFamily="34" charset="0"/>
              </a:rPr>
              <a:t>Güvenlik Liderliği:</a:t>
            </a:r>
            <a:br>
              <a:rPr lang="1055" sz="3600" b="1">
                <a:solidFill>
                  <a:srgbClr val="0033A0"/>
                </a:solidFill>
                <a:latin typeface="Arial" panose="020B0604020202020204" pitchFamily="34" charset="0"/>
                <a:cs typeface="Arial" panose="020B0604020202020204" pitchFamily="34" charset="0"/>
              </a:rPr>
            </a:br>
            <a:r>
              <a:rPr lang="1055" sz="3600" b="1">
                <a:solidFill>
                  <a:srgbClr val="0033A0"/>
                </a:solidFill>
                <a:latin typeface="Arial" panose="020B0604020202020204" pitchFamily="34" charset="0"/>
                <a:cs typeface="Arial" panose="020B0604020202020204" pitchFamily="34" charset="0"/>
              </a:rPr>
              <a:t>herkesin oynayacak bir rolü vardır. </a:t>
            </a: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a:blip r:embed="rId3">
            <a:extLst>
              <a:ext uri="{28A0092B-C50C-407E-A947-70E740481C1C}">
                <a14:useLocalDpi xmlns:a14="http://schemas.microsoft.com/office/drawing/2010/main"/>
              </a:ext>
            </a:extLst>
          </a:blip>
          <a:srcRect l="19891"/>
          <a:stretch>
            <a:fillRect/>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32112"/>
            <a:ext cx="7739629" cy="4286722"/>
          </a:xfrm>
          <a:prstGeom prst="rect">
            <a:avLst/>
          </a:prstGeom>
          <a:noFill/>
        </p:spPr>
        <p:txBody>
          <a:bodyPr wrap="square">
            <a:spAutoFit/>
          </a:bodyPr>
          <a:lstStyle/>
          <a:p>
            <a:pPr algn="l">
              <a:defRPr b="0" i="0"/>
            </a:pPr>
            <a:r>
              <a:rPr lang="1055" sz="2400" b="1">
                <a:solidFill>
                  <a:srgbClr val="0033A0"/>
                </a:solidFill>
                <a:latin typeface="Arial" panose="020B0604020202020204" pitchFamily="34" charset="0"/>
                <a:cs typeface="Arial" panose="020B0604020202020204" pitchFamily="34" charset="0"/>
              </a:rPr>
              <a:t>GÜVENLİK LİDERLİĞİ NEDİR?</a:t>
            </a: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55">
                <a:latin typeface="Arial" panose="020B0604020202020204" pitchFamily="34" charset="0"/>
                <a:cs typeface="Arial" panose="020B0604020202020204" pitchFamily="34" charset="0"/>
              </a:rPr>
              <a:t>Güvenlik liderliği, liderlik rolü olan bir kişi olmak zorunda değil.</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55" b="1">
                <a:latin typeface="Arial" panose="020B0604020202020204" pitchFamily="34" charset="0"/>
                <a:cs typeface="Arial" panose="020B0604020202020204" pitchFamily="34" charset="0"/>
              </a:rPr>
              <a:t>Güvenlik Liderleri:</a:t>
            </a:r>
          </a:p>
          <a:p>
            <a:pPr marL="285750" indent="-285750" algn="l">
              <a:spcAft>
                <a:spcPts val="600"/>
              </a:spcAft>
              <a:buClr>
                <a:srgbClr val="84BD00"/>
              </a:buClr>
              <a:buSzPct val="125000"/>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Kişisel güvenlik</a:t>
            </a:r>
            <a:r>
              <a:rPr lang="1055">
                <a:latin typeface="Arial" panose="020B0604020202020204" pitchFamily="34" charset="0"/>
                <a:cs typeface="Arial" panose="020B0604020202020204" pitchFamily="34" charset="0"/>
              </a:rPr>
              <a:t> davranışları sergiler</a:t>
            </a:r>
          </a:p>
          <a:p>
            <a:pPr marL="285750" indent="-285750" algn="l">
              <a:spcAft>
                <a:spcPts val="600"/>
              </a:spcAft>
              <a:buClr>
                <a:srgbClr val="84BD00"/>
              </a:buClr>
              <a:buSzPct val="125000"/>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Diğerlerine</a:t>
            </a:r>
            <a:r>
              <a:rPr lang="1055">
                <a:latin typeface="Arial" panose="020B0604020202020204" pitchFamily="34" charset="0"/>
                <a:cs typeface="Arial" panose="020B0604020202020204" pitchFamily="34" charset="0"/>
              </a:rPr>
              <a:t> ilham verir</a:t>
            </a:r>
          </a:p>
          <a:p>
            <a:pPr marL="285750" indent="-285750" algn="l">
              <a:spcAft>
                <a:spcPts val="600"/>
              </a:spcAft>
              <a:buClr>
                <a:srgbClr val="84BD00"/>
              </a:buClr>
              <a:buSzPct val="125000"/>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Güvenlik</a:t>
            </a:r>
            <a:r>
              <a:rPr lang="1055">
                <a:latin typeface="Arial" panose="020B0604020202020204" pitchFamily="34" charset="0"/>
                <a:cs typeface="Arial" panose="020B0604020202020204" pitchFamily="34" charset="0"/>
              </a:rPr>
              <a:t> protokollerine hassas bir şekilde uyar</a:t>
            </a:r>
          </a:p>
          <a:p>
            <a:pPr marL="285750" indent="-285750" algn="l">
              <a:spcAft>
                <a:spcPts val="600"/>
              </a:spcAft>
              <a:buClr>
                <a:srgbClr val="84BD00"/>
              </a:buClr>
              <a:buSzPct val="125000"/>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Yapıcı bir şekilde </a:t>
            </a:r>
            <a:r>
              <a:rPr lang="1055">
                <a:latin typeface="Arial" panose="020B0604020202020204" pitchFamily="34" charset="0"/>
                <a:cs typeface="Arial" panose="020B0604020202020204" pitchFamily="34" charset="0"/>
              </a:rPr>
              <a:t>konuşur </a:t>
            </a:r>
          </a:p>
          <a:p>
            <a:pPr marL="285750" indent="-285750" algn="l">
              <a:spcAft>
                <a:spcPts val="600"/>
              </a:spcAft>
              <a:buClr>
                <a:srgbClr val="84BD00"/>
              </a:buClr>
              <a:buSzPct val="125000"/>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Çalışanların</a:t>
            </a:r>
            <a:r>
              <a:rPr lang="1055">
                <a:latin typeface="Arial" panose="020B0604020202020204" pitchFamily="34" charset="0"/>
                <a:cs typeface="Arial" panose="020B0604020202020204" pitchFamily="34" charset="0"/>
              </a:rPr>
              <a:t> güvenli bir şekilde çalışmasını sağlar </a:t>
            </a:r>
          </a:p>
          <a:p>
            <a:pPr marL="285750" indent="-285750" algn="l">
              <a:spcAft>
                <a:spcPts val="600"/>
              </a:spcAft>
              <a:buClr>
                <a:srgbClr val="84BD00"/>
              </a:buClr>
              <a:buSzPct val="125000"/>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Çalışanların</a:t>
            </a:r>
            <a:r>
              <a:rPr lang="1055">
                <a:latin typeface="Arial" panose="020B0604020202020204" pitchFamily="34" charset="0"/>
                <a:cs typeface="Arial" panose="020B0604020202020204" pitchFamily="34" charset="0"/>
              </a:rPr>
              <a:t> güvenlik kaygılarını dinler</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55"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KÜRESEL GÜVENLİK HAZIRLIKLARI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55"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0FE20CC7-83DD-4763-82FF-B3FEAE40141D}" type="slidenum">
              <a:rPr lang="en-US" smtClean="0"/>
              <a:t>19</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55"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Güvenlik için harekete geç</a:t>
            </a:r>
          </a:p>
        </p:txBody>
      </p:sp>
      <p:sp>
        <p:nvSpPr>
          <p:cNvPr id="14" name="Rectangle 13">
            <a:extLst>
              <a:ext uri="{FF2B5EF4-FFF2-40B4-BE49-F238E27FC236}">
                <a16:creationId xmlns:a16="http://schemas.microsoft.com/office/drawing/2014/main" id="{CADB3204-155B-43F9-8F9F-B28A4BEB3462}"/>
              </a:ext>
            </a:extLst>
          </p:cNvPr>
          <p:cNvSpPr/>
          <p:nvPr/>
        </p:nvSpPr>
        <p:spPr>
          <a:xfrm>
            <a:off x="321384" y="1188392"/>
            <a:ext cx="3878983" cy="2440838"/>
          </a:xfrm>
          <a:prstGeom prst="rect">
            <a:avLst/>
          </a:prstGeom>
        </p:spPr>
        <p:txBody>
          <a:bodyPr wrap="square">
            <a:spAutoFit/>
          </a:bodyPr>
          <a:lstStyle/>
          <a:p>
            <a:pPr>
              <a:spcAft>
                <a:spcPts val="1200"/>
              </a:spcAft>
              <a:defRPr b="0" i="0"/>
            </a:pPr>
            <a:r>
              <a:rPr lang="1055" sz="2400" b="1">
                <a:solidFill>
                  <a:srgbClr val="0033A0"/>
                </a:solidFill>
                <a:latin typeface="Arial" panose="020B0604020202020204" pitchFamily="34" charset="0"/>
                <a:cs typeface="Arial" panose="020B0604020202020204" pitchFamily="34" charset="0"/>
              </a:rPr>
              <a:t>Temel Neden Analizi</a:t>
            </a:r>
          </a:p>
          <a:p>
            <a:pPr>
              <a:spcAft>
                <a:spcPts val="1200"/>
              </a:spcAft>
              <a:defRPr b="0" i="0"/>
            </a:pPr>
            <a:r>
              <a:rPr lang="1055" b="1">
                <a:latin typeface="Arial" panose="020B0604020202020204" pitchFamily="34" charset="0"/>
                <a:cs typeface="Arial" panose="020B0604020202020204" pitchFamily="34" charset="0"/>
              </a:rPr>
              <a:t>Neden temel sebebi belirlemek önemlidir?</a:t>
            </a:r>
          </a:p>
          <a:p>
            <a:pPr marL="285750" indent="-285750">
              <a:spcAft>
                <a:spcPts val="1200"/>
              </a:spcAft>
              <a:buClr>
                <a:srgbClr val="84BD00"/>
              </a:buClr>
              <a:buFont typeface="Wingdings" panose="05000000000000000000" pitchFamily="2" charset="2"/>
              <a:buChar char="ü"/>
              <a:defRPr b="0" i="0"/>
            </a:pPr>
            <a:r>
              <a:rPr lang="1055">
                <a:latin typeface="Arial" panose="020B0604020202020204" pitchFamily="34" charset="0"/>
                <a:cs typeface="Arial" panose="020B0604020202020204" pitchFamily="34" charset="0"/>
              </a:rPr>
              <a:t>Sorunları çözün</a:t>
            </a:r>
          </a:p>
          <a:p>
            <a:pPr marL="285750" indent="-285750">
              <a:spcAft>
                <a:spcPts val="1200"/>
              </a:spcAft>
              <a:buClr>
                <a:srgbClr val="84BD00"/>
              </a:buClr>
              <a:buFont typeface="Wingdings" panose="05000000000000000000" pitchFamily="2" charset="2"/>
              <a:buChar char="ü"/>
              <a:defRPr b="0" i="0"/>
            </a:pPr>
            <a:r>
              <a:rPr lang="1055">
                <a:latin typeface="Arial" panose="020B0604020202020204" pitchFamily="34" charset="0"/>
                <a:cs typeface="Arial" panose="020B0604020202020204" pitchFamily="34" charset="0"/>
              </a:rPr>
              <a:t>Suçlayıcı insanlardan uzak durun</a:t>
            </a:r>
          </a:p>
          <a:p>
            <a:pPr marL="285750" indent="-285750">
              <a:spcAft>
                <a:spcPts val="1200"/>
              </a:spcAft>
              <a:buClr>
                <a:srgbClr val="84BD00"/>
              </a:buClr>
              <a:buFont typeface="Wingdings" panose="05000000000000000000" pitchFamily="2" charset="2"/>
              <a:buChar char="ü"/>
              <a:defRPr b="0" i="0"/>
            </a:pPr>
            <a:r>
              <a:rPr lang="1055">
                <a:latin typeface="Arial" panose="020B0604020202020204" pitchFamily="34" charset="0"/>
                <a:cs typeface="Arial" panose="020B0604020202020204" pitchFamily="34" charset="0"/>
              </a:rPr>
              <a:t>İnsanları sorumlu tutun</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546924"/>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16" name="Freeform: Shape 15">
            <a:extLst>
              <a:ext uri="{FF2B5EF4-FFF2-40B4-BE49-F238E27FC236}">
                <a16:creationId xmlns:a16="http://schemas.microsoft.com/office/drawing/2014/main" id="{FC67E012-7BC7-4D9E-864B-154D8A49DB83}"/>
              </a:ext>
            </a:extLst>
          </p:cNvPr>
          <p:cNvSpPr/>
          <p:nvPr/>
        </p:nvSpPr>
        <p:spPr>
          <a:xfrm>
            <a:off x="5058286" y="2073500"/>
            <a:ext cx="88429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55" sz="1400" b="1" kern="1200">
                <a:latin typeface="Arial" panose="020B0604020202020204" pitchFamily="34" charset="0"/>
                <a:cs typeface="Arial" panose="020B0604020202020204" pitchFamily="34" charset="0"/>
              </a:rPr>
              <a:t>Neden?</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129037"/>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55" sz="1400" kern="1200">
                <a:latin typeface="Arial" panose="020B0604020202020204" pitchFamily="34" charset="0"/>
                <a:cs typeface="Arial" panose="020B0604020202020204" pitchFamily="34" charset="0"/>
              </a:rPr>
              <a:t>Hız yaparken yakalandı</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14033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1" name="Freeform: Shape 20">
            <a:extLst>
              <a:ext uri="{FF2B5EF4-FFF2-40B4-BE49-F238E27FC236}">
                <a16:creationId xmlns:a16="http://schemas.microsoft.com/office/drawing/2014/main" id="{783C95E9-41FF-4113-8FE9-162F705C3B8A}"/>
              </a:ext>
            </a:extLst>
          </p:cNvPr>
          <p:cNvSpPr/>
          <p:nvPr/>
        </p:nvSpPr>
        <p:spPr>
          <a:xfrm>
            <a:off x="5748018" y="2654880"/>
            <a:ext cx="88429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55" sz="1400" b="1" kern="1200">
                <a:latin typeface="Arial" panose="020B0604020202020204" pitchFamily="34" charset="0"/>
                <a:cs typeface="Arial" panose="020B0604020202020204" pitchFamily="34" charset="0"/>
              </a:rPr>
              <a:t>Neden?</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70002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55" sz="1400">
                <a:latin typeface="Arial" panose="020B0604020202020204" pitchFamily="34" charset="0"/>
                <a:cs typeface="Arial" panose="020B0604020202020204" pitchFamily="34" charset="0"/>
              </a:rPr>
              <a:t>İşe geç kaldı</a:t>
            </a:r>
            <a:endParaRPr lang="en-US" sz="1400" kern="120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72171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4" name="Freeform: Shape 23">
            <a:extLst>
              <a:ext uri="{FF2B5EF4-FFF2-40B4-BE49-F238E27FC236}">
                <a16:creationId xmlns:a16="http://schemas.microsoft.com/office/drawing/2014/main" id="{DB5C282A-982E-4949-9456-61E4FAC99A12}"/>
              </a:ext>
            </a:extLst>
          </p:cNvPr>
          <p:cNvSpPr/>
          <p:nvPr/>
        </p:nvSpPr>
        <p:spPr>
          <a:xfrm>
            <a:off x="6437750" y="3236260"/>
            <a:ext cx="88429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55" sz="1400" b="1" kern="1200">
                <a:latin typeface="Arial" panose="020B0604020202020204" pitchFamily="34" charset="0"/>
                <a:cs typeface="Arial" panose="020B0604020202020204" pitchFamily="34" charset="0"/>
              </a:rPr>
              <a:t>Neden?</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271014"/>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55" sz="1400">
                <a:latin typeface="Arial" panose="020B0604020202020204" pitchFamily="34" charset="0"/>
                <a:cs typeface="Arial" panose="020B0604020202020204" pitchFamily="34" charset="0"/>
              </a:rPr>
              <a:t>Uyuyakaldı</a:t>
            </a:r>
            <a:endParaRPr lang="en-US" sz="1400" kern="120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30309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7" name="Freeform: Shape 26">
            <a:extLst>
              <a:ext uri="{FF2B5EF4-FFF2-40B4-BE49-F238E27FC236}">
                <a16:creationId xmlns:a16="http://schemas.microsoft.com/office/drawing/2014/main" id="{1C2A5646-0CC3-451D-AF1D-3F1F59D6DDDD}"/>
              </a:ext>
            </a:extLst>
          </p:cNvPr>
          <p:cNvSpPr/>
          <p:nvPr/>
        </p:nvSpPr>
        <p:spPr>
          <a:xfrm>
            <a:off x="7127482" y="3817640"/>
            <a:ext cx="88429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55" sz="1400" b="1" kern="1200">
                <a:latin typeface="Arial" panose="020B0604020202020204" pitchFamily="34" charset="0"/>
                <a:cs typeface="Arial" panose="020B0604020202020204" pitchFamily="34" charset="0"/>
              </a:rPr>
              <a:t>Neden?</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84200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55" sz="1400">
                <a:latin typeface="Arial" panose="020B0604020202020204" pitchFamily="34" charset="0"/>
                <a:cs typeface="Arial" panose="020B0604020202020204" pitchFamily="34" charset="0"/>
              </a:rPr>
              <a:t>Alarmlı saat çalışmadı</a:t>
            </a:r>
            <a:endParaRPr lang="en-US" sz="1400" kern="120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817214" y="4399020"/>
            <a:ext cx="88429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55" sz="1400" b="1" kern="1200">
                <a:latin typeface="Arial" panose="020B0604020202020204" pitchFamily="34" charset="0"/>
                <a:cs typeface="Arial" panose="020B0604020202020204" pitchFamily="34" charset="0"/>
              </a:rPr>
              <a:t>Neden?</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41299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55" sz="1400" kern="1200">
                <a:latin typeface="Arial" panose="020B0604020202020204" pitchFamily="34" charset="0"/>
                <a:cs typeface="Arial" panose="020B0604020202020204" pitchFamily="34" charset="0"/>
              </a:rPr>
              <a:t>Pil bitti</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885401"/>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32" name="Freeform: Shape 31">
            <a:extLst>
              <a:ext uri="{FF2B5EF4-FFF2-40B4-BE49-F238E27FC236}">
                <a16:creationId xmlns:a16="http://schemas.microsoft.com/office/drawing/2014/main" id="{6DEC4B53-B7D3-41C9-A549-6B57E9137806}"/>
              </a:ext>
            </a:extLst>
          </p:cNvPr>
          <p:cNvSpPr/>
          <p:nvPr/>
        </p:nvSpPr>
        <p:spPr>
          <a:xfrm>
            <a:off x="8550651" y="4993358"/>
            <a:ext cx="88429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55" sz="1400" b="1" kern="1200">
                <a:latin typeface="Arial" panose="020B0604020202020204" pitchFamily="34" charset="0"/>
                <a:cs typeface="Arial" panose="020B0604020202020204" pitchFamily="34" charset="0"/>
              </a:rPr>
              <a:t>Neden?</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500733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55" sz="1400" kern="1200">
                <a:latin typeface="Arial" panose="020B0604020202020204" pitchFamily="34" charset="0"/>
                <a:cs typeface="Arial" panose="020B0604020202020204" pitchFamily="34" charset="0"/>
              </a:rPr>
              <a:t>Pilleri değiştirmedi</a:t>
            </a:r>
          </a:p>
        </p:txBody>
      </p:sp>
      <p:sp>
        <p:nvSpPr>
          <p:cNvPr id="35" name="Rectangle 34">
            <a:extLst>
              <a:ext uri="{FF2B5EF4-FFF2-40B4-BE49-F238E27FC236}">
                <a16:creationId xmlns:a16="http://schemas.microsoft.com/office/drawing/2014/main" id="{B2CE470E-DD04-4351-A413-4EA60764525B}"/>
              </a:ext>
            </a:extLst>
          </p:cNvPr>
          <p:cNvSpPr/>
          <p:nvPr/>
        </p:nvSpPr>
        <p:spPr>
          <a:xfrm>
            <a:off x="5058286" y="1266646"/>
            <a:ext cx="6821756" cy="762762"/>
          </a:xfrm>
          <a:prstGeom prst="rect">
            <a:avLst/>
          </a:prstGeom>
        </p:spPr>
        <p:txBody>
          <a:bodyPr wrap="square">
            <a:spAutoFit/>
          </a:bodyPr>
          <a:lstStyle/>
          <a:p>
            <a:pPr>
              <a:spcAft>
                <a:spcPts val="1200"/>
              </a:spcAft>
              <a:defRPr b="0" i="0"/>
            </a:pPr>
            <a:r>
              <a:rPr lang="1055" b="1">
                <a:solidFill>
                  <a:srgbClr val="0033A0"/>
                </a:solidFill>
                <a:latin typeface="Arial" panose="020B0604020202020204" pitchFamily="34" charset="0"/>
                <a:cs typeface="Arial" panose="020B0604020202020204" pitchFamily="34" charset="0"/>
              </a:rPr>
              <a:t>Örnek:</a:t>
            </a:r>
            <a:endParaRPr lang="en-US" sz="2400" b="1">
              <a:solidFill>
                <a:srgbClr val="0033A0"/>
              </a:solidFill>
              <a:latin typeface="Arial" panose="020B0604020202020204" pitchFamily="34" charset="0"/>
              <a:cs typeface="Arial" panose="020B0604020202020204" pitchFamily="34" charset="0"/>
            </a:endParaRPr>
          </a:p>
          <a:p>
            <a:pPr>
              <a:spcAft>
                <a:spcPts val="1200"/>
              </a:spcAft>
              <a:defRPr b="0" i="0"/>
            </a:pPr>
            <a:r>
              <a:rPr lang="1055" sz="1600" b="1">
                <a:latin typeface="Arial" panose="020B0604020202020204" pitchFamily="34" charset="0"/>
                <a:cs typeface="Arial" panose="020B0604020202020204" pitchFamily="34" charset="0"/>
              </a:rPr>
              <a:t>Vaka:</a:t>
            </a:r>
            <a:r>
              <a:rPr lang="1055" sz="1600" b="0">
                <a:latin typeface="Arial" panose="020B0604020202020204" pitchFamily="34" charset="0"/>
                <a:cs typeface="Arial" panose="020B0604020202020204" pitchFamily="34" charset="0"/>
              </a:rPr>
              <a:t> Hız cezası aldı</a:t>
            </a:r>
          </a:p>
        </p:txBody>
      </p:sp>
      <p:sp>
        <p:nvSpPr>
          <p:cNvPr id="36" name="Rectangle 35">
            <a:extLst>
              <a:ext uri="{FF2B5EF4-FFF2-40B4-BE49-F238E27FC236}">
                <a16:creationId xmlns:a16="http://schemas.microsoft.com/office/drawing/2014/main" id="{BB61ADA6-1279-4166-8A36-130DCBA8FA5E}"/>
              </a:ext>
            </a:extLst>
          </p:cNvPr>
          <p:cNvSpPr/>
          <p:nvPr/>
        </p:nvSpPr>
        <p:spPr>
          <a:xfrm>
            <a:off x="8097641" y="5581425"/>
            <a:ext cx="4317238" cy="579699"/>
          </a:xfrm>
          <a:prstGeom prst="rect">
            <a:avLst/>
          </a:prstGeom>
        </p:spPr>
        <p:txBody>
          <a:bodyPr wrap="square">
            <a:spAutoFit/>
          </a:bodyPr>
          <a:lstStyle/>
          <a:p>
            <a:pPr>
              <a:spcAft>
                <a:spcPts val="1200"/>
              </a:spcAft>
              <a:defRPr b="0" i="0"/>
            </a:pPr>
            <a:r>
              <a:rPr lang="1055" sz="1600" b="1">
                <a:latin typeface="Arial" panose="020B0604020202020204" pitchFamily="34" charset="0"/>
                <a:cs typeface="Arial" panose="020B0604020202020204" pitchFamily="34" charset="0"/>
              </a:rPr>
              <a:t>Çözüm</a:t>
            </a:r>
            <a:r>
              <a:rPr lang="1055" sz="1600" b="0">
                <a:latin typeface="Arial" panose="020B0604020202020204" pitchFamily="34" charset="0"/>
                <a:cs typeface="Arial" panose="020B0604020202020204" pitchFamily="34" charset="0"/>
              </a:rPr>
              <a:t>: Alarmlı saatin fişini takın </a:t>
            </a:r>
            <a:br>
              <a:rPr lang="1055" sz="1600" b="0">
                <a:latin typeface="Arial" panose="020B0604020202020204" pitchFamily="34" charset="0"/>
                <a:cs typeface="Arial" panose="020B0604020202020204" pitchFamily="34" charset="0"/>
              </a:rPr>
            </a:br>
            <a:r>
              <a:rPr lang="1055" sz="1600" b="0">
                <a:latin typeface="Arial" panose="020B0604020202020204" pitchFamily="34" charset="0"/>
                <a:cs typeface="Arial" panose="020B0604020202020204" pitchFamily="34" charset="0"/>
              </a:rPr>
              <a:t>veya pilleri bitmeden değiştirin.</a:t>
            </a:r>
          </a:p>
        </p:txBody>
      </p:sp>
    </p:spTree>
    <p:extLst>
      <p:ext uri="{BB962C8B-B14F-4D97-AF65-F5344CB8AC3E}">
        <p14:creationId xmlns:p14="http://schemas.microsoft.com/office/powerpoint/2010/main" val="19040481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1" y="1704284"/>
            <a:ext cx="4572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55" sz="1400" b="1">
                <a:solidFill>
                  <a:schemeClr val="bg1"/>
                </a:solidFill>
                <a:latin typeface="Arial" panose="020B0604020202020204" pitchFamily="34" charset="0"/>
                <a:cs typeface="Arial" panose="020B0604020202020204" pitchFamily="34" charset="0"/>
              </a:rPr>
              <a:t>Güvenlik Taahhüdümüz</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1" y="2244356"/>
            <a:ext cx="5029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55" sz="1400" b="1">
                <a:solidFill>
                  <a:schemeClr val="bg1"/>
                </a:solidFill>
                <a:latin typeface="Arial" panose="020B0604020202020204" pitchFamily="34" charset="0"/>
                <a:cs typeface="Arial" panose="020B0604020202020204" pitchFamily="34" charset="0"/>
              </a:rPr>
              <a:t>Güvenlik Yolculuğumuz</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1" y="2784428"/>
            <a:ext cx="54864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55" sz="1400" b="1">
                <a:solidFill>
                  <a:schemeClr val="bg1"/>
                </a:solidFill>
                <a:latin typeface="Arial" panose="020B0604020202020204" pitchFamily="34" charset="0"/>
                <a:cs typeface="Arial" panose="020B0604020202020204" pitchFamily="34" charset="0"/>
              </a:rPr>
              <a:t>Güvenlik Kültürümüzün Yapısal Blokları – Güvenlik Politikası</a:t>
            </a:r>
          </a:p>
        </p:txBody>
      </p:sp>
      <p:sp>
        <p:nvSpPr>
          <p:cNvPr id="8" name="Arrow: Pentagon 7">
            <a:extLst>
              <a:ext uri="{FF2B5EF4-FFF2-40B4-BE49-F238E27FC236}">
                <a16:creationId xmlns:a16="http://schemas.microsoft.com/office/drawing/2014/main" id="{3155C707-374A-8AF6-711E-4052FD808BCD}"/>
              </a:ext>
            </a:extLst>
          </p:cNvPr>
          <p:cNvSpPr/>
          <p:nvPr/>
        </p:nvSpPr>
        <p:spPr>
          <a:xfrm>
            <a:off x="442451" y="3320282"/>
            <a:ext cx="59436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55" sz="1400" b="1">
                <a:solidFill>
                  <a:schemeClr val="bg1"/>
                </a:solidFill>
                <a:latin typeface="Arial" panose="020B0604020202020204" pitchFamily="34" charset="0"/>
                <a:cs typeface="Arial" panose="020B0604020202020204" pitchFamily="34" charset="0"/>
              </a:rPr>
              <a:t>Güvenlik Kültürümüzün Yapısal Blokları – Hayat Kurtaran Kurallar</a:t>
            </a:r>
          </a:p>
        </p:txBody>
      </p:sp>
      <p:sp>
        <p:nvSpPr>
          <p:cNvPr id="9" name="Arrow: Pentagon 8">
            <a:extLst>
              <a:ext uri="{FF2B5EF4-FFF2-40B4-BE49-F238E27FC236}">
                <a16:creationId xmlns:a16="http://schemas.microsoft.com/office/drawing/2014/main" id="{EB2C0E3A-CCB2-74F0-935A-A7CE609B8DD8}"/>
              </a:ext>
            </a:extLst>
          </p:cNvPr>
          <p:cNvSpPr/>
          <p:nvPr/>
        </p:nvSpPr>
        <p:spPr>
          <a:xfrm>
            <a:off x="442451" y="3864572"/>
            <a:ext cx="64008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55" sz="1400" b="1">
                <a:solidFill>
                  <a:schemeClr val="bg1"/>
                </a:solidFill>
                <a:latin typeface="Arial" panose="020B0604020202020204" pitchFamily="34" charset="0"/>
                <a:cs typeface="Arial" panose="020B0604020202020204" pitchFamily="34" charset="0"/>
              </a:rPr>
              <a:t>Güvenlik Kültürümüzün Yapısal Blokları –</a:t>
            </a:r>
            <a:r>
              <a:rPr lang="en-US" sz="1400" b="1">
                <a:solidFill>
                  <a:schemeClr val="bg1"/>
                </a:solidFill>
                <a:latin typeface="Arial" panose="020B0604020202020204" pitchFamily="34" charset="0"/>
                <a:cs typeface="Arial" panose="020B0604020202020204" pitchFamily="34" charset="0"/>
              </a:rPr>
              <a:t> </a:t>
            </a:r>
            <a:r>
              <a:rPr lang="1055" sz="1400" b="1">
                <a:solidFill>
                  <a:schemeClr val="bg1"/>
                </a:solidFill>
                <a:latin typeface="Arial" panose="020B0604020202020204" pitchFamily="34" charset="0"/>
                <a:cs typeface="Arial" panose="020B0604020202020204" pitchFamily="34" charset="0"/>
              </a:rPr>
              <a:t>İş Yeri Organizasyonu</a:t>
            </a:r>
          </a:p>
        </p:txBody>
      </p:sp>
      <p:sp>
        <p:nvSpPr>
          <p:cNvPr id="10" name="Arrow: Pentagon 9">
            <a:extLst>
              <a:ext uri="{FF2B5EF4-FFF2-40B4-BE49-F238E27FC236}">
                <a16:creationId xmlns:a16="http://schemas.microsoft.com/office/drawing/2014/main" id="{2A1ADE7B-E79C-6B47-D544-E356DE9B3A4D}"/>
              </a:ext>
            </a:extLst>
          </p:cNvPr>
          <p:cNvSpPr/>
          <p:nvPr/>
        </p:nvSpPr>
        <p:spPr>
          <a:xfrm>
            <a:off x="442451" y="4404644"/>
            <a:ext cx="6858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55" sz="1400" b="1">
                <a:solidFill>
                  <a:schemeClr val="bg1"/>
                </a:solidFill>
                <a:latin typeface="Arial" panose="020B0604020202020204" pitchFamily="34" charset="0"/>
                <a:cs typeface="Arial" panose="020B0604020202020204" pitchFamily="34" charset="0"/>
              </a:rPr>
              <a:t>Güvenlik Kültürü Oluşturma</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1" y="4944719"/>
            <a:ext cx="7315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55" sz="1400" b="1">
                <a:solidFill>
                  <a:schemeClr val="bg1"/>
                </a:solidFill>
                <a:latin typeface="Arial" panose="020B0604020202020204" pitchFamily="34" charset="0"/>
                <a:cs typeface="Arial" panose="020B0604020202020204" pitchFamily="34" charset="0"/>
              </a:rPr>
              <a:t>Güvenlik Liderliği</a:t>
            </a:r>
          </a:p>
        </p:txBody>
      </p:sp>
      <p:cxnSp>
        <p:nvCxnSpPr>
          <p:cNvPr id="15" name="Straight Connector 14">
            <a:extLst>
              <a:ext uri="{FF2B5EF4-FFF2-40B4-BE49-F238E27FC236}">
                <a16:creationId xmlns:a16="http://schemas.microsoft.com/office/drawing/2014/main" id="{87CC7B33-BBA2-CA7D-9AED-3D48618A2545}"/>
              </a:ext>
            </a:extLst>
          </p:cNvPr>
          <p:cNvCxnSpPr/>
          <p:nvPr/>
        </p:nvCxnSpPr>
        <p:spPr>
          <a:xfrm>
            <a:off x="442451" y="1626329"/>
            <a:ext cx="3886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p:nvPr/>
        </p:nvCxnSpPr>
        <p:spPr>
          <a:xfrm>
            <a:off x="442451" y="3251460"/>
            <a:ext cx="52578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p:nvPr/>
        </p:nvCxnSpPr>
        <p:spPr>
          <a:xfrm>
            <a:off x="442451" y="4326687"/>
            <a:ext cx="6172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p:nvPr/>
        </p:nvCxnSpPr>
        <p:spPr>
          <a:xfrm>
            <a:off x="442451" y="3786615"/>
            <a:ext cx="5715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p:nvPr/>
        </p:nvCxnSpPr>
        <p:spPr>
          <a:xfrm>
            <a:off x="442451" y="4870974"/>
            <a:ext cx="6629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p:nvPr/>
        </p:nvCxnSpPr>
        <p:spPr>
          <a:xfrm>
            <a:off x="442451" y="2171316"/>
            <a:ext cx="4343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p:nvPr/>
        </p:nvCxnSpPr>
        <p:spPr>
          <a:xfrm>
            <a:off x="442451" y="2706472"/>
            <a:ext cx="4800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p:nvPr/>
        </p:nvCxnSpPr>
        <p:spPr>
          <a:xfrm>
            <a:off x="442451" y="5406832"/>
            <a:ext cx="7086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55"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KÜRESEL GÜVENLİK HAZIRLIKLARI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55"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80B92599-4354-4E89-A934-023506F35AFB}" type="slidenum">
              <a:rPr lang="en-US" smtClean="0"/>
              <a:t>20</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55"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Güvenlik için harekete geç</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44608" cy="1311951"/>
          </a:xfrm>
          <a:prstGeom prst="rect">
            <a:avLst/>
          </a:prstGeom>
        </p:spPr>
        <p:txBody>
          <a:bodyPr wrap="square">
            <a:spAutoFit/>
          </a:bodyPr>
          <a:lstStyle/>
          <a:p>
            <a:pPr>
              <a:spcAft>
                <a:spcPts val="1200"/>
              </a:spcAft>
              <a:defRPr b="0" i="0"/>
            </a:pPr>
            <a:r>
              <a:rPr lang="1055" sz="2400" b="1">
                <a:solidFill>
                  <a:srgbClr val="0033A0"/>
                </a:solidFill>
                <a:latin typeface="Arial" panose="020B0604020202020204" pitchFamily="34" charset="0"/>
                <a:cs typeface="Arial" panose="020B0604020202020204" pitchFamily="34" charset="0"/>
              </a:rPr>
              <a:t>Güvenlikten herkes sorumludur</a:t>
            </a:r>
          </a:p>
          <a:p>
            <a:pPr marL="285750" indent="-285750">
              <a:spcAft>
                <a:spcPts val="1200"/>
              </a:spcAft>
              <a:buClr>
                <a:srgbClr val="84BD00"/>
              </a:buClr>
              <a:buFont typeface="Wingdings" panose="05000000000000000000" pitchFamily="2" charset="2"/>
              <a:buChar char="ü"/>
              <a:defRPr b="0" i="0"/>
            </a:pPr>
            <a:r>
              <a:rPr lang="1055">
                <a:latin typeface="Arial" panose="020B0604020202020204" pitchFamily="34" charset="0"/>
                <a:cs typeface="Arial" panose="020B0604020202020204" pitchFamily="34" charset="0"/>
              </a:rPr>
              <a:t>Prosedürleri takip edin</a:t>
            </a:r>
          </a:p>
          <a:p>
            <a:pPr marL="285750" indent="-285750">
              <a:spcAft>
                <a:spcPts val="1200"/>
              </a:spcAft>
              <a:buClr>
                <a:srgbClr val="84BD00"/>
              </a:buClr>
              <a:buFont typeface="Wingdings" panose="05000000000000000000" pitchFamily="2" charset="2"/>
              <a:buChar char="ü"/>
              <a:defRPr b="0" i="0"/>
            </a:pPr>
            <a:r>
              <a:rPr lang="1055">
                <a:latin typeface="Arial" panose="020B0604020202020204" pitchFamily="34" charset="0"/>
                <a:cs typeface="Arial" panose="020B0604020202020204" pitchFamily="34" charset="0"/>
              </a:rPr>
              <a:t>Sorumluluk alın</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4921177" y="3331778"/>
            <a:ext cx="6886020" cy="1754326"/>
          </a:xfrm>
          <a:prstGeom prst="rect">
            <a:avLst/>
          </a:prstGeom>
        </p:spPr>
        <p:txBody>
          <a:bodyPr wrap="square">
            <a:spAutoFit/>
          </a:bodyPr>
          <a:lstStyle/>
          <a:p>
            <a:pPr>
              <a:spcAft>
                <a:spcPts val="1200"/>
              </a:spcAft>
              <a:defRPr b="0" i="0"/>
            </a:pPr>
            <a:r>
              <a:rPr lang="1055" sz="2400" b="1">
                <a:solidFill>
                  <a:srgbClr val="0033A0"/>
                </a:solidFill>
                <a:latin typeface="Arial" panose="020B0604020202020204" pitchFamily="34" charset="0"/>
                <a:cs typeface="Arial" panose="020B0604020202020204" pitchFamily="34" charset="0"/>
              </a:rPr>
              <a:t>İşi durdurma ve vakayı bildirme hakkınız var</a:t>
            </a:r>
          </a:p>
          <a:p>
            <a:pPr marL="285750" indent="-285750">
              <a:spcAft>
                <a:spcPts val="1200"/>
              </a:spcAft>
              <a:buClr>
                <a:srgbClr val="84BD00"/>
              </a:buClr>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Faaliyetler veya </a:t>
            </a:r>
            <a:r>
              <a:rPr lang="1055">
                <a:latin typeface="Arial" panose="020B0604020202020204" pitchFamily="34" charset="0"/>
                <a:cs typeface="Arial" panose="020B0604020202020204" pitchFamily="34" charset="0"/>
              </a:rPr>
              <a:t>ortam güvensiz görünüyorsa müdahale edin</a:t>
            </a:r>
          </a:p>
          <a:p>
            <a:pPr marL="285750" indent="-285750">
              <a:spcAft>
                <a:spcPts val="1200"/>
              </a:spcAft>
              <a:buClr>
                <a:srgbClr val="84BD00"/>
              </a:buClr>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Durumun</a:t>
            </a:r>
            <a:r>
              <a:rPr lang="en-US" b="1">
                <a:solidFill>
                  <a:srgbClr val="84BD00"/>
                </a:solidFill>
                <a:latin typeface="Arial" panose="020B0604020202020204" pitchFamily="34" charset="0"/>
                <a:cs typeface="Arial" panose="020B0604020202020204" pitchFamily="34" charset="0"/>
              </a:rPr>
              <a:t> </a:t>
            </a:r>
            <a:r>
              <a:rPr lang="1055">
                <a:latin typeface="Arial" panose="020B0604020202020204" pitchFamily="34" charset="0"/>
                <a:cs typeface="Arial" panose="020B0604020202020204" pitchFamily="34" charset="0"/>
              </a:rPr>
              <a:t>tehlikeli olup olmadığını belirlemek için sorular sorun</a:t>
            </a:r>
          </a:p>
          <a:p>
            <a:pPr marL="285750" indent="-285750">
              <a:spcAft>
                <a:spcPts val="1200"/>
              </a:spcAft>
              <a:buClr>
                <a:srgbClr val="84BD00"/>
              </a:buClr>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Durumu yöneticiye</a:t>
            </a:r>
            <a:r>
              <a:rPr lang="1055">
                <a:latin typeface="Arial" panose="020B0604020202020204" pitchFamily="34" charset="0"/>
                <a:cs typeface="Arial" panose="020B0604020202020204" pitchFamily="34" charset="0"/>
              </a:rPr>
              <a:t> veya denetleyiciye bildirin</a:t>
            </a:r>
          </a:p>
        </p:txBody>
      </p:sp>
      <p:sp>
        <p:nvSpPr>
          <p:cNvPr id="21" name="Rectangle 20">
            <a:extLst>
              <a:ext uri="{FF2B5EF4-FFF2-40B4-BE49-F238E27FC236}">
                <a16:creationId xmlns:a16="http://schemas.microsoft.com/office/drawing/2014/main" id="{920972AF-996A-44CF-B9BE-904936B9535D}"/>
              </a:ext>
            </a:extLst>
          </p:cNvPr>
          <p:cNvSpPr/>
          <p:nvPr/>
        </p:nvSpPr>
        <p:spPr>
          <a:xfrm>
            <a:off x="422950" y="5421719"/>
            <a:ext cx="11346100" cy="579699"/>
          </a:xfrm>
          <a:prstGeom prst="rect">
            <a:avLst/>
          </a:prstGeom>
        </p:spPr>
        <p:txBody>
          <a:bodyPr wrap="square">
            <a:spAutoFit/>
          </a:bodyPr>
          <a:lstStyle/>
          <a:p>
            <a:pPr algn="ctr">
              <a:spcAft>
                <a:spcPts val="1200"/>
              </a:spcAft>
              <a:defRPr b="0" i="0"/>
            </a:pPr>
            <a:r>
              <a:rPr lang="1055" sz="3200" b="1">
                <a:solidFill>
                  <a:srgbClr val="0033A0"/>
                </a:solidFill>
                <a:latin typeface="Arial" panose="020B0604020202020204" pitchFamily="34" charset="0"/>
                <a:cs typeface="Arial" panose="020B0604020202020204" pitchFamily="34" charset="0"/>
              </a:rPr>
              <a:t>Güvenlik </a:t>
            </a:r>
            <a:r>
              <a:rPr lang="1055" sz="3200" b="1">
                <a:solidFill>
                  <a:srgbClr val="84BD00"/>
                </a:solidFill>
                <a:latin typeface="Arial" panose="020B0604020202020204" pitchFamily="34" charset="0"/>
                <a:cs typeface="Arial" panose="020B0604020202020204" pitchFamily="34" charset="0"/>
              </a:rPr>
              <a:t>Kişiseldir</a:t>
            </a:r>
            <a:r>
              <a:rPr lang="1055" sz="3200" b="1">
                <a:solidFill>
                  <a:srgbClr val="0033A0"/>
                </a:solidFill>
                <a:latin typeface="Arial" panose="020B0604020202020204" pitchFamily="34" charset="0"/>
                <a:cs typeface="Arial" panose="020B0604020202020204" pitchFamily="34" charset="0"/>
              </a:rPr>
              <a:t> - İşe getirin, eve </a:t>
            </a:r>
            <a:r>
              <a:rPr lang="en-US" sz="3200" b="1">
                <a:solidFill>
                  <a:srgbClr val="0033A0"/>
                </a:solidFill>
                <a:latin typeface="Arial" panose="020B0604020202020204" pitchFamily="34" charset="0"/>
                <a:cs typeface="Arial" panose="020B0604020202020204" pitchFamily="34" charset="0"/>
              </a:rPr>
              <a:t>götür</a:t>
            </a:r>
            <a:r>
              <a:rPr lang="1055" sz="3200" b="1">
                <a:solidFill>
                  <a:srgbClr val="0033A0"/>
                </a:solidFill>
                <a:latin typeface="Arial" panose="020B0604020202020204" pitchFamily="34" charset="0"/>
                <a:cs typeface="Arial" panose="020B0604020202020204" pitchFamily="34" charset="0"/>
              </a:rPr>
              <a:t>! </a:t>
            </a:r>
            <a:endParaRPr lang="en-US" sz="2200" b="1">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136115"/>
            <a:ext cx="3759779" cy="2114875"/>
            <a:chOff x="509970" y="3105688"/>
            <a:chExt cx="3969327" cy="2232746"/>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7" y="3106493"/>
              <a:ext cx="2743200" cy="2231136"/>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433816"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63549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55"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KÜRESEL GÜVENLİK HAZIRLIKLARI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55"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F7360394-FB12-4878-8629-85D424871AC1}" type="slidenum">
              <a:rPr lang="en-US" smtClean="0"/>
              <a:t>21</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55"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Güvenlik için harekete geç</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23626" y="2724190"/>
            <a:ext cx="7125149" cy="2898496"/>
          </a:xfrm>
          <a:prstGeom prst="rect">
            <a:avLst/>
          </a:prstGeom>
        </p:spPr>
        <p:txBody>
          <a:bodyPr wrap="square">
            <a:spAutoFit/>
          </a:bodyPr>
          <a:lstStyle/>
          <a:p>
            <a:pPr algn="ctr">
              <a:spcAft>
                <a:spcPts val="1200"/>
              </a:spcAft>
              <a:defRPr b="0" i="0"/>
            </a:pPr>
            <a:r>
              <a:rPr lang="1055" sz="3600" b="1">
                <a:solidFill>
                  <a:srgbClr val="0033A0"/>
                </a:solidFill>
                <a:latin typeface="Arial" panose="020B0604020202020204" pitchFamily="34" charset="0"/>
                <a:cs typeface="Arial" panose="020B0604020202020204" pitchFamily="34" charset="0"/>
              </a:rPr>
              <a:t>SİZ hangi </a:t>
            </a:r>
            <a:r>
              <a:rPr lang="1055" sz="3600" b="1">
                <a:solidFill>
                  <a:srgbClr val="84BD00"/>
                </a:solidFill>
                <a:latin typeface="Arial" panose="020B0604020202020204" pitchFamily="34" charset="0"/>
                <a:cs typeface="Arial" panose="020B0604020202020204" pitchFamily="34" charset="0"/>
              </a:rPr>
              <a:t>önlemleri</a:t>
            </a:r>
            <a:r>
              <a:rPr lang="1055" sz="3600" b="1">
                <a:solidFill>
                  <a:srgbClr val="0033A0"/>
                </a:solidFill>
                <a:latin typeface="Arial" panose="020B0604020202020204" pitchFamily="34" charset="0"/>
                <a:cs typeface="Arial" panose="020B0604020202020204" pitchFamily="34" charset="0"/>
              </a:rPr>
              <a:t> alacaksınız?</a:t>
            </a:r>
            <a:br>
              <a:rPr lang="1055" sz="3600" b="1">
                <a:solidFill>
                  <a:srgbClr val="0033A0"/>
                </a:solidFill>
                <a:latin typeface="Arial" panose="020B0604020202020204" pitchFamily="34" charset="0"/>
                <a:cs typeface="Arial" panose="020B0604020202020204" pitchFamily="34" charset="0"/>
              </a:rPr>
            </a:br>
            <a:endParaRPr lang="en-US" sz="2000" b="1" i="1">
              <a:solidFill>
                <a:srgbClr val="0033A0"/>
              </a:solidFill>
              <a:latin typeface="Arial" panose="020B0604020202020204" pitchFamily="34" charset="0"/>
              <a:cs typeface="Arial" panose="020B0604020202020204" pitchFamily="34" charset="0"/>
            </a:endParaRPr>
          </a:p>
          <a:p>
            <a:pPr algn="ctr">
              <a:spcAft>
                <a:spcPts val="1200"/>
              </a:spcAft>
              <a:defRPr b="0" i="0"/>
            </a:pPr>
            <a:r>
              <a:rPr lang="1055" sz="3600" b="1">
                <a:solidFill>
                  <a:srgbClr val="0033A0"/>
                </a:solidFill>
                <a:latin typeface="Arial" panose="020B0604020202020204" pitchFamily="34" charset="0"/>
                <a:cs typeface="Arial" panose="020B0604020202020204" pitchFamily="34" charset="0"/>
              </a:rPr>
              <a:t>…zamanı</a:t>
            </a:r>
          </a:p>
          <a:p>
            <a:pPr algn="ctr">
              <a:spcAft>
                <a:spcPts val="1200"/>
              </a:spcAft>
              <a:defRPr b="0" i="0"/>
            </a:pPr>
            <a:r>
              <a:rPr lang="1055" sz="3600" b="1" i="0">
                <a:solidFill>
                  <a:srgbClr val="84BD00"/>
                </a:solidFill>
                <a:latin typeface="Arial" panose="020B0604020202020204" pitchFamily="34" charset="0"/>
                <a:cs typeface="Arial" panose="020B0604020202020204" pitchFamily="34" charset="0"/>
              </a:rPr>
              <a:t>“</a:t>
            </a:r>
            <a:r>
              <a:rPr lang="1055" sz="3600" b="1" i="1">
                <a:solidFill>
                  <a:srgbClr val="84BD00"/>
                </a:solidFill>
                <a:latin typeface="Arial" panose="020B0604020202020204" pitchFamily="34" charset="0"/>
                <a:cs typeface="Arial" panose="020B0604020202020204" pitchFamily="34" charset="0"/>
              </a:rPr>
              <a:t>Güvenlik için harekete geç”</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429000"/>
            <a:ext cx="5822926" cy="2193109"/>
            <a:chOff x="2201532" y="2952144"/>
            <a:chExt cx="3808163"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0944" y="3223093"/>
              <a:ext cx="758750" cy="1922160"/>
            </a:xfrm>
            <a:prstGeom prst="rect">
              <a:avLst/>
            </a:prstGeom>
            <a:noFill/>
          </p:spPr>
          <p:txBody>
            <a:bodyPr wrap="square">
              <a:spAutoFit/>
            </a:bodyPr>
            <a:lstStyle/>
            <a:p>
              <a:pPr>
                <a:defRPr b="0" i="0"/>
              </a:pPr>
              <a:r>
                <a:rPr lang="1055" sz="12000" b="1">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8742" cy="1922160"/>
            </a:xfrm>
            <a:prstGeom prst="rect">
              <a:avLst/>
            </a:prstGeom>
            <a:noFill/>
          </p:spPr>
          <p:txBody>
            <a:bodyPr wrap="square">
              <a:spAutoFit/>
            </a:bodyPr>
            <a:lstStyle/>
            <a:p>
              <a:pPr>
                <a:defRPr b="0" i="0"/>
              </a:pPr>
              <a:r>
                <a:rPr lang="1055" sz="12000" b="1">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256642" y="3483452"/>
              <a:ext cx="3604832" cy="1281440"/>
            </a:xfrm>
            <a:prstGeom prst="rect">
              <a:avLst/>
            </a:prstGeom>
          </p:spPr>
          <p:txBody>
            <a:bodyPr wrap="square">
              <a:spAutoFit/>
            </a:bodyPr>
            <a:lstStyle/>
            <a:p>
              <a:pPr algn="ctr">
                <a:defRPr b="0" i="0"/>
              </a:pPr>
              <a:r>
                <a:rPr lang="1055" sz="1600">
                  <a:solidFill>
                    <a:schemeClr val="tx1">
                      <a:lumMod val="50000"/>
                      <a:lumOff val="50000"/>
                    </a:schemeClr>
                  </a:solidFill>
                  <a:latin typeface="Arial" panose="020B0604020202020204" pitchFamily="34" charset="0"/>
                  <a:cs typeface="Arial" panose="020B0604020202020204" pitchFamily="34" charset="0"/>
                </a:rPr>
                <a:t>Firma olarak, her çalışanın her gün evine güvenli bir şekilde gitmesini sağlamak bizim etik sorumluluğumuzdur.</a:t>
              </a:r>
            </a:p>
            <a:p>
              <a:pPr algn="ctr">
                <a:defRPr b="0" i="0"/>
              </a:pPr>
              <a:r>
                <a:rPr lang="1055" sz="1600">
                  <a:solidFill>
                    <a:schemeClr val="tx1">
                      <a:lumMod val="50000"/>
                      <a:lumOff val="50000"/>
                    </a:schemeClr>
                  </a:solidFill>
                  <a:latin typeface="Arial" panose="020B0604020202020204" pitchFamily="34" charset="0"/>
                  <a:cs typeface="Arial" panose="020B0604020202020204" pitchFamily="34" charset="0"/>
                </a:rPr>
                <a:t>Güvenlik, aldığımız her kararda göz önünde bulundurduğumuz önemli bir unsurdur.</a:t>
              </a:r>
            </a:p>
            <a:p>
              <a:pPr algn="ctr">
                <a:defRPr b="0" i="0"/>
              </a:pPr>
              <a:r>
                <a:rPr lang="1055" sz="1400" i="1">
                  <a:solidFill>
                    <a:schemeClr val="tx1">
                      <a:lumMod val="50000"/>
                      <a:lumOff val="50000"/>
                    </a:schemeClr>
                  </a:solidFill>
                  <a:latin typeface="Arial" panose="020B0604020202020204" pitchFamily="34" charset="0"/>
                  <a:cs typeface="Arial" panose="020B0604020202020204" pitchFamily="34" charset="0"/>
                </a:rPr>
                <a:t>– Mark Burgess, Başkan ve CEO</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667439"/>
            <a:ext cx="7058003" cy="1739097"/>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Hiçbir şey yaralanmadan daha önemli değil.</a:t>
            </a:r>
          </a:p>
          <a:p>
            <a:pPr marL="285750" indent="-285750" algn="l">
              <a:lnSpc>
                <a:spcPct val="150000"/>
              </a:lnSpc>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Tüm yaralanmalar önlenebilir.</a:t>
            </a:r>
          </a:p>
          <a:p>
            <a:pPr marL="285750" indent="-285750" algn="l">
              <a:lnSpc>
                <a:spcPct val="150000"/>
              </a:lnSpc>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Güvenlik yönetilecektir.</a:t>
            </a:r>
          </a:p>
          <a:p>
            <a:pPr marL="285750" indent="-285750" algn="l">
              <a:lnSpc>
                <a:spcPct val="150000"/>
              </a:lnSpc>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Güvenli hareket tarzı, tüm çalışanlar için bir istihdam koşuludur.</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34258"/>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1" y="1048598"/>
            <a:ext cx="8629036" cy="461665"/>
          </a:xfrm>
          <a:prstGeom prst="rect">
            <a:avLst/>
          </a:prstGeom>
          <a:noFill/>
        </p:spPr>
        <p:txBody>
          <a:bodyPr wrap="square">
            <a:spAutoFit/>
          </a:bodyPr>
          <a:lstStyle/>
          <a:p>
            <a:pPr algn="l">
              <a:defRPr b="0" i="0"/>
            </a:pPr>
            <a:r>
              <a:rPr lang="1055" sz="2400" b="1">
                <a:solidFill>
                  <a:srgbClr val="0033A0"/>
                </a:solidFill>
                <a:latin typeface="Arial" panose="020B0604020202020204" pitchFamily="34" charset="0"/>
                <a:cs typeface="Arial" panose="020B0604020202020204" pitchFamily="34" charset="0"/>
              </a:rPr>
              <a:t>TEMEL DEĞER OLARAK GÜVENLİK TAAHHÜDÜMÜZ</a:t>
            </a:r>
          </a:p>
        </p:txBody>
      </p:sp>
    </p:spTree>
    <p:extLst>
      <p:ext uri="{BB962C8B-B14F-4D97-AF65-F5344CB8AC3E}">
        <p14:creationId xmlns:p14="http://schemas.microsoft.com/office/powerpoint/2010/main" val="3733820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55" sz="3600" b="1">
                <a:solidFill>
                  <a:srgbClr val="0033A0"/>
                </a:solidFill>
                <a:latin typeface="Arial" panose="020B0604020202020204" pitchFamily="34" charset="0"/>
                <a:cs typeface="Arial" panose="020B0604020202020204" pitchFamily="34" charset="0"/>
              </a:rPr>
              <a:t>Mevcut Durum</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55"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KÜRESEL GÜVENLİK HAZIRLIKLARI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55"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4433D4A9-5239-41C1-8EAA-52789D51ECC4}" type="slidenum">
              <a:rPr lang="en-US" smtClean="0"/>
              <a:t>5</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55"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Güvenlik için harekete geç</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55" sz="2400" b="1">
                <a:solidFill>
                  <a:srgbClr val="0033A0"/>
                </a:solidFill>
                <a:latin typeface="Arial" panose="020B0604020202020204" pitchFamily="34" charset="0"/>
                <a:ea typeface="+mn-ea"/>
                <a:cs typeface="Arial" panose="020B0604020202020204" pitchFamily="34" charset="0"/>
              </a:rPr>
              <a:t>GÜVENLİK YOLCULUĞUMUZ</a:t>
            </a:r>
            <a:br>
              <a:rPr lang="1055"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A4A7C3A7-27E6-0F66-9A79-3AD4485CFD2B}"/>
              </a:ext>
            </a:extLst>
          </p:cNvPr>
          <p:cNvGraphicFramePr/>
          <p:nvPr>
            <p:extLst>
              <p:ext uri="{D42A27DB-BD31-4B8C-83A1-F6EECF244321}">
                <p14:modId xmlns:p14="http://schemas.microsoft.com/office/powerpoint/2010/main" val="158789603"/>
              </p:ext>
            </p:extLst>
          </p:nvPr>
        </p:nvGraphicFramePr>
        <p:xfrm>
          <a:off x="285144" y="2217571"/>
          <a:ext cx="3727733" cy="281022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482295F-985A-B6A5-9A8E-0A250BAC2660}"/>
              </a:ext>
            </a:extLst>
          </p:cNvPr>
          <p:cNvGraphicFramePr/>
          <p:nvPr>
            <p:extLst>
              <p:ext uri="{D42A27DB-BD31-4B8C-83A1-F6EECF244321}">
                <p14:modId xmlns:p14="http://schemas.microsoft.com/office/powerpoint/2010/main" val="1651228263"/>
              </p:ext>
            </p:extLst>
          </p:nvPr>
        </p:nvGraphicFramePr>
        <p:xfrm>
          <a:off x="7877026" y="2217571"/>
          <a:ext cx="4037330" cy="3128149"/>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1B90EA53-4CE2-509E-0366-79D4AC1C9CAB}"/>
              </a:ext>
            </a:extLst>
          </p:cNvPr>
          <p:cNvSpPr txBox="1"/>
          <p:nvPr/>
        </p:nvSpPr>
        <p:spPr>
          <a:xfrm>
            <a:off x="4563895" y="221757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55" sz="1600"/>
              <a:t>2020'ye Göre Mevcut Düşüş</a:t>
            </a:r>
          </a:p>
        </p:txBody>
      </p:sp>
      <p:grpSp>
        <p:nvGrpSpPr>
          <p:cNvPr id="23" name="Group 22">
            <a:extLst>
              <a:ext uri="{FF2B5EF4-FFF2-40B4-BE49-F238E27FC236}">
                <a16:creationId xmlns:a16="http://schemas.microsoft.com/office/drawing/2014/main" id="{DDBA3540-46CD-B7DB-3DE7-459F3927DEE4}"/>
              </a:ext>
            </a:extLst>
          </p:cNvPr>
          <p:cNvGrpSpPr/>
          <p:nvPr/>
        </p:nvGrpSpPr>
        <p:grpSpPr>
          <a:xfrm>
            <a:off x="4444320" y="2761272"/>
            <a:ext cx="1915821" cy="1337830"/>
            <a:chOff x="1332689" y="4512665"/>
            <a:chExt cx="1915821" cy="1337830"/>
          </a:xfrm>
        </p:grpSpPr>
        <p:sp>
          <p:nvSpPr>
            <p:cNvPr id="11" name="Arrow: Down 10">
              <a:extLst>
                <a:ext uri="{FF2B5EF4-FFF2-40B4-BE49-F238E27FC236}">
                  <a16:creationId xmlns:a16="http://schemas.microsoft.com/office/drawing/2014/main" id="{FB334E1F-88B4-1DA5-133B-ACE1ED5F206A}"/>
                </a:ext>
              </a:extLst>
            </p:cNvPr>
            <p:cNvSpPr/>
            <p:nvPr/>
          </p:nvSpPr>
          <p:spPr>
            <a:xfrm>
              <a:off x="2537182" y="4744337"/>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D22442-DB20-AEAB-1A7F-046B4ECBFC9C}"/>
                </a:ext>
              </a:extLst>
            </p:cNvPr>
            <p:cNvSpPr txBox="1"/>
            <p:nvPr/>
          </p:nvSpPr>
          <p:spPr>
            <a:xfrm>
              <a:off x="1329848" y="5204164"/>
              <a:ext cx="1422288" cy="823783"/>
            </a:xfrm>
            <a:prstGeom prst="rect">
              <a:avLst/>
            </a:prstGeom>
            <a:noFill/>
          </p:spPr>
          <p:txBody>
            <a:bodyPr wrap="square" rtlCol="0">
              <a:spAutoFit/>
            </a:bodyPr>
            <a:lstStyle/>
            <a:p>
              <a:pPr algn="r">
                <a:defRPr b="0" i="0"/>
              </a:pPr>
              <a:r>
                <a:rPr lang="1055" sz="1200" b="1">
                  <a:solidFill>
                    <a:srgbClr val="0033A0"/>
                  </a:solidFill>
                  <a:latin typeface="Arial Black" panose="020B0A04020102020204" pitchFamily="34" charset="0"/>
                  <a:cs typeface="Arial" panose="020B0604020202020204" pitchFamily="34" charset="0"/>
                </a:rPr>
                <a:t>TRIR</a:t>
              </a:r>
            </a:p>
            <a:p>
              <a:pPr algn="r">
                <a:defRPr b="0" i="0"/>
              </a:pPr>
              <a:r>
                <a:rPr lang="1055" sz="1200" b="1">
                  <a:solidFill>
                    <a:srgbClr val="0033A0"/>
                  </a:solidFill>
                  <a:latin typeface="Arial" panose="020B0604020202020204" pitchFamily="34" charset="0"/>
                  <a:cs typeface="Arial" panose="020B0604020202020204" pitchFamily="34" charset="0"/>
                </a:rPr>
                <a:t>Toplam Kaydedilebilir</a:t>
              </a:r>
            </a:p>
            <a:p>
              <a:pPr algn="r">
                <a:defRPr b="0" i="0"/>
              </a:pPr>
              <a:r>
                <a:rPr lang="1055" sz="1200" b="1">
                  <a:solidFill>
                    <a:srgbClr val="0033A0"/>
                  </a:solidFill>
                  <a:latin typeface="Arial" panose="020B0604020202020204" pitchFamily="34" charset="0"/>
                  <a:cs typeface="Arial" panose="020B0604020202020204" pitchFamily="34" charset="0"/>
                </a:rPr>
                <a:t>Vaka Oranı</a:t>
              </a:r>
            </a:p>
          </p:txBody>
        </p:sp>
        <p:sp>
          <p:nvSpPr>
            <p:cNvPr id="17" name="TextBox 16">
              <a:extLst>
                <a:ext uri="{FF2B5EF4-FFF2-40B4-BE49-F238E27FC236}">
                  <a16:creationId xmlns:a16="http://schemas.microsoft.com/office/drawing/2014/main" id="{CDB06A08-389B-F791-2CC3-0711035BA7C2}"/>
                </a:ext>
              </a:extLst>
            </p:cNvPr>
            <p:cNvSpPr txBox="1"/>
            <p:nvPr/>
          </p:nvSpPr>
          <p:spPr>
            <a:xfrm>
              <a:off x="1543293" y="4512665"/>
              <a:ext cx="1705217" cy="579699"/>
            </a:xfrm>
            <a:prstGeom prst="rect">
              <a:avLst/>
            </a:prstGeom>
            <a:noFill/>
          </p:spPr>
          <p:txBody>
            <a:bodyPr wrap="square" rtlCol="0">
              <a:spAutoFit/>
            </a:bodyPr>
            <a:lstStyle/>
            <a:p>
              <a:pPr algn="r">
                <a:defRPr b="0" i="0"/>
              </a:pPr>
              <a:r>
                <a:rPr lang="en-US" sz="3200" b="1" dirty="0">
                  <a:ln>
                    <a:solidFill>
                      <a:schemeClr val="bg1"/>
                    </a:solidFill>
                  </a:ln>
                  <a:solidFill>
                    <a:srgbClr val="84BD00"/>
                  </a:solidFill>
                  <a:latin typeface="Arial" panose="020B0604020202020204" pitchFamily="34" charset="0"/>
                  <a:cs typeface="Arial" panose="020B0604020202020204" pitchFamily="34" charset="0"/>
                </a:rPr>
                <a:t>45,63</a:t>
              </a:r>
              <a:r>
                <a:rPr lang="1055" sz="3200" b="1" dirty="0">
                  <a:ln>
                    <a:solidFill>
                      <a:schemeClr val="bg1"/>
                    </a:solidFill>
                  </a:ln>
                  <a:solidFill>
                    <a:srgbClr val="84BD00"/>
                  </a:solidFill>
                  <a:latin typeface="Arial" panose="020B0604020202020204" pitchFamily="34" charset="0"/>
                  <a:cs typeface="Arial" panose="020B0604020202020204" pitchFamily="34" charset="0"/>
                </a:rPr>
                <a:t>%</a:t>
              </a:r>
            </a:p>
          </p:txBody>
        </p:sp>
      </p:grpSp>
      <p:grpSp>
        <p:nvGrpSpPr>
          <p:cNvPr id="21" name="Group 20">
            <a:extLst>
              <a:ext uri="{FF2B5EF4-FFF2-40B4-BE49-F238E27FC236}">
                <a16:creationId xmlns:a16="http://schemas.microsoft.com/office/drawing/2014/main" id="{96CC0107-5490-465C-09DE-88633170C5A3}"/>
              </a:ext>
            </a:extLst>
          </p:cNvPr>
          <p:cNvGrpSpPr/>
          <p:nvPr/>
        </p:nvGrpSpPr>
        <p:grpSpPr>
          <a:xfrm>
            <a:off x="5788934" y="3716790"/>
            <a:ext cx="1912522" cy="1337830"/>
            <a:chOff x="3660967" y="4491694"/>
            <a:chExt cx="1912522" cy="1337830"/>
          </a:xfrm>
        </p:grpSpPr>
        <p:sp>
          <p:nvSpPr>
            <p:cNvPr id="18" name="Arrow: Down 17">
              <a:extLst>
                <a:ext uri="{FF2B5EF4-FFF2-40B4-BE49-F238E27FC236}">
                  <a16:creationId xmlns:a16="http://schemas.microsoft.com/office/drawing/2014/main" id="{033F2624-31AD-31E9-9C95-980DE96B3B9E}"/>
                </a:ext>
              </a:extLst>
            </p:cNvPr>
            <p:cNvSpPr/>
            <p:nvPr/>
          </p:nvSpPr>
          <p:spPr>
            <a:xfrm>
              <a:off x="4862161" y="4723366"/>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EC8C337-E687-59D7-8E17-CB23A0E4DE93}"/>
                </a:ext>
              </a:extLst>
            </p:cNvPr>
            <p:cNvSpPr txBox="1"/>
            <p:nvPr/>
          </p:nvSpPr>
          <p:spPr>
            <a:xfrm>
              <a:off x="3658133" y="5183193"/>
              <a:ext cx="1418981" cy="640720"/>
            </a:xfrm>
            <a:prstGeom prst="rect">
              <a:avLst/>
            </a:prstGeom>
            <a:noFill/>
          </p:spPr>
          <p:txBody>
            <a:bodyPr wrap="square" rtlCol="0">
              <a:spAutoFit/>
            </a:bodyPr>
            <a:lstStyle/>
            <a:p>
              <a:pPr algn="r">
                <a:defRPr b="0" i="0"/>
              </a:pPr>
              <a:r>
                <a:rPr lang="1055" sz="1200" b="1">
                  <a:solidFill>
                    <a:srgbClr val="0033A0"/>
                  </a:solidFill>
                  <a:latin typeface="Arial Black" panose="020B0A04020102020204" pitchFamily="34" charset="0"/>
                  <a:cs typeface="Arial" panose="020B0604020202020204" pitchFamily="34" charset="0"/>
                </a:rPr>
                <a:t>LTIR</a:t>
              </a:r>
            </a:p>
            <a:p>
              <a:pPr algn="r">
                <a:defRPr b="0" i="0"/>
              </a:pPr>
              <a:r>
                <a:rPr lang="1055" sz="1200" b="1">
                  <a:solidFill>
                    <a:srgbClr val="0033A0"/>
                  </a:solidFill>
                  <a:latin typeface="Arial" panose="020B0604020202020204" pitchFamily="34" charset="0"/>
                  <a:cs typeface="Arial" panose="020B0604020202020204" pitchFamily="34" charset="0"/>
                </a:rPr>
                <a:t>Kayıp Zaman</a:t>
              </a:r>
            </a:p>
            <a:p>
              <a:pPr algn="r">
                <a:defRPr b="0" i="0"/>
              </a:pPr>
              <a:r>
                <a:rPr lang="1055" sz="1200" b="1">
                  <a:solidFill>
                    <a:srgbClr val="0033A0"/>
                  </a:solidFill>
                  <a:latin typeface="Arial" panose="020B0604020202020204" pitchFamily="34" charset="0"/>
                  <a:cs typeface="Arial" panose="020B0604020202020204" pitchFamily="34" charset="0"/>
                </a:rPr>
                <a:t>Vaka Oranı</a:t>
              </a:r>
            </a:p>
          </p:txBody>
        </p:sp>
        <p:sp>
          <p:nvSpPr>
            <p:cNvPr id="20" name="TextBox 19">
              <a:extLst>
                <a:ext uri="{FF2B5EF4-FFF2-40B4-BE49-F238E27FC236}">
                  <a16:creationId xmlns:a16="http://schemas.microsoft.com/office/drawing/2014/main" id="{F6252E08-B253-AB47-70D4-918C192DC3A3}"/>
                </a:ext>
              </a:extLst>
            </p:cNvPr>
            <p:cNvSpPr txBox="1"/>
            <p:nvPr/>
          </p:nvSpPr>
          <p:spPr>
            <a:xfrm>
              <a:off x="4009754" y="4491694"/>
              <a:ext cx="1563734" cy="579699"/>
            </a:xfrm>
            <a:prstGeom prst="rect">
              <a:avLst/>
            </a:prstGeom>
            <a:noFill/>
          </p:spPr>
          <p:txBody>
            <a:bodyPr wrap="square" rtlCol="0">
              <a:spAutoFit/>
            </a:bodyPr>
            <a:lstStyle/>
            <a:p>
              <a:pPr algn="r">
                <a:defRPr b="0" i="0"/>
              </a:pPr>
              <a:r>
                <a:rPr lang="en-US" sz="3200" b="1" dirty="0">
                  <a:ln>
                    <a:solidFill>
                      <a:schemeClr val="bg1"/>
                    </a:solidFill>
                  </a:ln>
                  <a:solidFill>
                    <a:srgbClr val="84BD00"/>
                  </a:solidFill>
                  <a:latin typeface="Arial" panose="020B0604020202020204" pitchFamily="34" charset="0"/>
                  <a:cs typeface="Arial" panose="020B0604020202020204" pitchFamily="34" charset="0"/>
                </a:rPr>
                <a:t>43,43</a:t>
              </a:r>
              <a:r>
                <a:rPr lang="1055" sz="3200" b="1" dirty="0">
                  <a:ln>
                    <a:solidFill>
                      <a:schemeClr val="bg1"/>
                    </a:solidFill>
                  </a:ln>
                  <a:solidFill>
                    <a:srgbClr val="84BD00"/>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40008967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97378" cy="2837474"/>
          </a:xfrm>
          <a:prstGeom prst="rect">
            <a:avLst/>
          </a:prstGeom>
        </p:spPr>
        <p:txBody>
          <a:bodyPr wrap="square">
            <a:spAutoFit/>
          </a:bodyPr>
          <a:lstStyle/>
          <a:p>
            <a:pPr>
              <a:spcAft>
                <a:spcPts val="1200"/>
              </a:spcAft>
              <a:defRPr b="0" i="0"/>
            </a:pPr>
            <a:r>
              <a:rPr lang="1055" sz="2400" b="1">
                <a:solidFill>
                  <a:srgbClr val="0033A0"/>
                </a:solidFill>
                <a:latin typeface="Arial" panose="020B0604020202020204" pitchFamily="34" charset="0"/>
                <a:cs typeface="Arial" panose="020B0604020202020204" pitchFamily="34" charset="0"/>
              </a:rPr>
              <a:t>Şirketin Güvenliğe Yaptığı Yatırımlar</a:t>
            </a:r>
          </a:p>
          <a:p>
            <a:pPr marL="342900" indent="-342900">
              <a:spcAft>
                <a:spcPts val="1200"/>
              </a:spcAft>
              <a:buClr>
                <a:srgbClr val="84BD00"/>
              </a:buClr>
              <a:buSzPct val="126000"/>
              <a:buFont typeface="Wingdings" panose="05000000000000000000" pitchFamily="2" charset="2"/>
              <a:buChar char="ü"/>
              <a:defRPr b="0" i="0"/>
            </a:pPr>
            <a:r>
              <a:rPr lang="1055" sz="2000">
                <a:solidFill>
                  <a:srgbClr val="84BD00"/>
                </a:solidFill>
                <a:latin typeface="Arial" panose="020B0604020202020204" pitchFamily="34" charset="0"/>
                <a:cs typeface="Arial" panose="020B0604020202020204" pitchFamily="34" charset="0"/>
              </a:rPr>
              <a:t>Altyapı Yatırımları</a:t>
            </a:r>
            <a:br>
              <a:rPr lang="1055" sz="2000">
                <a:solidFill>
                  <a:srgbClr val="84BD00"/>
                </a:solidFill>
                <a:latin typeface="Arial" panose="020B0604020202020204" pitchFamily="34" charset="0"/>
                <a:cs typeface="Arial" panose="020B0604020202020204" pitchFamily="34" charset="0"/>
              </a:rPr>
            </a:br>
            <a:r>
              <a:rPr lang="1055" sz="1600">
                <a:latin typeface="Arial" panose="020B0604020202020204" pitchFamily="34" charset="0"/>
                <a:cs typeface="Arial" panose="020B0604020202020204" pitchFamily="34" charset="0"/>
              </a:rPr>
              <a:t>Tesislerin güvenlik altyapısını güçlendirmek için birkaç yıl içinde yapılan büyük CAPEX yatırımları.  </a:t>
            </a:r>
          </a:p>
          <a:p>
            <a:pPr marL="342900" lvl="0" indent="-342900">
              <a:spcAft>
                <a:spcPts val="1200"/>
              </a:spcAft>
              <a:buClr>
                <a:srgbClr val="84BD00"/>
              </a:buClr>
              <a:buSzPct val="126000"/>
              <a:buFont typeface="Wingdings" panose="05000000000000000000" pitchFamily="2" charset="2"/>
              <a:buChar char="ü"/>
              <a:defRPr b="0" i="0"/>
            </a:pPr>
            <a:r>
              <a:rPr lang="1055" sz="2000">
                <a:solidFill>
                  <a:srgbClr val="84BD00"/>
                </a:solidFill>
                <a:latin typeface="Arial" panose="020B0604020202020204" pitchFamily="34" charset="0"/>
                <a:cs typeface="Arial" panose="020B0604020202020204" pitchFamily="34" charset="0"/>
              </a:rPr>
              <a:t>Eğitim Yatırımları</a:t>
            </a:r>
            <a:br>
              <a:rPr lang="1055" sz="2000">
                <a:solidFill>
                  <a:srgbClr val="84BD00"/>
                </a:solidFill>
                <a:latin typeface="Arial" panose="020B0604020202020204" pitchFamily="34" charset="0"/>
                <a:cs typeface="Arial" panose="020B0604020202020204" pitchFamily="34" charset="0"/>
              </a:rPr>
            </a:br>
            <a:r>
              <a:rPr lang="1055" sz="1600">
                <a:solidFill>
                  <a:prstClr val="black"/>
                </a:solidFill>
                <a:latin typeface="Arial" panose="020B0604020202020204" pitchFamily="34" charset="0"/>
                <a:cs typeface="Arial" panose="020B0604020202020204" pitchFamily="34" charset="0"/>
              </a:rPr>
              <a:t>Yeni işe alım eğitimi ve Denetleyicilere Yönelik Güvenlik Çalıştayı da dahil olmak üzere güvenlik eğitimi programlarına odaklanma ve yapılan ek yatırımlar.</a:t>
            </a:r>
            <a:endParaRPr lang="en-US" sz="200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a:blip r:embed="rId3">
            <a:extLst>
              <a:ext uri="{28A0092B-C50C-407E-A947-70E740481C1C}">
                <a14:useLocalDpi xmlns:a14="http://schemas.microsoft.com/office/drawing/2010/main" val="0"/>
              </a:ext>
            </a:extLst>
          </a:blip>
          <a:srcRect l="37230" t="43736" r="12069" b="-29"/>
          <a:stretch>
            <a:fillRect/>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55"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KÜRESEL GÜVENLİK HAZIRLIKLARI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55"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3AD42AA9-09DC-4340-81DC-96B4276F8A0E}" type="slidenum">
              <a:rPr lang="en-US" smtClean="0"/>
              <a:t>7</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55"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Güvenlik için harekete geç</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en-US" sz="2400" b="1" dirty="0">
                <a:solidFill>
                  <a:srgbClr val="0033A0"/>
                </a:solidFill>
                <a:latin typeface="Arial" panose="020B0604020202020204" pitchFamily="34" charset="0"/>
                <a:ea typeface="+mn-ea"/>
                <a:cs typeface="Arial" panose="020B0604020202020204" pitchFamily="34" charset="0"/>
              </a:rPr>
              <a:t>2024</a:t>
            </a:r>
            <a:r>
              <a:rPr lang="1055" sz="2400" b="1" dirty="0">
                <a:solidFill>
                  <a:srgbClr val="0033A0"/>
                </a:solidFill>
                <a:latin typeface="Arial" panose="020B0604020202020204" pitchFamily="34" charset="0"/>
                <a:ea typeface="+mn-ea"/>
                <a:cs typeface="Arial" panose="020B0604020202020204" pitchFamily="34" charset="0"/>
              </a:rPr>
              <a:t> 1. ÇEYREĞİNDE MEYDANA GELEN YARALANMALAR</a:t>
            </a:r>
            <a:br>
              <a:rPr lang="1055" sz="2400" b="1" dirty="0">
                <a:solidFill>
                  <a:srgbClr val="0033A0"/>
                </a:solidFill>
                <a:latin typeface="Arial" panose="020B0604020202020204" pitchFamily="34" charset="0"/>
                <a:ea typeface="+mn-ea"/>
                <a:cs typeface="Arial" panose="020B0604020202020204" pitchFamily="34" charset="0"/>
              </a:rPr>
            </a:br>
            <a:endParaRPr lang="en-US" sz="1800" dirty="0">
              <a:highlight>
                <a:srgbClr val="FFFF00"/>
              </a:highlight>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D423112C-DBFB-CC08-D7A1-6BAFF998EF97}"/>
              </a:ext>
            </a:extLst>
          </p:cNvPr>
          <p:cNvSpPr txBox="1"/>
          <p:nvPr/>
        </p:nvSpPr>
        <p:spPr>
          <a:xfrm>
            <a:off x="8344929" y="3256520"/>
            <a:ext cx="3557896" cy="1739098"/>
          </a:xfrm>
          <a:prstGeom prst="rect">
            <a:avLst/>
          </a:prstGeom>
          <a:noFill/>
        </p:spPr>
        <p:txBody>
          <a:bodyPr wrap="square">
            <a:spAutoFit/>
          </a:bodyPr>
          <a:lstStyle/>
          <a:p>
            <a:pPr rtl="0">
              <a:defRPr b="0" i="0"/>
            </a:pPr>
            <a:r>
              <a:rPr lang="1055">
                <a:latin typeface="Arial" panose="020B0604020202020204" pitchFamily="34" charset="0"/>
                <a:cs typeface="Arial" panose="020B0604020202020204" pitchFamily="34" charset="0"/>
              </a:rPr>
              <a:t>Güvenlik yolculuğumuzda gelişim katediyoruz, ancak çalışanlar hayatlarını değiştirebilecek yaralanmalar yaşamaya devam ediyor. </a:t>
            </a:r>
          </a:p>
          <a:p>
            <a:pPr rtl="0"/>
            <a:endParaRPr lang="en-US">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F9516673-0748-99FE-EAED-278DAAD00E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62879" y="2140629"/>
            <a:ext cx="3227062" cy="3627218"/>
          </a:xfrm>
          <a:prstGeom prst="rect">
            <a:avLst/>
          </a:prstGeom>
        </p:spPr>
      </p:pic>
      <p:pic>
        <p:nvPicPr>
          <p:cNvPr id="8" name="Graphic 7">
            <a:extLst>
              <a:ext uri="{FF2B5EF4-FFF2-40B4-BE49-F238E27FC236}">
                <a16:creationId xmlns:a16="http://schemas.microsoft.com/office/drawing/2014/main" id="{7DAA6586-4F25-E586-64A2-57F380EC09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9550" y="2140629"/>
            <a:ext cx="3807934" cy="3188338"/>
          </a:xfrm>
          <a:prstGeom prst="rect">
            <a:avLst/>
          </a:prstGeom>
        </p:spPr>
      </p:pic>
    </p:spTree>
    <p:extLst>
      <p:ext uri="{BB962C8B-B14F-4D97-AF65-F5344CB8AC3E}">
        <p14:creationId xmlns:p14="http://schemas.microsoft.com/office/powerpoint/2010/main" val="15371013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55"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KÜRESEL GÜVENLİK HAZIRLIKLARI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55"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69EBB365-4C2B-4088-B2EE-8EFBAE05A079}" type="slidenum">
              <a:rPr lang="en-US" smtClean="0"/>
              <a:t>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55"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Güvenlik için harekete geç</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731520"/>
          </a:xfrm>
        </p:spPr>
        <p:txBody>
          <a:bodyPr>
            <a:normAutofit/>
          </a:bodyPr>
          <a:lstStyle/>
          <a:p>
            <a:pPr>
              <a:defRPr b="0" i="0"/>
            </a:pPr>
            <a:r>
              <a:rPr lang="1055" sz="2400" b="1">
                <a:solidFill>
                  <a:srgbClr val="0033A0"/>
                </a:solidFill>
                <a:latin typeface="Arial" panose="020B0604020202020204" pitchFamily="34" charset="0"/>
                <a:ea typeface="+mn-ea"/>
                <a:cs typeface="Arial" panose="020B0604020202020204" pitchFamily="34" charset="0"/>
              </a:rPr>
              <a:t>Mauser'in Güvenlik Yolculuğu</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6208" y="1609718"/>
            <a:ext cx="10012923" cy="3940644"/>
            <a:chOff x="796208" y="1824461"/>
            <a:chExt cx="10012923" cy="3940644"/>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26263" cy="3940644"/>
              <a:chOff x="815038" y="1131698"/>
              <a:chExt cx="10445157" cy="4305538"/>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55" sz="1400" b="1">
                    <a:solidFill>
                      <a:srgbClr val="84BD00"/>
                    </a:solidFill>
                    <a:latin typeface="Arial" panose="020B0604020202020204" pitchFamily="34" charset="0"/>
                    <a:cs typeface="Arial" panose="020B0604020202020204" pitchFamily="34" charset="0"/>
                  </a:rPr>
                  <a:t>Hükümet ve Şirket Kuralları/Yönetmelikleri</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55" sz="1400" b="1">
                    <a:solidFill>
                      <a:srgbClr val="84BD00"/>
                    </a:solidFill>
                    <a:latin typeface="Arial" panose="020B0604020202020204" pitchFamily="34" charset="0"/>
                    <a:cs typeface="Arial" panose="020B0604020202020204" pitchFamily="34" charset="0"/>
                  </a:rPr>
                  <a:t>Güvenli Bir Çalışma Ortamı Yaratma</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55" sz="1400" b="1">
                    <a:solidFill>
                      <a:srgbClr val="84BD00"/>
                    </a:solidFill>
                    <a:latin typeface="Arial" panose="020B0604020202020204" pitchFamily="34" charset="0"/>
                    <a:cs typeface="Arial" panose="020B0604020202020204" pitchFamily="34" charset="0"/>
                  </a:rPr>
                  <a:t>Mühendislik Kontrolleri</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55" sz="1400" b="1">
                    <a:solidFill>
                      <a:srgbClr val="84BD00"/>
                    </a:solidFill>
                    <a:latin typeface="Arial" panose="020B0604020202020204" pitchFamily="34" charset="0"/>
                    <a:cs typeface="Arial" panose="020B0604020202020204" pitchFamily="34" charset="0"/>
                  </a:rPr>
                  <a:t>Liderlik</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26773" y="3974155"/>
                <a:ext cx="2748690" cy="1610113"/>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55" sz="1200">
                    <a:latin typeface="Arial" panose="020B0604020202020204" pitchFamily="34" charset="0"/>
                    <a:cs typeface="Arial" panose="020B0604020202020204" pitchFamily="34" charset="0"/>
                  </a:rPr>
                  <a:t>Son birkaç yılda, yüksek riskli kıstırma noktalarının belirlenmesi, gerekli makine muhafazalarının tasarlanması ve takılması.</a:t>
                </a:r>
              </a:p>
              <a:p>
                <a:pPr>
                  <a:lnSpc>
                    <a:spcPct val="90000"/>
                  </a:lnSpc>
                  <a:spcBef>
                    <a:spcPts val="1200"/>
                  </a:spcBef>
                  <a:spcAft>
                    <a:spcPts val="600"/>
                  </a:spcAft>
                  <a:buClr>
                    <a:schemeClr val="tx1"/>
                  </a:buClr>
                  <a:defRPr b="0" i="0"/>
                </a:pPr>
                <a:r>
                  <a:rPr lang="1055" sz="1200" b="1">
                    <a:latin typeface="Arial" panose="020B0604020202020204" pitchFamily="34" charset="0"/>
                    <a:cs typeface="Arial" panose="020B0604020202020204" pitchFamily="34" charset="0"/>
                  </a:rPr>
                  <a:t>Odak: Güvenlik                                          Tehlikelerinin Ortadan Kaldırılması</a:t>
                </a:r>
                <a:endParaRPr lang="en-US" sz="1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5944" cy="730051"/>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55" sz="1400">
                    <a:latin typeface="Arial" panose="020B0604020202020204" pitchFamily="34" charset="0"/>
                    <a:cs typeface="Arial" panose="020B0604020202020204" pitchFamily="34" charset="0"/>
                  </a:rPr>
                  <a:t>Güvenli bir çalışma ortamı yaratmak ve sürdürmek için temel hususlar</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92629" y="4011456"/>
                <a:ext cx="2793374" cy="1250088"/>
              </a:xfrm>
              <a:prstGeom prst="rect">
                <a:avLst/>
              </a:prstGeom>
              <a:noFill/>
            </p:spPr>
            <p:txBody>
              <a:bodyPr wrap="square" rtlCol="0">
                <a:spAutoFit/>
              </a:bodyPr>
              <a:lstStyle/>
              <a:p>
                <a:pPr>
                  <a:lnSpc>
                    <a:spcPct val="90000"/>
                  </a:lnSpc>
                  <a:spcBef>
                    <a:spcPts val="1200"/>
                  </a:spcBef>
                  <a:spcAft>
                    <a:spcPts val="600"/>
                  </a:spcAft>
                  <a:buClr>
                    <a:schemeClr val="tx1"/>
                  </a:buClr>
                  <a:defRPr b="0" i="0"/>
                </a:pPr>
                <a:r>
                  <a:rPr lang="1055" sz="1200">
                    <a:latin typeface="Arial" panose="020B0604020202020204" pitchFamily="34" charset="0"/>
                    <a:cs typeface="Arial" panose="020B0604020202020204" pitchFamily="34" charset="0"/>
                  </a:rPr>
                  <a:t>Son beş yılda Mauser, Hayat Kurtaran Kurallarımızı uygulamaya ek olarak OSHA yönetmeliklerine olan bağlılığını da artırdı.</a:t>
                </a:r>
              </a:p>
              <a:p>
                <a:pPr>
                  <a:lnSpc>
                    <a:spcPct val="90000"/>
                  </a:lnSpc>
                  <a:spcBef>
                    <a:spcPts val="1200"/>
                  </a:spcBef>
                  <a:spcAft>
                    <a:spcPts val="600"/>
                  </a:spcAft>
                  <a:buClr>
                    <a:schemeClr val="tx1"/>
                  </a:buClr>
                  <a:defRPr b="0" i="0"/>
                </a:pPr>
                <a:r>
                  <a:rPr lang="1055" sz="1200" b="1">
                    <a:latin typeface="Arial" panose="020B0604020202020204" pitchFamily="34" charset="0"/>
                    <a:cs typeface="Arial" panose="020B0604020202020204" pitchFamily="34" charset="0"/>
                  </a:rPr>
                  <a:t>Odak: Uyumluluk</a:t>
                </a:r>
                <a:endParaRPr lang="en-US" sz="12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349344" y="4001112"/>
                <a:ext cx="2748690" cy="1250088"/>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55" sz="1200">
                    <a:latin typeface="Arial" panose="020B0604020202020204" pitchFamily="34" charset="0"/>
                    <a:cs typeface="Arial" panose="020B0604020202020204" pitchFamily="34" charset="0"/>
                  </a:rPr>
                  <a:t>Liderlerimizi, çalışanlara güvenli bir ortam yaratacak bir kültürü destekleyecek davranış ve eylemlerle donatmak.</a:t>
                </a:r>
              </a:p>
              <a:p>
                <a:pPr>
                  <a:lnSpc>
                    <a:spcPct val="90000"/>
                  </a:lnSpc>
                  <a:spcBef>
                    <a:spcPts val="1200"/>
                  </a:spcBef>
                  <a:spcAft>
                    <a:spcPts val="600"/>
                  </a:spcAft>
                  <a:buClr>
                    <a:schemeClr val="tx1"/>
                  </a:buClr>
                  <a:defRPr b="0" i="0"/>
                </a:pPr>
                <a:r>
                  <a:rPr lang="1055" sz="1200" b="1">
                    <a:latin typeface="Arial" panose="020B0604020202020204" pitchFamily="34" charset="0"/>
                    <a:cs typeface="Arial" panose="020B0604020202020204" pitchFamily="34" charset="0"/>
                  </a:rPr>
                  <a:t>Odak: Taahhüt</a:t>
                </a:r>
                <a:endParaRPr lang="en-US" sz="120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2983" y="3067893"/>
              <a:ext cx="1614904"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55" sz="1200" b="1">
                  <a:solidFill>
                    <a:srgbClr val="84BD00"/>
                  </a:solidFill>
                  <a:latin typeface="Arial" panose="020B0604020202020204" pitchFamily="34" charset="0"/>
                  <a:cs typeface="Arial" panose="020B0604020202020204" pitchFamily="34" charset="0"/>
                </a:rPr>
                <a:t>Nereden başladık</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397623" y="3067893"/>
              <a:ext cx="1466174"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55" sz="1200" b="1">
                  <a:solidFill>
                    <a:srgbClr val="84BD00"/>
                  </a:solidFill>
                  <a:latin typeface="Arial" panose="020B0604020202020204" pitchFamily="34" charset="0"/>
                  <a:cs typeface="Arial" panose="020B0604020202020204" pitchFamily="34" charset="0"/>
                </a:rPr>
                <a:t>Ne yapıyoruz</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53755" y="3067893"/>
              <a:ext cx="1355059"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55" sz="1200" b="1">
                  <a:solidFill>
                    <a:srgbClr val="84BD00"/>
                  </a:solidFill>
                  <a:latin typeface="Arial" panose="020B0604020202020204" pitchFamily="34" charset="0"/>
                  <a:cs typeface="Arial" panose="020B0604020202020204" pitchFamily="34" charset="0"/>
                </a:rPr>
                <a:t>Neredeyiz</a:t>
              </a:r>
            </a:p>
          </p:txBody>
        </p:sp>
      </p:grpSp>
    </p:spTree>
    <p:extLst>
      <p:ext uri="{BB962C8B-B14F-4D97-AF65-F5344CB8AC3E}">
        <p14:creationId xmlns:p14="http://schemas.microsoft.com/office/powerpoint/2010/main" val="17256877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55" sz="3600" b="1">
                <a:solidFill>
                  <a:srgbClr val="0033A0"/>
                </a:solidFill>
                <a:latin typeface="Arial" panose="020B0604020202020204" pitchFamily="34" charset="0"/>
                <a:cs typeface="Arial" panose="020B0604020202020204" pitchFamily="34" charset="0"/>
              </a:rPr>
              <a:t>Güvenlik Kültürümüzün Yapısal Blokları</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ACDEA71464AC46B3B85C179C12A65F" ma:contentTypeVersion="16" ma:contentTypeDescription="Create a new document." ma:contentTypeScope="" ma:versionID="567d86a56796cb6bfaada5efc241091a">
  <xsd:schema xmlns:xsd="http://www.w3.org/2001/XMLSchema" xmlns:xs="http://www.w3.org/2001/XMLSchema" xmlns:p="http://schemas.microsoft.com/office/2006/metadata/properties" xmlns:ns2="acfbbe8b-0315-4333-80c0-0d9bf9bb1cae" xmlns:ns3="16a9e357-cab0-4ee7-b340-887158dfc22e" targetNamespace="http://schemas.microsoft.com/office/2006/metadata/properties" ma:root="true" ma:fieldsID="aacd2eda064a7a65f1eea34cd907d275" ns2:_="" ns3:_="">
    <xsd:import namespace="acfbbe8b-0315-4333-80c0-0d9bf9bb1cae"/>
    <xsd:import namespace="16a9e357-cab0-4ee7-b340-887158dfc2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bbe8b-0315-4333-80c0-0d9bf9bb1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d99dcb-4bd7-428e-ad5a-507112b7cd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a9e357-cab0-4ee7-b340-887158dfc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bc4bfc-ca6c-45c9-a64f-598e809ef649}" ma:internalName="TaxCatchAll" ma:showField="CatchAllData" ma:web="16a9e357-cab0-4ee7-b340-887158dfc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cfbbe8b-0315-4333-80c0-0d9bf9bb1cae">
      <Terms xmlns="http://schemas.microsoft.com/office/infopath/2007/PartnerControls"/>
    </lcf76f155ced4ddcb4097134ff3c332f>
    <TaxCatchAll xmlns="16a9e357-cab0-4ee7-b340-887158dfc22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C9CA60-1D21-491B-9C73-E9698FBB97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fbbe8b-0315-4333-80c0-0d9bf9bb1cae"/>
    <ds:schemaRef ds:uri="16a9e357-cab0-4ee7-b340-887158dfc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 ds:uri="acfbbe8b-0315-4333-80c0-0d9bf9bb1cae"/>
    <ds:schemaRef ds:uri="16a9e357-cab0-4ee7-b340-887158dfc22e"/>
  </ds:schemaRefs>
</ds:datastoreItem>
</file>

<file path=customXml/itemProps3.xml><?xml version="1.0" encoding="utf-8"?>
<ds:datastoreItem xmlns:ds="http://schemas.openxmlformats.org/officeDocument/2006/customXml" ds:itemID="{5948726E-8085-43C5-8757-4AC240FAC929}">
  <ds:schemaRefs>
    <ds:schemaRef ds:uri="http://schemas.microsoft.com/sharepoint/v3/contenttype/forms"/>
  </ds:schemaRefs>
</ds:datastoreItem>
</file>

<file path=docMetadata/LabelInfo.xml><?xml version="1.0" encoding="utf-8"?>
<clbl:labelList xmlns:clbl="http://schemas.microsoft.com/office/2020/mipLabelMetadata">
  <clbl:label id="{19bbf8f7-2698-48b4-bbd3-985a111033f7}" enabled="0" method="" siteId="{19bbf8f7-2698-48b4-bbd3-985a111033f7}" removed="1"/>
</clbl:labelList>
</file>

<file path=docProps/app.xml><?xml version="1.0" encoding="utf-8"?>
<Properties xmlns="http://schemas.openxmlformats.org/officeDocument/2006/extended-properties" xmlns:vt="http://schemas.openxmlformats.org/officeDocument/2006/docPropsVTypes">
  <TotalTime>13350</TotalTime>
  <Words>2771</Words>
  <Application>Microsoft Office PowerPoint</Application>
  <PresentationFormat>Widescreen</PresentationFormat>
  <Paragraphs>314</Paragraphs>
  <Slides>21</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Acme Gothic</vt:lpstr>
      <vt:lpstr>Arial</vt:lpstr>
      <vt:lpstr>Arial Black</vt:lpstr>
      <vt:lpstr>Calibri</vt:lpstr>
      <vt:lpstr>Calibri Light</vt:lpstr>
      <vt:lpstr>Comic Sans MS</vt:lpstr>
      <vt:lpstr>DIN Pro</vt:lpstr>
      <vt:lpstr>Wingdings</vt:lpstr>
      <vt:lpstr>Office Theme</vt:lpstr>
      <vt:lpstr>PowerPoint Presentation</vt:lpstr>
      <vt:lpstr>PowerPoint Presentation</vt:lpstr>
      <vt:lpstr>PowerPoint Presentation</vt:lpstr>
      <vt:lpstr>PowerPoint Presentation</vt:lpstr>
      <vt:lpstr>GÜVENLİK YOLCULUĞUMUZ </vt:lpstr>
      <vt:lpstr>PowerPoint Presentation</vt:lpstr>
      <vt:lpstr>2024 1. ÇEYREĞİNDE MEYDANA GELEN YARALANMALAR </vt:lpstr>
      <vt:lpstr>Mauser'in Güvenlik Yolculuğu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Michelle Machen</cp:lastModifiedBy>
  <cp:revision>34</cp:revision>
  <dcterms:created xsi:type="dcterms:W3CDTF">2023-04-05T19:27:26Z</dcterms:created>
  <dcterms:modified xsi:type="dcterms:W3CDTF">2024-05-24T19:22:25Z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0x010100B3D3BBDE03C62B42B7D1AAD33A91D428</vt:lpwstr>
  </property>
  <property fmtid="{D5CDD505-2E9C-101B-9397-08002B2CF9AE}" pid="3" name="MediaServiceImageTags">
    <vt:lpwstr/>
  </property>
</Properties>
</file>