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E6645-0B4D-4C00-906B-5A9DADE3BEB2}" v="6" dt="2024-05-24T19:29:26.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F7FE6645-0B4D-4C00-906B-5A9DADE3BEB2}"/>
    <pc:docChg chg="undo custSel addSld modSld sldOrd modMainMaster">
      <pc:chgData name="Michelle Machen" userId="521fa2bf-7d9e-4e64-91f3-35603fb06b1f" providerId="ADAL" clId="{F7FE6645-0B4D-4C00-906B-5A9DADE3BEB2}" dt="2024-05-24T19:29:26.639" v="113"/>
      <pc:docMkLst>
        <pc:docMk/>
      </pc:docMkLst>
      <pc:sldChg chg="modSp">
        <pc:chgData name="Michelle Machen" userId="521fa2bf-7d9e-4e64-91f3-35603fb06b1f" providerId="ADAL" clId="{F7FE6645-0B4D-4C00-906B-5A9DADE3BEB2}" dt="2024-05-24T19:24:01.264" v="0"/>
        <pc:sldMkLst>
          <pc:docMk/>
          <pc:sldMk cId="309841290" sldId="256"/>
        </pc:sldMkLst>
        <pc:spChg chg="mod">
          <ac:chgData name="Michelle Machen" userId="521fa2bf-7d9e-4e64-91f3-35603fb06b1f" providerId="ADAL" clId="{F7FE6645-0B4D-4C00-906B-5A9DADE3BEB2}" dt="2024-05-24T19:24:01.264" v="0"/>
          <ac:spMkLst>
            <pc:docMk/>
            <pc:sldMk cId="309841290" sldId="256"/>
            <ac:spMk id="9" creationId="{1CA947BF-ABA2-4088-9D40-250C382CFAF0}"/>
          </ac:spMkLst>
        </pc:spChg>
      </pc:sldChg>
      <pc:sldChg chg="modSp">
        <pc:chgData name="Michelle Machen" userId="521fa2bf-7d9e-4e64-91f3-35603fb06b1f" providerId="ADAL" clId="{F7FE6645-0B4D-4C00-906B-5A9DADE3BEB2}" dt="2024-05-24T19:24:01.264" v="0"/>
        <pc:sldMkLst>
          <pc:docMk/>
          <pc:sldMk cId="3388706351" sldId="264"/>
        </pc:sldMkLst>
        <pc:spChg chg="mod">
          <ac:chgData name="Michelle Machen" userId="521fa2bf-7d9e-4e64-91f3-35603fb06b1f" providerId="ADAL" clId="{F7FE6645-0B4D-4C00-906B-5A9DADE3BEB2}" dt="2024-05-24T19:24:01.264" v="0"/>
          <ac:spMkLst>
            <pc:docMk/>
            <pc:sldMk cId="3388706351" sldId="264"/>
            <ac:spMk id="5" creationId="{60766481-2F9D-4466-91D9-79A1A49632E2}"/>
          </ac:spMkLst>
        </pc:spChg>
      </pc:sldChg>
      <pc:sldChg chg="modSp">
        <pc:chgData name="Michelle Machen" userId="521fa2bf-7d9e-4e64-91f3-35603fb06b1f" providerId="ADAL" clId="{F7FE6645-0B4D-4C00-906B-5A9DADE3BEB2}" dt="2024-05-24T19:24:01.264" v="0"/>
        <pc:sldMkLst>
          <pc:docMk/>
          <pc:sldMk cId="1904048126" sldId="265"/>
        </pc:sldMkLst>
        <pc:spChg chg="mod">
          <ac:chgData name="Michelle Machen" userId="521fa2bf-7d9e-4e64-91f3-35603fb06b1f" providerId="ADAL" clId="{F7FE6645-0B4D-4C00-906B-5A9DADE3BEB2}" dt="2024-05-24T19:24:01.264" v="0"/>
          <ac:spMkLst>
            <pc:docMk/>
            <pc:sldMk cId="1904048126" sldId="265"/>
            <ac:spMk id="5" creationId="{60766481-2F9D-4466-91D9-79A1A49632E2}"/>
          </ac:spMkLst>
        </pc:spChg>
      </pc:sldChg>
      <pc:sldChg chg="modSp">
        <pc:chgData name="Michelle Machen" userId="521fa2bf-7d9e-4e64-91f3-35603fb06b1f" providerId="ADAL" clId="{F7FE6645-0B4D-4C00-906B-5A9DADE3BEB2}" dt="2024-05-24T19:24:01.264" v="0"/>
        <pc:sldMkLst>
          <pc:docMk/>
          <pc:sldMk cId="2686354981" sldId="266"/>
        </pc:sldMkLst>
        <pc:spChg chg="mod">
          <ac:chgData name="Michelle Machen" userId="521fa2bf-7d9e-4e64-91f3-35603fb06b1f" providerId="ADAL" clId="{F7FE6645-0B4D-4C00-906B-5A9DADE3BEB2}" dt="2024-05-24T19:24:01.264" v="0"/>
          <ac:spMkLst>
            <pc:docMk/>
            <pc:sldMk cId="2686354981" sldId="266"/>
            <ac:spMk id="5" creationId="{60766481-2F9D-4466-91D9-79A1A49632E2}"/>
          </ac:spMkLst>
        </pc:spChg>
      </pc:sldChg>
      <pc:sldChg chg="addSp delSp modSp mod">
        <pc:chgData name="Michelle Machen" userId="521fa2bf-7d9e-4e64-91f3-35603fb06b1f" providerId="ADAL" clId="{F7FE6645-0B4D-4C00-906B-5A9DADE3BEB2}" dt="2024-05-24T19:26:34.210" v="58"/>
        <pc:sldMkLst>
          <pc:docMk/>
          <pc:sldMk cId="1537101364" sldId="267"/>
        </pc:sldMkLst>
        <pc:spChg chg="mod">
          <ac:chgData name="Michelle Machen" userId="521fa2bf-7d9e-4e64-91f3-35603fb06b1f" providerId="ADAL" clId="{F7FE6645-0B4D-4C00-906B-5A9DADE3BEB2}" dt="2024-05-24T19:24:01.264" v="0"/>
          <ac:spMkLst>
            <pc:docMk/>
            <pc:sldMk cId="1537101364" sldId="267"/>
            <ac:spMk id="5" creationId="{60766481-2F9D-4466-91D9-79A1A49632E2}"/>
          </ac:spMkLst>
        </pc:spChg>
        <pc:spChg chg="mod">
          <ac:chgData name="Michelle Machen" userId="521fa2bf-7d9e-4e64-91f3-35603fb06b1f" providerId="ADAL" clId="{F7FE6645-0B4D-4C00-906B-5A9DADE3BEB2}" dt="2024-05-24T19:24:01.264" v="0"/>
          <ac:spMkLst>
            <pc:docMk/>
            <pc:sldMk cId="1537101364" sldId="267"/>
            <ac:spMk id="15" creationId="{F3E85788-075F-4E75-AAB5-12D34503189E}"/>
          </ac:spMkLst>
        </pc:spChg>
        <pc:picChg chg="add mod">
          <ac:chgData name="Michelle Machen" userId="521fa2bf-7d9e-4e64-91f3-35603fb06b1f" providerId="ADAL" clId="{F7FE6645-0B4D-4C00-906B-5A9DADE3BEB2}" dt="2024-05-24T19:26:34.210" v="58"/>
          <ac:picMkLst>
            <pc:docMk/>
            <pc:sldMk cId="1537101364" sldId="267"/>
            <ac:picMk id="2" creationId="{CA76E047-ADD3-0F46-90FC-F311B01A7EB6}"/>
          </ac:picMkLst>
        </pc:picChg>
        <pc:picChg chg="add mod">
          <ac:chgData name="Michelle Machen" userId="521fa2bf-7d9e-4e64-91f3-35603fb06b1f" providerId="ADAL" clId="{F7FE6645-0B4D-4C00-906B-5A9DADE3BEB2}" dt="2024-05-24T19:26:34.210" v="58"/>
          <ac:picMkLst>
            <pc:docMk/>
            <pc:sldMk cId="1537101364" sldId="267"/>
            <ac:picMk id="8" creationId="{1446DF71-26B8-F8FA-358D-1CC36E5A6028}"/>
          </ac:picMkLst>
        </pc:picChg>
        <pc:picChg chg="del">
          <ac:chgData name="Michelle Machen" userId="521fa2bf-7d9e-4e64-91f3-35603fb06b1f" providerId="ADAL" clId="{F7FE6645-0B4D-4C00-906B-5A9DADE3BEB2}" dt="2024-05-24T19:26:32.145" v="56" actId="478"/>
          <ac:picMkLst>
            <pc:docMk/>
            <pc:sldMk cId="1537101364" sldId="267"/>
            <ac:picMk id="14" creationId="{209930D1-59AD-AC78-E2AE-38F567F45CE4}"/>
          </ac:picMkLst>
        </pc:picChg>
        <pc:picChg chg="del">
          <ac:chgData name="Michelle Machen" userId="521fa2bf-7d9e-4e64-91f3-35603fb06b1f" providerId="ADAL" clId="{F7FE6645-0B4D-4C00-906B-5A9DADE3BEB2}" dt="2024-05-24T19:26:32.787" v="57" actId="478"/>
          <ac:picMkLst>
            <pc:docMk/>
            <pc:sldMk cId="1537101364" sldId="267"/>
            <ac:picMk id="17" creationId="{312E4A39-9E48-7A1F-08D6-A33A7D1C812E}"/>
          </ac:picMkLst>
        </pc:picChg>
      </pc:sldChg>
      <pc:sldChg chg="modSp mod">
        <pc:chgData name="Michelle Machen" userId="521fa2bf-7d9e-4e64-91f3-35603fb06b1f" providerId="ADAL" clId="{F7FE6645-0B4D-4C00-906B-5A9DADE3BEB2}" dt="2024-05-24T19:29:26.639" v="113"/>
        <pc:sldMkLst>
          <pc:docMk/>
          <pc:sldMk cId="3872770462" sldId="275"/>
        </pc:sldMkLst>
        <pc:spChg chg="mod">
          <ac:chgData name="Michelle Machen" userId="521fa2bf-7d9e-4e64-91f3-35603fb06b1f" providerId="ADAL" clId="{F7FE6645-0B4D-4C00-906B-5A9DADE3BEB2}" dt="2024-05-24T19:28:46.322" v="99" actId="20577"/>
          <ac:spMkLst>
            <pc:docMk/>
            <pc:sldMk cId="3872770462" sldId="275"/>
            <ac:spMk id="9" creationId="{74C0967F-AAFD-CAF6-FEE6-70FAC5D0E3ED}"/>
          </ac:spMkLst>
        </pc:spChg>
        <pc:spChg chg="mod">
          <ac:chgData name="Michelle Machen" userId="521fa2bf-7d9e-4e64-91f3-35603fb06b1f" providerId="ADAL" clId="{F7FE6645-0B4D-4C00-906B-5A9DADE3BEB2}" dt="2024-05-24T19:28:50.901" v="101" actId="20577"/>
          <ac:spMkLst>
            <pc:docMk/>
            <pc:sldMk cId="3872770462" sldId="275"/>
            <ac:spMk id="11" creationId="{4AE93960-CF78-12BC-DC96-DB52DDFC4384}"/>
          </ac:spMkLst>
        </pc:spChg>
        <pc:graphicFrameChg chg="mod">
          <ac:chgData name="Michelle Machen" userId="521fa2bf-7d9e-4e64-91f3-35603fb06b1f" providerId="ADAL" clId="{F7FE6645-0B4D-4C00-906B-5A9DADE3BEB2}" dt="2024-05-24T19:29:26.639" v="113"/>
          <ac:graphicFrameMkLst>
            <pc:docMk/>
            <pc:sldMk cId="3872770462" sldId="275"/>
            <ac:graphicFrameMk id="7" creationId="{2A404A72-613C-7C77-9817-870B8352FBFB}"/>
          </ac:graphicFrameMkLst>
        </pc:graphicFrameChg>
      </pc:sldChg>
      <pc:sldChg chg="modSp">
        <pc:chgData name="Michelle Machen" userId="521fa2bf-7d9e-4e64-91f3-35603fb06b1f" providerId="ADAL" clId="{F7FE6645-0B4D-4C00-906B-5A9DADE3BEB2}" dt="2024-05-24T19:24:01.264" v="0"/>
        <pc:sldMkLst>
          <pc:docMk/>
          <pc:sldMk cId="1725687730" sldId="279"/>
        </pc:sldMkLst>
        <pc:spChg chg="mod">
          <ac:chgData name="Michelle Machen" userId="521fa2bf-7d9e-4e64-91f3-35603fb06b1f" providerId="ADAL" clId="{F7FE6645-0B4D-4C00-906B-5A9DADE3BEB2}" dt="2024-05-24T19:24:01.264" v="0"/>
          <ac:spMkLst>
            <pc:docMk/>
            <pc:sldMk cId="1725687730" sldId="279"/>
            <ac:spMk id="5" creationId="{60766481-2F9D-4466-91D9-79A1A49632E2}"/>
          </ac:spMkLst>
        </pc:spChg>
      </pc:sldChg>
      <pc:sldChg chg="modSp mod">
        <pc:chgData name="Michelle Machen" userId="521fa2bf-7d9e-4e64-91f3-35603fb06b1f" providerId="ADAL" clId="{F7FE6645-0B4D-4C00-906B-5A9DADE3BEB2}" dt="2024-05-24T19:26:01.133" v="55" actId="27918"/>
        <pc:sldMkLst>
          <pc:docMk/>
          <pc:sldMk cId="4000896723" sldId="288"/>
        </pc:sldMkLst>
        <pc:spChg chg="mod">
          <ac:chgData name="Michelle Machen" userId="521fa2bf-7d9e-4e64-91f3-35603fb06b1f" providerId="ADAL" clId="{F7FE6645-0B4D-4C00-906B-5A9DADE3BEB2}" dt="2024-05-24T19:24:01.264" v="0"/>
          <ac:spMkLst>
            <pc:docMk/>
            <pc:sldMk cId="4000896723" sldId="288"/>
            <ac:spMk id="5" creationId="{60766481-2F9D-4466-91D9-79A1A49632E2}"/>
          </ac:spMkLst>
        </pc:spChg>
        <pc:spChg chg="mod">
          <ac:chgData name="Michelle Machen" userId="521fa2bf-7d9e-4e64-91f3-35603fb06b1f" providerId="ADAL" clId="{F7FE6645-0B4D-4C00-906B-5A9DADE3BEB2}" dt="2024-05-24T19:24:20.272" v="7" actId="20577"/>
          <ac:spMkLst>
            <pc:docMk/>
            <pc:sldMk cId="4000896723" sldId="288"/>
            <ac:spMk id="17" creationId="{CDB06A08-389B-F791-2CC3-0711035BA7C2}"/>
          </ac:spMkLst>
        </pc:spChg>
        <pc:spChg chg="mod">
          <ac:chgData name="Michelle Machen" userId="521fa2bf-7d9e-4e64-91f3-35603fb06b1f" providerId="ADAL" clId="{F7FE6645-0B4D-4C00-906B-5A9DADE3BEB2}" dt="2024-05-24T19:24:25.863" v="12" actId="20577"/>
          <ac:spMkLst>
            <pc:docMk/>
            <pc:sldMk cId="4000896723" sldId="288"/>
            <ac:spMk id="20" creationId="{F6252E08-B253-AB47-70D4-918C192DC3A3}"/>
          </ac:spMkLst>
        </pc:spChg>
        <pc:grpChg chg="mod">
          <ac:chgData name="Michelle Machen" userId="521fa2bf-7d9e-4e64-91f3-35603fb06b1f" providerId="ADAL" clId="{F7FE6645-0B4D-4C00-906B-5A9DADE3BEB2}" dt="2024-05-24T19:24:35.641" v="43" actId="1038"/>
          <ac:grpSpMkLst>
            <pc:docMk/>
            <pc:sldMk cId="4000896723" sldId="288"/>
            <ac:grpSpMk id="21" creationId="{96CC0107-5490-465C-09DE-88633170C5A3}"/>
          </ac:grpSpMkLst>
        </pc:grpChg>
        <pc:grpChg chg="mod">
          <ac:chgData name="Michelle Machen" userId="521fa2bf-7d9e-4e64-91f3-35603fb06b1f" providerId="ADAL" clId="{F7FE6645-0B4D-4C00-906B-5A9DADE3BEB2}" dt="2024-05-24T19:24:35.641" v="43" actId="1038"/>
          <ac:grpSpMkLst>
            <pc:docMk/>
            <pc:sldMk cId="4000896723" sldId="288"/>
            <ac:grpSpMk id="23" creationId="{DDBA3540-46CD-B7DB-3DE7-459F3927DEE4}"/>
          </ac:grpSpMkLst>
        </pc:grpChg>
        <pc:graphicFrameChg chg="mod">
          <ac:chgData name="Michelle Machen" userId="521fa2bf-7d9e-4e64-91f3-35603fb06b1f" providerId="ADAL" clId="{F7FE6645-0B4D-4C00-906B-5A9DADE3BEB2}" dt="2024-05-24T19:24:01.264" v="0"/>
          <ac:graphicFrameMkLst>
            <pc:docMk/>
            <pc:sldMk cId="4000896723" sldId="288"/>
            <ac:graphicFrameMk id="12" creationId="{A4A7C3A7-27E6-0F66-9A79-3AD4485CFD2B}"/>
          </ac:graphicFrameMkLst>
        </pc:graphicFrameChg>
        <pc:graphicFrameChg chg="mod">
          <ac:chgData name="Michelle Machen" userId="521fa2bf-7d9e-4e64-91f3-35603fb06b1f" providerId="ADAL" clId="{F7FE6645-0B4D-4C00-906B-5A9DADE3BEB2}" dt="2024-05-24T19:25:41.351" v="48" actId="14100"/>
          <ac:graphicFrameMkLst>
            <pc:docMk/>
            <pc:sldMk cId="4000896723" sldId="288"/>
            <ac:graphicFrameMk id="14" creationId="{3482295F-985A-B6A5-9A8E-0A250BAC2660}"/>
          </ac:graphicFrameMkLst>
        </pc:graphicFrameChg>
      </pc:sldChg>
      <pc:sldChg chg="ord">
        <pc:chgData name="Michelle Machen" userId="521fa2bf-7d9e-4e64-91f3-35603fb06b1f" providerId="ADAL" clId="{F7FE6645-0B4D-4C00-906B-5A9DADE3BEB2}" dt="2024-05-24T19:24:05.323" v="2"/>
        <pc:sldMkLst>
          <pc:docMk/>
          <pc:sldMk cId="3767022391" sldId="289"/>
        </pc:sldMkLst>
      </pc:sldChg>
      <pc:sldChg chg="modSp add mod modTransition">
        <pc:chgData name="Michelle Machen" userId="521fa2bf-7d9e-4e64-91f3-35603fb06b1f" providerId="ADAL" clId="{F7FE6645-0B4D-4C00-906B-5A9DADE3BEB2}" dt="2024-05-24T19:28:36.001" v="95" actId="20577"/>
        <pc:sldMkLst>
          <pc:docMk/>
          <pc:sldMk cId="3338377" sldId="298"/>
        </pc:sldMkLst>
        <pc:spChg chg="mod">
          <ac:chgData name="Michelle Machen" userId="521fa2bf-7d9e-4e64-91f3-35603fb06b1f" providerId="ADAL" clId="{F7FE6645-0B4D-4C00-906B-5A9DADE3BEB2}" dt="2024-05-24T19:27:40.764" v="72" actId="20577"/>
          <ac:spMkLst>
            <pc:docMk/>
            <pc:sldMk cId="3338377" sldId="298"/>
            <ac:spMk id="2" creationId="{DB6E0BF4-D8EB-A4C3-D078-0A0F8EDC4B6F}"/>
          </ac:spMkLst>
        </pc:spChg>
        <pc:spChg chg="mod">
          <ac:chgData name="Michelle Machen" userId="521fa2bf-7d9e-4e64-91f3-35603fb06b1f" providerId="ADAL" clId="{F7FE6645-0B4D-4C00-906B-5A9DADE3BEB2}" dt="2024-05-24T19:28:36.001" v="95" actId="20577"/>
          <ac:spMkLst>
            <pc:docMk/>
            <pc:sldMk cId="3338377" sldId="298"/>
            <ac:spMk id="4" creationId="{1C9DBB69-86E7-4B3D-71D5-648737F9D7FB}"/>
          </ac:spMkLst>
        </pc:spChg>
        <pc:spChg chg="mod">
          <ac:chgData name="Michelle Machen" userId="521fa2bf-7d9e-4e64-91f3-35603fb06b1f" providerId="ADAL" clId="{F7FE6645-0B4D-4C00-906B-5A9DADE3BEB2}" dt="2024-05-24T19:28:31.517" v="89" actId="20577"/>
          <ac:spMkLst>
            <pc:docMk/>
            <pc:sldMk cId="3338377" sldId="298"/>
            <ac:spMk id="5" creationId="{313F344E-0E5D-340A-509B-D1A614C99BDF}"/>
          </ac:spMkLst>
        </pc:spChg>
      </pc:sldChg>
      <pc:sldMasterChg chg="modSldLayout">
        <pc:chgData name="Michelle Machen" userId="521fa2bf-7d9e-4e64-91f3-35603fb06b1f" providerId="ADAL" clId="{F7FE6645-0B4D-4C00-906B-5A9DADE3BEB2}" dt="2024-05-24T19:24:01.264" v="0"/>
        <pc:sldMasterMkLst>
          <pc:docMk/>
          <pc:sldMasterMk cId="620836877" sldId="2147483648"/>
        </pc:sldMasterMkLst>
        <pc:sldLayoutChg chg="modSp">
          <pc:chgData name="Michelle Machen" userId="521fa2bf-7d9e-4e64-91f3-35603fb06b1f" providerId="ADAL" clId="{F7FE6645-0B4D-4C00-906B-5A9DADE3BEB2}" dt="2024-05-24T19:24:01.264" v="0"/>
          <pc:sldLayoutMkLst>
            <pc:docMk/>
            <pc:sldMasterMk cId="620836877" sldId="2147483648"/>
            <pc:sldLayoutMk cId="698946327" sldId="2147483650"/>
          </pc:sldLayoutMkLst>
          <pc:spChg chg="mod">
            <ac:chgData name="Michelle Machen" userId="521fa2bf-7d9e-4e64-91f3-35603fb06b1f" providerId="ADAL" clId="{F7FE6645-0B4D-4C00-906B-5A9DADE3BEB2}" dt="2024-05-24T19:24:01.264"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2052" sz="1600" dirty="0"/>
              <a:t>2020-</a:t>
            </a:r>
            <a:r>
              <a:rPr lang="en-US" sz="1600" dirty="0"/>
              <a:t>2024</a:t>
            </a:r>
            <a:r>
              <a:rPr lang="2052" sz="1600" dirty="0"/>
              <a:t> Mauser 包装解决方案年初至今事故率</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2052" sz="1600" dirty="0"/>
              <a:t>2020-</a:t>
            </a:r>
            <a:r>
              <a:rPr lang="en-US" sz="1600" dirty="0"/>
              <a:t>2024</a:t>
            </a:r>
            <a:r>
              <a:rPr lang="2052" sz="1600" dirty="0"/>
              <a:t> 包装解决方案年初至今事故率比较</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险兆事故率</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急救事故率</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受伤人数</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2701839893120973"/>
                      <c:h val="0.19387843011575295"/>
                    </c:manualLayout>
                  </c15:layout>
                </c:ex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38495097146039897"/>
                      <c:h val="0.19387843011575295"/>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470861266285717"/>
                      <c:h val="0.19387843011575295"/>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割伤/刺伤</c:v>
                </c:pt>
                <c:pt idx="1">
                  <c:v>被夹物体夹伤</c:v>
                </c:pt>
                <c:pt idx="2">
                  <c:v>拉伤/扭伤</c:v>
                </c:pt>
                <c:pt idx="3">
                  <c:v>滑倒/绊倒/跌倒</c:v>
                </c:pt>
                <c:pt idx="4">
                  <c:v>被物体击中</c:v>
                </c:pt>
                <c:pt idx="5">
                  <c:v>烧伤/化学品暴露</c:v>
                </c:pt>
                <c:pt idx="6">
                  <c:v>其他</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n-US" altLang="zh-CN"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 </a:t>
            </a:r>
            <a:r>
              <a:rPr lang="zh-CN" alt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年全球安全停工活动</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zh-CN" alt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319255" cy="1495013"/>
          </a:xfrm>
          <a:prstGeom prst="rect">
            <a:avLst/>
          </a:prstGeom>
          <a:noFill/>
        </p:spPr>
        <p:txBody>
          <a:bodyPr wrap="square" rtlCol="0">
            <a:spAutoFit/>
          </a:bodyPr>
          <a:lstStyle/>
          <a:p>
            <a:pPr>
              <a:spcAft>
                <a:spcPts val="1200"/>
              </a:spcAft>
              <a:defRPr b="0" i="0"/>
            </a:pP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r>
              <a:rPr lang="2052"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 年全球安全停工活动</a:t>
            </a:r>
          </a:p>
          <a:p>
            <a:pPr algn="r">
              <a:defRPr b="0" i="0"/>
            </a:pPr>
            <a:r>
              <a:rPr lang="2052" sz="3400" dirty="0">
                <a:solidFill>
                  <a:srgbClr val="05223F"/>
                </a:solidFill>
                <a:latin typeface="Arial" panose="020B0604020202020204" pitchFamily="34" charset="0"/>
                <a:cs typeface="Arial" panose="020B0604020202020204" pitchFamily="34" charset="0"/>
              </a:rPr>
              <a:t>“加强安全措施”</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我们安全文化的三大支柱</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2052" sz="1900" b="1" spc="30">
                  <a:solidFill>
                    <a:schemeClr val="bg1"/>
                  </a:solidFill>
                  <a:latin typeface="Arial" panose="020B0604020202020204" pitchFamily="34" charset="0"/>
                  <a:cs typeface="Arial" panose="020B0604020202020204" pitchFamily="34" charset="0"/>
                </a:rPr>
                <a:t>承诺</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500775"/>
            </a:xfrm>
            <a:prstGeom prst="rect">
              <a:avLst/>
            </a:prstGeom>
            <a:noFill/>
          </p:spPr>
          <p:txBody>
            <a:bodyPr wrap="square">
              <a:spAutoFit/>
            </a:bodyPr>
            <a:lstStyle/>
            <a:p>
              <a:pPr algn="ctr">
                <a:defRPr b="0" i="0"/>
              </a:pPr>
              <a:r>
                <a:rPr lang="2052" sz="1400" b="1">
                  <a:latin typeface="Arial" panose="020B0604020202020204" pitchFamily="34" charset="0"/>
                  <a:cs typeface="Arial" panose="020B0604020202020204" pitchFamily="34" charset="0"/>
                </a:rPr>
                <a:t>安全政策</a:t>
              </a:r>
            </a:p>
            <a:p>
              <a:pPr algn="ctr">
                <a:defRPr b="0" i="0"/>
              </a:pPr>
              <a:r>
                <a:rPr lang="2052" sz="1400">
                  <a:latin typeface="Arial" panose="020B0604020202020204" pitchFamily="34" charset="0"/>
                  <a:cs typeface="Arial" panose="020B0604020202020204" pitchFamily="34" charset="0"/>
                </a:rPr>
                <a:t>我们对安全承诺的书面声明</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2052" sz="1900" b="1" spc="30">
                  <a:solidFill>
                    <a:schemeClr val="bg1"/>
                  </a:solidFill>
                  <a:latin typeface="Arial" panose="020B0604020202020204" pitchFamily="34" charset="0"/>
                  <a:cs typeface="Arial" panose="020B0604020202020204" pitchFamily="34" charset="0"/>
                </a:rPr>
                <a:t>行为</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706977"/>
            </a:xfrm>
            <a:prstGeom prst="rect">
              <a:avLst/>
            </a:prstGeom>
            <a:noFill/>
          </p:spPr>
          <p:txBody>
            <a:bodyPr wrap="square">
              <a:spAutoFit/>
            </a:bodyPr>
            <a:lstStyle/>
            <a:p>
              <a:pPr algn="ctr">
                <a:defRPr b="0" i="0"/>
              </a:pPr>
              <a:r>
                <a:rPr lang="2052" sz="1400" b="1">
                  <a:latin typeface="Arial" panose="020B0604020202020204" pitchFamily="34" charset="0"/>
                  <a:cs typeface="Arial" panose="020B0604020202020204" pitchFamily="34" charset="0"/>
                </a:rPr>
                <a:t>救生规则</a:t>
              </a:r>
            </a:p>
            <a:p>
              <a:pPr algn="ctr">
                <a:defRPr b="0" i="0"/>
              </a:pPr>
              <a:r>
                <a:rPr lang="2052" sz="1400">
                  <a:latin typeface="Arial" panose="020B0604020202020204" pitchFamily="34" charset="0"/>
                  <a:cs typeface="Arial" panose="020B0604020202020204" pitchFamily="34" charset="0"/>
                </a:rPr>
                <a:t>我们如何实践安全承诺的指导原则</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2052" sz="1900" b="1" spc="30">
                  <a:solidFill>
                    <a:schemeClr val="bg1"/>
                  </a:solidFill>
                  <a:latin typeface="Arial" panose="020B0604020202020204" pitchFamily="34" charset="0"/>
                  <a:cs typeface="Arial" panose="020B0604020202020204" pitchFamily="34" charset="0"/>
                </a:rPr>
                <a:t>环境</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500775"/>
            </a:xfrm>
            <a:prstGeom prst="rect">
              <a:avLst/>
            </a:prstGeom>
            <a:noFill/>
          </p:spPr>
          <p:txBody>
            <a:bodyPr wrap="square">
              <a:spAutoFit/>
            </a:bodyPr>
            <a:lstStyle/>
            <a:p>
              <a:pPr algn="ctr">
                <a:defRPr b="0" i="0"/>
              </a:pPr>
              <a:r>
                <a:rPr lang="2052" sz="1400" b="1">
                  <a:latin typeface="Arial" panose="020B0604020202020204" pitchFamily="34" charset="0"/>
                  <a:cs typeface="Arial" panose="020B0604020202020204" pitchFamily="34" charset="0"/>
                </a:rPr>
                <a:t>工作场所组织管理（5S）</a:t>
              </a:r>
            </a:p>
            <a:p>
              <a:pPr algn="ctr">
                <a:defRPr b="0" i="0"/>
              </a:pPr>
              <a:r>
                <a:rPr lang="2052" sz="1400">
                  <a:latin typeface="Arial" panose="020B0604020202020204" pitchFamily="34" charset="0"/>
                  <a:cs typeface="Arial" panose="020B0604020202020204" pitchFamily="34" charset="0"/>
                </a:rPr>
                <a:t>创造一个可以安全工作的空间</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2052" sz="2400" b="0">
                <a:solidFill>
                  <a:srgbClr val="0033A0"/>
                </a:solidFill>
                <a:latin typeface="Arial" panose="020B0604020202020204" pitchFamily="34" charset="0"/>
                <a:cs typeface="Arial" panose="020B0604020202020204" pitchFamily="34" charset="0"/>
              </a:rPr>
              <a:t>组织</a:t>
            </a:r>
            <a:r>
              <a:rPr lang="2052" sz="2400" b="1">
                <a:solidFill>
                  <a:srgbClr val="0033A0"/>
                </a:solidFill>
                <a:latin typeface="Arial" panose="020B0604020202020204" pitchFamily="34" charset="0"/>
                <a:cs typeface="Arial" panose="020B0604020202020204" pitchFamily="34" charset="0"/>
              </a:rPr>
              <a:t>各个层面的</a:t>
            </a:r>
            <a:r>
              <a:rPr lang="2052" sz="2400" b="1">
                <a:solidFill>
                  <a:srgbClr val="84BD00"/>
                </a:solidFill>
                <a:latin typeface="Arial" panose="020B0604020202020204" pitchFamily="34" charset="0"/>
                <a:cs typeface="Arial" panose="020B0604020202020204" pitchFamily="34" charset="0"/>
              </a:rPr>
              <a:t>安全领导者</a:t>
            </a:r>
            <a:r>
              <a:rPr lang="2052" sz="2400" b="1">
                <a:solidFill>
                  <a:srgbClr val="0033A0"/>
                </a:solidFill>
                <a:latin typeface="Arial" panose="020B0604020202020204" pitchFamily="34" charset="0"/>
                <a:cs typeface="Arial" panose="020B0604020202020204" pitchFamily="34" charset="0"/>
              </a:rPr>
              <a:t>都需要</a:t>
            </a:r>
            <a:r>
              <a:rPr lang="2052" sz="2400" b="0">
                <a:solidFill>
                  <a:srgbClr val="0033A0"/>
                </a:solidFill>
                <a:latin typeface="Arial" panose="020B0604020202020204" pitchFamily="34" charset="0"/>
                <a:cs typeface="Arial" panose="020B0604020202020204" pitchFamily="34" charset="0"/>
              </a:rPr>
              <a:t> </a:t>
            </a:r>
            <a:br>
              <a:rPr lang="2052" sz="2400" b="1">
                <a:solidFill>
                  <a:srgbClr val="0033A0"/>
                </a:solidFill>
                <a:latin typeface="Arial" panose="020B0604020202020204" pitchFamily="34" charset="0"/>
                <a:cs typeface="Arial" panose="020B0604020202020204" pitchFamily="34" charset="0"/>
              </a:rPr>
            </a:br>
            <a:r>
              <a:rPr lang="2052" sz="2400" b="1">
                <a:solidFill>
                  <a:srgbClr val="84BD00"/>
                </a:solidFill>
                <a:latin typeface="Arial" panose="020B0604020202020204" pitchFamily="34" charset="0"/>
                <a:cs typeface="Arial" panose="020B0604020202020204" pitchFamily="34" charset="0"/>
              </a:rPr>
              <a:t>培养</a:t>
            </a:r>
            <a:r>
              <a:rPr lang="2052" sz="2400" b="1">
                <a:solidFill>
                  <a:srgbClr val="0033A0"/>
                </a:solidFill>
                <a:latin typeface="Arial" panose="020B0604020202020204" pitchFamily="34" charset="0"/>
                <a:cs typeface="Arial" panose="020B0604020202020204" pitchFamily="34" charset="0"/>
              </a:rPr>
              <a:t>和</a:t>
            </a:r>
            <a:r>
              <a:rPr lang="2052" sz="2400" b="1">
                <a:solidFill>
                  <a:srgbClr val="84BD00"/>
                </a:solidFill>
                <a:latin typeface="Arial" panose="020B0604020202020204" pitchFamily="34" charset="0"/>
                <a:cs typeface="Arial" panose="020B0604020202020204" pitchFamily="34" charset="0"/>
              </a:rPr>
              <a:t>支持</a:t>
            </a:r>
            <a:r>
              <a:rPr lang="2052" sz="2400" b="1">
                <a:solidFill>
                  <a:srgbClr val="0033A0"/>
                </a:solidFill>
                <a:latin typeface="Arial" panose="020B0604020202020204" pitchFamily="34" charset="0"/>
                <a:cs typeface="Arial" panose="020B0604020202020204" pitchFamily="34" charset="0"/>
              </a:rPr>
              <a:t>安全文化。</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005282"/>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我们的安全之旅</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2052" b="1">
                <a:latin typeface="Arial" panose="020B0604020202020204" pitchFamily="34" charset="0"/>
                <a:cs typeface="Arial" panose="020B0604020202020204" pitchFamily="34" charset="0"/>
              </a:rPr>
              <a:t>我们的政策的亮点：</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安全是核心价值，而不是优先事项。 坚持不怠是我们对安全的追求。</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我们的文化不可或缺的一部分。</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包括我们工作所在的社区以及承包商。</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Mauser 员工以及我们经营场所的责任。</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领导的责任。</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事故处理，了解和改进我们的安全。</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2654411"/>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救生规则</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2052">
                <a:latin typeface="Arial" panose="020B0604020202020204" pitchFamily="34" charset="0"/>
                <a:cs typeface="Arial" panose="020B0604020202020204" pitchFamily="34" charset="0"/>
              </a:rPr>
              <a:t>救生规则（LSR）是</a:t>
            </a:r>
            <a:r>
              <a:rPr lang="2052" b="1">
                <a:solidFill>
                  <a:srgbClr val="84BD00"/>
                </a:solidFill>
                <a:latin typeface="Arial" panose="020B0604020202020204" pitchFamily="34" charset="0"/>
                <a:cs typeface="Arial" panose="020B0604020202020204" pitchFamily="34" charset="0"/>
              </a:rPr>
              <a:t>关键安全原则</a:t>
            </a:r>
            <a:r>
              <a:rPr lang="2052">
                <a:latin typeface="Arial" panose="020B0604020202020204" pitchFamily="34" charset="0"/>
                <a:cs typeface="Arial" panose="020B0604020202020204" pitchFamily="34" charset="0"/>
              </a:rPr>
              <a:t>；其可解决我们经营中特有的危险，保护我们免受严重伤亡。</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120478"/>
          </a:xfrm>
          <a:prstGeom prst="rect">
            <a:avLst/>
          </a:prstGeom>
          <a:noFill/>
        </p:spPr>
        <p:txBody>
          <a:bodyPr wrap="square">
            <a:spAutoFit/>
          </a:bodyPr>
          <a:lstStyle/>
          <a:p>
            <a:pPr algn="l">
              <a:spcAft>
                <a:spcPts val="600"/>
              </a:spcAft>
              <a:buClr>
                <a:srgbClr val="84BD00"/>
              </a:buClr>
              <a:buSzPct val="125000"/>
              <a:defRPr b="0" i="0"/>
            </a:pPr>
            <a:r>
              <a:rPr lang="2052" b="1">
                <a:latin typeface="Arial" panose="020B0604020202020204" pitchFamily="34" charset="0"/>
                <a:cs typeface="Arial" panose="020B0604020202020204" pitchFamily="34" charset="0"/>
              </a:rPr>
              <a:t>积极遵守救生规则：</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教育</a:t>
            </a:r>
            <a:r>
              <a:rPr lang="2052">
                <a:latin typeface="Arial" panose="020B0604020202020204" pitchFamily="34" charset="0"/>
                <a:cs typeface="Arial" panose="020B0604020202020204" pitchFamily="34" charset="0"/>
              </a:rPr>
              <a:t>——您有责任了解救生规则。 不懂就问！</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遵守</a:t>
            </a:r>
            <a:r>
              <a:rPr lang="2052">
                <a:latin typeface="Arial" panose="020B0604020202020204" pitchFamily="34" charset="0"/>
                <a:cs typeface="Arial" panose="020B0604020202020204" pitchFamily="34" charset="0"/>
              </a:rPr>
              <a:t>救生规则——无论职位或工作角色如何，每个人都必须遵守这些规则</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风险评估</a:t>
            </a:r>
            <a:r>
              <a:rPr lang="2052">
                <a:latin typeface="Arial" panose="020B0604020202020204" pitchFamily="34" charset="0"/>
                <a:cs typeface="Arial" panose="020B0604020202020204" pitchFamily="34" charset="0"/>
              </a:rPr>
              <a:t>——在执行任务之前，根据救生规则对任务进行审查。</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干预</a:t>
            </a:r>
            <a:r>
              <a:rPr lang="2052">
                <a:latin typeface="Arial" panose="020B0604020202020204" pitchFamily="34" charset="0"/>
                <a:cs typeface="Arial" panose="020B0604020202020204" pitchFamily="34" charset="0"/>
              </a:rPr>
              <a:t>——如果发现没有遵守救生规则并且员工处于危险之中，每个人都有权要求停止作业或活动。</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积极配合</a:t>
            </a:r>
            <a:r>
              <a:rPr lang="2052" b="0">
                <a:solidFill>
                  <a:srgbClr val="84BD00"/>
                </a:solidFill>
                <a:latin typeface="Arial" panose="020B0604020202020204" pitchFamily="34" charset="0"/>
                <a:cs typeface="Arial" panose="020B0604020202020204" pitchFamily="34" charset="0"/>
              </a:rPr>
              <a:t> </a:t>
            </a:r>
            <a:r>
              <a:rPr lang="2052">
                <a:latin typeface="Arial" panose="020B0604020202020204" pitchFamily="34" charset="0"/>
                <a:cs typeface="Arial" panose="020B0604020202020204" pitchFamily="34" charset="0"/>
              </a:rPr>
              <a:t>——如果您看到同事处于危险之中，请讲出来</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高温作业</a:t>
            </a:r>
            <a:r>
              <a:rPr lang="2052" sz="1200" b="0">
                <a:solidFill>
                  <a:srgbClr val="0054A6"/>
                </a:solidFill>
                <a:latin typeface="Arial"/>
              </a:rPr>
              <a:t>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封闭空间</a:t>
            </a:r>
            <a:r>
              <a:rPr lang="2052" sz="1200" b="0">
                <a:solidFill>
                  <a:srgbClr val="0054A6"/>
                </a:solidFill>
                <a:latin typeface="Arial"/>
              </a:rPr>
              <a:t>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2052"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2052" sz="1200" b="1">
                <a:solidFill>
                  <a:srgbClr val="0054A6"/>
                </a:solidFill>
                <a:latin typeface="Arial"/>
              </a:rPr>
              <a:t>安全驾驶</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能量隔离</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火线</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2052"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2052" sz="1200" b="1">
                <a:solidFill>
                  <a:srgbClr val="0054A6"/>
                </a:solidFill>
                <a:latin typeface="Arial"/>
              </a:rPr>
              <a:t>有害物质</a:t>
            </a:r>
            <a:r>
              <a:rPr lang="2052" sz="1200" b="0">
                <a:solidFill>
                  <a:srgbClr val="0054A6"/>
                </a:solidFill>
                <a:latin typeface="Arial"/>
              </a:rPr>
              <a:t>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坠落防护</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安全控制</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zh-CN" altLang="en-US" b="1" dirty="0">
                <a:latin typeface="Arial" panose="020B0604020202020204" pitchFamily="34" charset="0"/>
                <a:cs typeface="Arial" panose="020B0604020202020204" pitchFamily="34" charset="0"/>
              </a:rPr>
              <a:t>了解救生规则 </a:t>
            </a:r>
            <a:r>
              <a:rPr lang="en-US" altLang="zh-CN" b="1" dirty="0">
                <a:latin typeface="Arial" panose="020B0604020202020204" pitchFamily="34" charset="0"/>
                <a:cs typeface="Arial" panose="020B0604020202020204" pitchFamily="34" charset="0"/>
              </a:rPr>
              <a:t>(LSR)</a:t>
            </a: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1892826"/>
          </a:xfrm>
          <a:prstGeom prst="rect">
            <a:avLst/>
          </a:prstGeom>
          <a:noFill/>
        </p:spPr>
        <p:txBody>
          <a:bodyPr wrap="square">
            <a:spAutoFit/>
          </a:bodyPr>
          <a:lstStyle/>
          <a:p>
            <a:pPr algn="l">
              <a:spcAft>
                <a:spcPts val="1800"/>
              </a:spcAft>
              <a:buClr>
                <a:srgbClr val="84BD00"/>
              </a:buClr>
              <a:buSzPct val="125000"/>
            </a:pPr>
            <a:r>
              <a:rPr lang="zh-CN" altLang="en-US" b="1" dirty="0">
                <a:solidFill>
                  <a:srgbClr val="84BD00"/>
                </a:solidFill>
                <a:latin typeface="Arial" panose="020B0604020202020204" pitchFamily="34" charset="0"/>
                <a:cs typeface="Arial" panose="020B0604020202020204" pitchFamily="34" charset="0"/>
              </a:rPr>
              <a:t>救生规则不是</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zh-CN" altLang="en-US" dirty="0">
                <a:latin typeface="Arial" panose="020B0604020202020204" pitchFamily="34" charset="0"/>
                <a:cs typeface="Arial" panose="020B0604020202020204" pitchFamily="34" charset="0"/>
              </a:rPr>
              <a:t>全面的安全政策 </a:t>
            </a:r>
          </a:p>
          <a:p>
            <a:pPr marL="285750" indent="-285750" algn="l">
              <a:spcAft>
                <a:spcPts val="1800"/>
              </a:spcAft>
              <a:buClr>
                <a:srgbClr val="84BD00"/>
              </a:buClr>
              <a:buSzPct val="125000"/>
              <a:buFont typeface="Comic Sans MS" panose="030F0702030302020204" pitchFamily="66" charset="0"/>
              <a:buChar char="x"/>
            </a:pPr>
            <a:r>
              <a:rPr lang="zh-CN" altLang="en-US" dirty="0">
                <a:latin typeface="Arial" panose="020B0604020202020204" pitchFamily="34" charset="0"/>
                <a:cs typeface="Arial" panose="020B0604020202020204" pitchFamily="34" charset="0"/>
              </a:rPr>
              <a:t>正规训练</a:t>
            </a:r>
          </a:p>
          <a:p>
            <a:pPr marL="285750" indent="-285750" algn="l">
              <a:spcAft>
                <a:spcPts val="1800"/>
              </a:spcAft>
              <a:buClr>
                <a:srgbClr val="84BD00"/>
              </a:buClr>
              <a:buSzPct val="125000"/>
              <a:buFont typeface="Comic Sans MS" panose="030F0702030302020204" pitchFamily="66" charset="0"/>
              <a:buChar char="x"/>
            </a:pPr>
            <a:r>
              <a:rPr lang="zh-CN" altLang="en-US" dirty="0">
                <a:latin typeface="Arial" panose="020B0604020202020204" pitchFamily="34" charset="0"/>
                <a:cs typeface="Arial" panose="020B0604020202020204" pitchFamily="34" charset="0"/>
              </a:rPr>
              <a:t>仅用于纪律处分的惩罚性“陷阱”规则</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2139047"/>
          </a:xfrm>
          <a:prstGeom prst="rect">
            <a:avLst/>
          </a:prstGeom>
          <a:noFill/>
        </p:spPr>
        <p:txBody>
          <a:bodyPr wrap="square">
            <a:spAutoFit/>
          </a:bodyPr>
          <a:lstStyle/>
          <a:p>
            <a:pPr algn="l">
              <a:spcAft>
                <a:spcPts val="1800"/>
              </a:spcAft>
              <a:buClr>
                <a:srgbClr val="84BD00"/>
              </a:buClr>
              <a:buSzPct val="125000"/>
            </a:pPr>
            <a:r>
              <a:rPr lang="ja-JP" altLang="en-US" b="1" dirty="0">
                <a:solidFill>
                  <a:srgbClr val="84BD00"/>
                </a:solidFill>
                <a:latin typeface="Arial" panose="020B0604020202020204" pitchFamily="34" charset="0"/>
                <a:cs typeface="Arial" panose="020B0604020202020204" pitchFamily="34" charset="0"/>
              </a:rPr>
              <a:t>救生规则是</a:t>
            </a:r>
            <a:endParaRPr lang="en-US" b="1"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zh-CN" altLang="en-US" dirty="0">
                <a:latin typeface="Arial" panose="020B0604020202020204" pitchFamily="34" charset="0"/>
                <a:cs typeface="Arial" panose="020B0604020202020204" pitchFamily="34" charset="0"/>
              </a:rPr>
              <a:t>最常见风险领域的提醒</a:t>
            </a:r>
          </a:p>
          <a:p>
            <a:pPr marL="285750" indent="-285750" algn="l">
              <a:spcAft>
                <a:spcPts val="1800"/>
              </a:spcAft>
              <a:buClr>
                <a:srgbClr val="84BD00"/>
              </a:buClr>
              <a:buSzPct val="125000"/>
              <a:buFont typeface="Wingdings" panose="05000000000000000000" pitchFamily="2" charset="2"/>
              <a:buChar char="ü"/>
            </a:pPr>
            <a:r>
              <a:rPr lang="zh-CN" altLang="en-US" dirty="0">
                <a:latin typeface="Arial" panose="020B0604020202020204" pitchFamily="34" charset="0"/>
                <a:cs typeface="Arial" panose="020B0604020202020204" pitchFamily="34" charset="0"/>
              </a:rPr>
              <a:t>处理每个风险领域所需的最基本行为的指导原则</a:t>
            </a:r>
          </a:p>
          <a:p>
            <a:pPr marL="285750" indent="-285750" algn="l">
              <a:spcAft>
                <a:spcPts val="1800"/>
              </a:spcAft>
              <a:buClr>
                <a:srgbClr val="84BD00"/>
              </a:buClr>
              <a:buSzPct val="125000"/>
              <a:buFont typeface="Wingdings" panose="05000000000000000000" pitchFamily="2" charset="2"/>
              <a:buChar char="ü"/>
            </a:pPr>
            <a:r>
              <a:rPr lang="zh-CN" altLang="en-US" dirty="0">
                <a:latin typeface="Arial" panose="020B0604020202020204" pitchFamily="34" charset="0"/>
                <a:cs typeface="Arial" panose="020B0604020202020204" pitchFamily="34" charset="0"/>
              </a:rPr>
              <a:t>制定保护员工免遭严重伤害或死亡的行为准则</a:t>
            </a:r>
            <a:br>
              <a:rPr lang="en-US" altLang="zh-CN" dirty="0">
                <a:latin typeface="Arial" panose="020B0604020202020204" pitchFamily="34" charset="0"/>
                <a:cs typeface="Arial" panose="020B0604020202020204" pitchFamily="34" charset="0"/>
              </a:rPr>
            </a:br>
            <a:r>
              <a:rPr lang="zh-CN" altLang="en-US" sz="1600" i="1" dirty="0">
                <a:latin typeface="Arial" panose="020B0604020202020204" pitchFamily="34" charset="0"/>
                <a:cs typeface="Arial" panose="020B0604020202020204" pitchFamily="34" charset="0"/>
              </a:rPr>
              <a:t>然而，</a:t>
            </a:r>
            <a:r>
              <a:rPr lang="en-US" altLang="zh-CN" sz="1600" i="1" dirty="0">
                <a:latin typeface="Arial" panose="020B0604020202020204" pitchFamily="34" charset="0"/>
                <a:cs typeface="Arial" panose="020B0604020202020204" pitchFamily="34" charset="0"/>
              </a:rPr>
              <a:t>LSR </a:t>
            </a:r>
            <a:r>
              <a:rPr lang="zh-CN" altLang="en-US" sz="1600" i="1" dirty="0">
                <a:latin typeface="Arial" panose="020B0604020202020204" pitchFamily="34" charset="0"/>
                <a:cs typeface="Arial" panose="020B0604020202020204" pitchFamily="34" charset="0"/>
              </a:rPr>
              <a:t>所处理的危害的严重性要求该政策包含纪律要素。</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006846"/>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SET IN ORDER (确立秩序)</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员工拿错物品的可能性更小。</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用错物品会造成严重的安全风险。</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732251"/>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工作场所组织管理 – 5S</a:t>
            </a:r>
          </a:p>
          <a:p>
            <a:pPr algn="l">
              <a:buClr>
                <a:srgbClr val="84BD00"/>
              </a:buClr>
              <a:buSzPct val="125000"/>
              <a:defRPr b="0" i="0"/>
            </a:pPr>
            <a:r>
              <a:rPr lang="2052">
                <a:latin typeface="Arial" panose="020B0604020202020204" pitchFamily="34" charset="0"/>
                <a:cs typeface="Arial" panose="020B0604020202020204" pitchFamily="34" charset="0"/>
              </a:rPr>
              <a:t>5S 系统是一个持续改进的过程，旨在提高生产率和工作场所的安全。</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735842" cy="1220419"/>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SORT (有序)</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消除障碍。</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减少物品碰撞、绊倒、起火，或造成其他类型的损害。 整然有序的工作场所是一个更安全的工作场所</a:t>
            </a:r>
            <a:r>
              <a:rPr lang="2052"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14514" cy="1006846"/>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SHINE (整洁)</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擦去灰尘和油渍可以消除火灾隐患。</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清理溢出物可降低滑倒和跌倒事故的风险。</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27982" cy="1220419"/>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STANDARDIZE (标准)</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降低故障、事故和其他安全问题的风险。</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实践证明，遵循标准流程的工作场所是更安全的环境。</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针对新员工的工作场所期望更高。</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006846"/>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SUSTAIN (维持)</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遵循和改进 5S 方法的时间越长，设施就越安全。</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持续努力的工厂会成为更安全的工作场所。</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605474"/>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工作场所组织管理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2052" b="1">
                <a:latin typeface="Arial" panose="020B0604020202020204" pitchFamily="34" charset="0"/>
                <a:cs typeface="Arial" panose="020B0604020202020204" pitchFamily="34" charset="0"/>
              </a:rPr>
              <a:t>有条不紊的工作空间的好处：</a:t>
            </a:r>
          </a:p>
          <a:p>
            <a:pPr marL="285750" indent="-285750" algn="l">
              <a:lnSpc>
                <a:spcPct val="150000"/>
              </a:lnSpc>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降低事故风险</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更好地利用时间</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减少空间浪费</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减少设备停机时间</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提高一致性和质量</a:t>
            </a:r>
          </a:p>
          <a:p>
            <a:pPr marL="285750" indent="-285750" algn="l">
              <a:lnSpc>
                <a:spcPct val="150000"/>
              </a:lnSpc>
              <a:buClr>
                <a:srgbClr val="84BD00"/>
              </a:buClr>
              <a:buSzPct val="125000"/>
              <a:buFont typeface="Wingdings" panose="05000000000000000000" pitchFamily="2" charset="2"/>
              <a:buChar char="ü"/>
              <a:defRPr b="0" i="0"/>
            </a:pPr>
            <a:r>
              <a:rPr lang="ja-JP" altLang="en-US" b="1">
                <a:latin typeface="Arial" panose="020B0604020202020204" pitchFamily="34" charset="0"/>
                <a:cs typeface="Arial" panose="020B0604020202020204" pitchFamily="34" charset="0"/>
              </a:rPr>
              <a:t>提高士气</a:t>
            </a:r>
            <a:endParaRPr lang="en-US" b="1">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195258454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2052" sz="1300" dirty="0"/>
              <a:t>202</a:t>
            </a:r>
            <a:r>
              <a:rPr lang="en-US" sz="1300" dirty="0"/>
              <a:t>3</a:t>
            </a:r>
            <a:r>
              <a:rPr lang="2052" sz="1300" dirty="0"/>
              <a:t> 年，大约 4</a:t>
            </a:r>
            <a:r>
              <a:rPr lang="en-US" sz="1300" dirty="0"/>
              <a:t>1</a:t>
            </a:r>
            <a:r>
              <a:rPr lang="2052" sz="1300" dirty="0"/>
              <a:t>% 的伤害发生在已通过工作场所组织管理措施提高安全的类别中。</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2052" sz="1600" dirty="0"/>
              <a:t>202</a:t>
            </a:r>
            <a:r>
              <a:rPr lang="en-US" sz="1600" dirty="0"/>
              <a:t>3</a:t>
            </a:r>
            <a:r>
              <a:rPr lang="2052" sz="1600" dirty="0"/>
              <a:t> 年伤害类别</a:t>
            </a:r>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2052" sz="3600" b="1">
                <a:solidFill>
                  <a:srgbClr val="0033A0"/>
                </a:solidFill>
                <a:latin typeface="Arial" panose="020B0604020202020204" pitchFamily="34" charset="0"/>
                <a:cs typeface="Arial" panose="020B0604020202020204" pitchFamily="34" charset="0"/>
              </a:rPr>
              <a:t>安全领导：</a:t>
            </a:r>
            <a:br>
              <a:rPr lang="2052" sz="3600" b="1">
                <a:solidFill>
                  <a:srgbClr val="0033A0"/>
                </a:solidFill>
                <a:latin typeface="Arial" panose="020B0604020202020204" pitchFamily="34" charset="0"/>
                <a:cs typeface="Arial" panose="020B0604020202020204" pitchFamily="34" charset="0"/>
              </a:rPr>
            </a:br>
            <a:r>
              <a:rPr lang="2052" sz="3600" b="1">
                <a:solidFill>
                  <a:srgbClr val="0033A0"/>
                </a:solidFill>
                <a:latin typeface="Arial" panose="020B0604020202020204" pitchFamily="34" charset="0"/>
                <a:cs typeface="Arial" panose="020B0604020202020204" pitchFamily="34" charset="0"/>
              </a:rPr>
              <a:t>每个人都可以发挥作用。</a:t>
            </a:r>
            <a:r>
              <a:rPr lang="2052" sz="3600" b="0">
                <a:solidFill>
                  <a:srgbClr val="0033A0"/>
                </a:solidFill>
                <a:latin typeface="Arial" panose="020B0604020202020204" pitchFamily="34" charset="0"/>
                <a:cs typeface="Arial" panose="020B0604020202020204" pitchFamily="34" charset="0"/>
              </a:rPr>
              <a:t> </a:t>
            </a:r>
            <a:endParaRPr lang="2052" sz="3600" b="1">
              <a:solidFill>
                <a:srgbClr val="0033A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42503"/>
            <a:ext cx="7739629" cy="4286722"/>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什么是安全领导？</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2052">
                <a:latin typeface="Arial" panose="020B0604020202020204" pitchFamily="34" charset="0"/>
                <a:cs typeface="Arial" panose="020B0604020202020204" pitchFamily="34" charset="0"/>
              </a:rPr>
              <a:t>安全领导不一定是担任领导角色的人员。</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2052" b="1">
                <a:latin typeface="Arial" panose="020B0604020202020204" pitchFamily="34" charset="0"/>
                <a:cs typeface="Arial" panose="020B0604020202020204" pitchFamily="34" charset="0"/>
              </a:rPr>
              <a:t>安全负责人：</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展现</a:t>
            </a:r>
            <a:r>
              <a:rPr lang="2052">
                <a:latin typeface="Arial" panose="020B0604020202020204" pitchFamily="34" charset="0"/>
                <a:cs typeface="Arial" panose="020B0604020202020204" pitchFamily="34" charset="0"/>
              </a:rPr>
              <a:t>个人安全行为</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激励</a:t>
            </a:r>
            <a:r>
              <a:rPr lang="2052">
                <a:latin typeface="Arial" panose="020B0604020202020204" pitchFamily="34" charset="0"/>
                <a:cs typeface="Arial" panose="020B0604020202020204" pitchFamily="34" charset="0"/>
              </a:rPr>
              <a:t>他人</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严格遵守</a:t>
            </a:r>
            <a:r>
              <a:rPr lang="2052">
                <a:latin typeface="Arial" panose="020B0604020202020204" pitchFamily="34" charset="0"/>
                <a:cs typeface="Arial" panose="020B0604020202020204" pitchFamily="34" charset="0"/>
              </a:rPr>
              <a:t>安全规程</a:t>
            </a:r>
          </a:p>
          <a:p>
            <a:pPr marL="285750" indent="-285750" algn="l">
              <a:spcAft>
                <a:spcPts val="600"/>
              </a:spcAft>
              <a:buClr>
                <a:srgbClr val="84BD00"/>
              </a:buClr>
              <a:buSzPct val="125000"/>
              <a:buFont typeface="Wingdings" panose="05000000000000000000" pitchFamily="2" charset="2"/>
              <a:buChar char="ü"/>
              <a:defRPr b="0" i="0"/>
            </a:pPr>
            <a:r>
              <a:rPr lang="2052" b="0">
                <a:latin typeface="Arial" panose="020B0604020202020204" pitchFamily="34" charset="0"/>
                <a:cs typeface="Arial" panose="020B0604020202020204" pitchFamily="34" charset="0"/>
              </a:rPr>
              <a:t>以建设性的方式</a:t>
            </a:r>
            <a:r>
              <a:rPr lang="2052" b="1">
                <a:solidFill>
                  <a:srgbClr val="84BD00"/>
                </a:solidFill>
                <a:latin typeface="Arial" panose="020B0604020202020204" pitchFamily="34" charset="0"/>
                <a:cs typeface="Arial" panose="020B0604020202020204" pitchFamily="34" charset="0"/>
              </a:rPr>
              <a:t>大胆直言</a:t>
            </a:r>
            <a:r>
              <a:rPr lang="2052">
                <a:latin typeface="Arial" panose="020B0604020202020204" pitchFamily="34" charset="0"/>
                <a:cs typeface="Arial" panose="020B0604020202020204" pitchFamily="34" charset="0"/>
              </a:rPr>
              <a:t> </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表彰</a:t>
            </a:r>
            <a:r>
              <a:rPr lang="2052">
                <a:latin typeface="Arial" panose="020B0604020202020204" pitchFamily="34" charset="0"/>
                <a:cs typeface="Arial" panose="020B0604020202020204" pitchFamily="34" charset="0"/>
              </a:rPr>
              <a:t>以安全的方式工作的员工 </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倾听</a:t>
            </a:r>
            <a:r>
              <a:rPr lang="2052">
                <a:latin typeface="Arial" panose="020B0604020202020204" pitchFamily="34" charset="0"/>
                <a:cs typeface="Arial" panose="020B0604020202020204" pitchFamily="34" charset="0"/>
              </a:rPr>
              <a:t>员工的安全顾虑</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r>
              <a:rPr lang="2052"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0C64BE5-9EFF-42EF-B107-2DB5949E3327}"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166244"/>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根本原因分析</a:t>
            </a:r>
          </a:p>
          <a:p>
            <a:pPr>
              <a:spcAft>
                <a:spcPts val="1200"/>
              </a:spcAft>
              <a:defRPr b="0" i="0"/>
            </a:pPr>
            <a:r>
              <a:rPr lang="2052" b="1">
                <a:latin typeface="Arial" panose="020B0604020202020204" pitchFamily="34" charset="0"/>
                <a:cs typeface="Arial" panose="020B0604020202020204" pitchFamily="34" charset="0"/>
              </a:rPr>
              <a:t>为什么确定根本原因至关重要？</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解决问题</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停止指责他人</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让人们担负起责任</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46488" y="2074708"/>
            <a:ext cx="78644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kern="1200">
                <a:latin typeface="Arial" panose="020B0604020202020204" pitchFamily="34" charset="0"/>
                <a:cs typeface="Arial" panose="020B0604020202020204" pitchFamily="34" charset="0"/>
              </a:rPr>
              <a:t>被抓到超速行驶</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7" y="2654880"/>
            <a:ext cx="78644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a:latin typeface="Arial" panose="020B0604020202020204" pitchFamily="34" charset="0"/>
                <a:cs typeface="Arial" panose="020B0604020202020204" pitchFamily="34" charset="0"/>
              </a:rPr>
              <a:t>上班迟到</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39" y="3236260"/>
            <a:ext cx="800723"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a:latin typeface="Arial" panose="020B0604020202020204" pitchFamily="34" charset="0"/>
                <a:cs typeface="Arial" panose="020B0604020202020204" pitchFamily="34" charset="0"/>
              </a:rPr>
              <a:t>睡过头</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80072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a:latin typeface="Arial" panose="020B0604020202020204" pitchFamily="34" charset="0"/>
                <a:cs typeface="Arial" panose="020B0604020202020204" pitchFamily="34" charset="0"/>
              </a:rPr>
              <a:t>闹钟坏了</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3" y="4399020"/>
            <a:ext cx="800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2052" sz="1400" kern="1200">
                <a:latin typeface="Arial" panose="020B0604020202020204" pitchFamily="34" charset="0"/>
                <a:cs typeface="Arial" panose="020B0604020202020204" pitchFamily="34" charset="0"/>
              </a:rPr>
              <a:t>电池没电了</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0" y="4993358"/>
            <a:ext cx="800726"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2052" sz="1400" kern="1200">
                <a:latin typeface="Arial" panose="020B0604020202020204" pitchFamily="34" charset="0"/>
                <a:cs typeface="Arial" panose="020B0604020202020204" pitchFamily="34" charset="0"/>
              </a:rPr>
              <a:t>没换电池</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2052" b="1">
                <a:solidFill>
                  <a:srgbClr val="0033A0"/>
                </a:solidFill>
                <a:latin typeface="Arial" panose="020B0604020202020204" pitchFamily="34" charset="0"/>
                <a:cs typeface="Arial" panose="020B0604020202020204" pitchFamily="34" charset="0"/>
              </a:rPr>
              <a:t>示例：</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2052" sz="1600" b="1">
                <a:latin typeface="Arial" panose="020B0604020202020204" pitchFamily="34" charset="0"/>
                <a:cs typeface="Arial" panose="020B0604020202020204" pitchFamily="34" charset="0"/>
              </a:rPr>
              <a:t>事故：</a:t>
            </a:r>
            <a:r>
              <a:rPr lang="2052" sz="1600" b="0">
                <a:latin typeface="Arial" panose="020B0604020202020204" pitchFamily="34" charset="0"/>
                <a:cs typeface="Arial" panose="020B0604020202020204" pitchFamily="34" charset="0"/>
              </a:rPr>
              <a:t>收到超速罚单</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8" y="5512412"/>
            <a:ext cx="3784980" cy="579699"/>
          </a:xfrm>
          <a:prstGeom prst="rect">
            <a:avLst/>
          </a:prstGeom>
        </p:spPr>
        <p:txBody>
          <a:bodyPr wrap="square">
            <a:spAutoFit/>
          </a:bodyPr>
          <a:lstStyle/>
          <a:p>
            <a:pPr>
              <a:spcAft>
                <a:spcPts val="1200"/>
              </a:spcAft>
              <a:defRPr b="0" i="0"/>
            </a:pPr>
            <a:r>
              <a:rPr lang="2052" sz="1600" b="1">
                <a:latin typeface="Arial" panose="020B0604020202020204" pitchFamily="34" charset="0"/>
                <a:cs typeface="Arial" panose="020B0604020202020204" pitchFamily="34" charset="0"/>
              </a:rPr>
              <a:t>解决办法：</a:t>
            </a:r>
            <a:r>
              <a:rPr lang="2052" sz="1600" b="0">
                <a:latin typeface="Arial" panose="020B0604020202020204" pitchFamily="34" charset="0"/>
                <a:cs typeface="Arial" panose="020B0604020202020204" pitchFamily="34" charset="0"/>
              </a:rPr>
              <a:t>给闹钟通电 </a:t>
            </a:r>
            <a:br>
              <a:rPr lang="2052" sz="1600" b="0">
                <a:latin typeface="Arial" panose="020B0604020202020204" pitchFamily="34" charset="0"/>
                <a:cs typeface="Arial" panose="020B0604020202020204" pitchFamily="34" charset="0"/>
              </a:rPr>
            </a:br>
            <a:r>
              <a:rPr lang="2052" sz="1600" b="0">
                <a:latin typeface="Arial" panose="020B0604020202020204" pitchFamily="34" charset="0"/>
                <a:cs typeface="Arial" panose="020B0604020202020204" pitchFamily="34" charset="0"/>
              </a:rPr>
              <a:t>或在电池用完电之前更换电池。</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我们对安全的承诺</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我们的安全之旅</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我们的安全文化的支柱 – 安全政策</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我们的安全文化的支柱 – 救生规则</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我们的安全文化的支柱 – 工作场所组织管理</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创造安全文化</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安全领导</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r>
              <a:rPr lang="2052"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F85357C-146D-43A8-B412-ED561C93FA16}"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安全人人有责</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遵循程序</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发挥主人翁精神</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331778"/>
            <a:ext cx="6359708" cy="1739097"/>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您停止工作并进行报告的权利</a:t>
            </a:r>
          </a:p>
          <a:p>
            <a:pPr marL="285750" indent="-285750">
              <a:spcAft>
                <a:spcPts val="1200"/>
              </a:spcAft>
              <a:buClr>
                <a:srgbClr val="84BD00"/>
              </a:buClr>
              <a:buFont typeface="Wingdings" panose="05000000000000000000" pitchFamily="2" charset="2"/>
              <a:buChar char="ü"/>
              <a:defRPr b="0" i="0"/>
            </a:pPr>
            <a:r>
              <a:rPr lang="2052" b="0">
                <a:latin typeface="Arial" panose="020B0604020202020204" pitchFamily="34" charset="0"/>
                <a:cs typeface="Arial" panose="020B0604020202020204" pitchFamily="34" charset="0"/>
              </a:rPr>
              <a:t>如果行为或环境看起来不安全，</a:t>
            </a:r>
            <a:r>
              <a:rPr lang="2052" b="1">
                <a:solidFill>
                  <a:srgbClr val="84BD00"/>
                </a:solidFill>
                <a:latin typeface="Arial" panose="020B0604020202020204" pitchFamily="34" charset="0"/>
                <a:cs typeface="Arial" panose="020B0604020202020204" pitchFamily="34" charset="0"/>
              </a:rPr>
              <a:t>请进行干预</a:t>
            </a:r>
            <a:endParaRPr lang="2052" b="1">
              <a:latin typeface="Arial" panose="020B0604020202020204" pitchFamily="34" charset="0"/>
              <a:cs typeface="Arial" panose="020B0604020202020204" pitchFamily="34" charset="0"/>
            </a:endParaRPr>
          </a:p>
          <a:p>
            <a:pPr marL="285750" indent="-285750">
              <a:spcAft>
                <a:spcPts val="1200"/>
              </a:spcAft>
              <a:buClr>
                <a:srgbClr val="84BD00"/>
              </a:buClr>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提出</a:t>
            </a:r>
            <a:r>
              <a:rPr lang="2052" b="0">
                <a:solidFill>
                  <a:srgbClr val="84BD00"/>
                </a:solidFill>
                <a:latin typeface="Arial" panose="020B0604020202020204" pitchFamily="34" charset="0"/>
                <a:cs typeface="Arial" panose="020B0604020202020204" pitchFamily="34" charset="0"/>
              </a:rPr>
              <a:t> </a:t>
            </a:r>
            <a:r>
              <a:rPr lang="2052">
                <a:latin typeface="Arial" panose="020B0604020202020204" pitchFamily="34" charset="0"/>
                <a:cs typeface="Arial" panose="020B0604020202020204" pitchFamily="34" charset="0"/>
              </a:rPr>
              <a:t>问题以确定情况是否不安全</a:t>
            </a:r>
          </a:p>
          <a:p>
            <a:pPr marL="285750" indent="-285750">
              <a:spcAft>
                <a:spcPts val="1200"/>
              </a:spcAft>
              <a:buClr>
                <a:srgbClr val="84BD00"/>
              </a:buClr>
              <a:buFont typeface="Wingdings" panose="05000000000000000000" pitchFamily="2" charset="2"/>
              <a:buChar char="ü"/>
              <a:defRPr b="0" i="0"/>
            </a:pPr>
            <a:r>
              <a:rPr lang="2052" b="0">
                <a:latin typeface="Arial" panose="020B0604020202020204" pitchFamily="34" charset="0"/>
                <a:cs typeface="Arial" panose="020B0604020202020204" pitchFamily="34" charset="0"/>
              </a:rPr>
              <a:t>向经理或主管</a:t>
            </a:r>
            <a:r>
              <a:rPr lang="2052" b="1">
                <a:solidFill>
                  <a:srgbClr val="84BD00"/>
                </a:solidFill>
                <a:latin typeface="Arial" panose="020B0604020202020204" pitchFamily="34" charset="0"/>
                <a:cs typeface="Arial" panose="020B0604020202020204" pitchFamily="34" charset="0"/>
              </a:rPr>
              <a:t>报告</a:t>
            </a:r>
            <a:endParaRPr lang="2052">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579699"/>
          </a:xfrm>
          <a:prstGeom prst="rect">
            <a:avLst/>
          </a:prstGeom>
        </p:spPr>
        <p:txBody>
          <a:bodyPr wrap="square">
            <a:spAutoFit/>
          </a:bodyPr>
          <a:lstStyle/>
          <a:p>
            <a:pPr algn="ctr">
              <a:spcAft>
                <a:spcPts val="1200"/>
              </a:spcAft>
              <a:defRPr b="0" i="0"/>
            </a:pPr>
            <a:r>
              <a:rPr lang="2052" sz="3200" b="1">
                <a:solidFill>
                  <a:srgbClr val="0033A0"/>
                </a:solidFill>
                <a:latin typeface="Arial" panose="020B0604020202020204" pitchFamily="34" charset="0"/>
                <a:cs typeface="Arial" panose="020B0604020202020204" pitchFamily="34" charset="0"/>
              </a:rPr>
              <a:t>安全事关</a:t>
            </a:r>
            <a:r>
              <a:rPr lang="2052" sz="3200" b="1">
                <a:solidFill>
                  <a:srgbClr val="84BD00"/>
                </a:solidFill>
                <a:latin typeface="Arial" panose="020B0604020202020204" pitchFamily="34" charset="0"/>
                <a:cs typeface="Arial" panose="020B0604020202020204" pitchFamily="34" charset="0"/>
              </a:rPr>
              <a:t>个人</a:t>
            </a:r>
            <a:r>
              <a:rPr lang="2052" sz="3200" b="1">
                <a:solidFill>
                  <a:srgbClr val="0033A0"/>
                </a:solidFill>
                <a:latin typeface="Arial" panose="020B0604020202020204" pitchFamily="34" charset="0"/>
                <a:cs typeface="Arial" panose="020B0604020202020204" pitchFamily="34" charset="0"/>
              </a:rPr>
              <a:t> – 平平安安上班，顺顺利利回家！</a:t>
            </a:r>
            <a:r>
              <a:rPr lang="2052" sz="3200" b="0">
                <a:solidFill>
                  <a:srgbClr val="0033A0"/>
                </a:solidFill>
                <a:latin typeface="Arial" panose="020B0604020202020204" pitchFamily="34" charset="0"/>
                <a:cs typeface="Arial" panose="020B0604020202020204" pitchFamily="34" charset="0"/>
              </a:rPr>
              <a:t>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r>
              <a:rPr lang="2052"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028A92B-9879-4548-8447-AFD393E78022}"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349307"/>
          </a:xfrm>
          <a:prstGeom prst="rect">
            <a:avLst/>
          </a:prstGeom>
        </p:spPr>
        <p:txBody>
          <a:bodyPr wrap="square">
            <a:spAutoFit/>
          </a:bodyPr>
          <a:lstStyle/>
          <a:p>
            <a:pPr algn="ctr">
              <a:spcAft>
                <a:spcPts val="1200"/>
              </a:spcAft>
              <a:defRPr b="0" i="0"/>
            </a:pPr>
            <a:r>
              <a:rPr lang="2052" sz="3600" b="1">
                <a:solidFill>
                  <a:srgbClr val="84BD00"/>
                </a:solidFill>
                <a:latin typeface="Arial" panose="020B0604020202020204" pitchFamily="34" charset="0"/>
                <a:cs typeface="Arial" panose="020B0604020202020204" pitchFamily="34" charset="0"/>
              </a:rPr>
              <a:t>您</a:t>
            </a:r>
            <a:r>
              <a:rPr lang="2052" sz="3600" b="1">
                <a:solidFill>
                  <a:srgbClr val="0033A0"/>
                </a:solidFill>
                <a:latin typeface="Arial" panose="020B0604020202020204" pitchFamily="34" charset="0"/>
                <a:cs typeface="Arial" panose="020B0604020202020204" pitchFamily="34" charset="0"/>
              </a:rPr>
              <a:t>将采取什么行动？</a:t>
            </a:r>
            <a:br>
              <a:rPr lang="2052"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2052" sz="3600" b="1">
                <a:solidFill>
                  <a:srgbClr val="0033A0"/>
                </a:solidFill>
                <a:latin typeface="Arial" panose="020B0604020202020204" pitchFamily="34" charset="0"/>
                <a:cs typeface="Arial" panose="020B0604020202020204" pitchFamily="34" charset="0"/>
              </a:rPr>
              <a:t>是时候……</a:t>
            </a:r>
          </a:p>
          <a:p>
            <a:pPr algn="ctr">
              <a:spcAft>
                <a:spcPts val="1200"/>
              </a:spcAft>
              <a:defRPr b="0" i="0"/>
            </a:pPr>
            <a:r>
              <a:rPr lang="2052" sz="3600" b="1" i="1">
                <a:solidFill>
                  <a:srgbClr val="84BD00"/>
                </a:solidFill>
                <a:latin typeface="Arial" panose="020B0604020202020204" pitchFamily="34" charset="0"/>
                <a:cs typeface="Arial" panose="020B0604020202020204" pitchFamily="34" charset="0"/>
              </a:rPr>
              <a:t>“加强安全措施”</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6320071" cy="2193109"/>
            <a:chOff x="2201532" y="2952144"/>
            <a:chExt cx="39285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2052"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2052"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450412" y="3483452"/>
              <a:ext cx="3679683" cy="1037356"/>
            </a:xfrm>
            <a:prstGeom prst="rect">
              <a:avLst/>
            </a:prstGeom>
          </p:spPr>
          <p:txBody>
            <a:bodyPr wrap="square">
              <a:spAutoFit/>
            </a:bodyPr>
            <a:lstStyle/>
            <a:p>
              <a:pPr algn="ctr">
                <a:defRPr b="0" i="0"/>
              </a:pPr>
              <a:r>
                <a:rPr lang="2052" sz="1600">
                  <a:solidFill>
                    <a:schemeClr val="tx1">
                      <a:lumMod val="50000"/>
                      <a:lumOff val="50000"/>
                    </a:schemeClr>
                  </a:solidFill>
                  <a:latin typeface="Arial" panose="020B0604020202020204" pitchFamily="34" charset="0"/>
                  <a:cs typeface="Arial" panose="020B0604020202020204" pitchFamily="34" charset="0"/>
                </a:rPr>
                <a:t>作为一家公司，确保每位员工每天安全回家是我们的道德责任。</a:t>
              </a:r>
            </a:p>
            <a:p>
              <a:pPr algn="ctr">
                <a:defRPr b="0" i="0"/>
              </a:pPr>
              <a:r>
                <a:rPr lang="2052" sz="1600">
                  <a:solidFill>
                    <a:schemeClr val="tx1">
                      <a:lumMod val="50000"/>
                      <a:lumOff val="50000"/>
                    </a:schemeClr>
                  </a:solidFill>
                  <a:latin typeface="Arial" panose="020B0604020202020204" pitchFamily="34" charset="0"/>
                  <a:cs typeface="Arial" panose="020B0604020202020204" pitchFamily="34" charset="0"/>
                </a:rPr>
                <a:t>安全是我们做出每个决定的重要考虑因素。</a:t>
              </a:r>
            </a:p>
            <a:p>
              <a:pPr algn="ctr">
                <a:defRPr b="0" i="0"/>
              </a:pPr>
              <a:r>
                <a:rPr lang="2052" sz="1400" i="1">
                  <a:solidFill>
                    <a:schemeClr val="tx1">
                      <a:lumMod val="50000"/>
                      <a:lumOff val="50000"/>
                    </a:schemeClr>
                  </a:solidFill>
                  <a:latin typeface="Arial" panose="020B0604020202020204" pitchFamily="34" charset="0"/>
                  <a:cs typeface="Arial" panose="020B0604020202020204" pitchFamily="34" charset="0"/>
                </a:rPr>
                <a:t>– 马克·伯吉斯（Mark Burgess），总裁兼首席执行官</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1739097"/>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没有什么值得为之受伤。</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所有受伤皆可以预防。</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安全将得到妥善管理。</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安全行为是所有员工的雇佣条件之一。</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44649"/>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457657"/>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我们承诺以安全为核心价值</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2052" sz="3600" b="1">
                <a:solidFill>
                  <a:srgbClr val="0033A0"/>
                </a:solidFill>
                <a:latin typeface="Arial" panose="020B0604020202020204" pitchFamily="34" charset="0"/>
                <a:cs typeface="Arial" panose="020B0604020202020204" pitchFamily="34" charset="0"/>
              </a:rPr>
              <a:t>当前状态</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r>
              <a:rPr lang="2052"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36A49CF-CFDF-4AF5-A28E-93BC54A44E42}"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2052" sz="2400" b="1">
                <a:solidFill>
                  <a:srgbClr val="0033A0"/>
                </a:solidFill>
                <a:latin typeface="Arial" panose="020B0604020202020204" pitchFamily="34" charset="0"/>
                <a:ea typeface="+mn-ea"/>
                <a:cs typeface="Arial" panose="020B0604020202020204" pitchFamily="34" charset="0"/>
              </a:rPr>
              <a:t>我们的安全之旅</a:t>
            </a:r>
            <a:br>
              <a:rPr lang="2052"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943045192"/>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2931770745"/>
              </p:ext>
            </p:extLst>
          </p:nvPr>
        </p:nvGraphicFramePr>
        <p:xfrm>
          <a:off x="7696160" y="2217571"/>
          <a:ext cx="4218196" cy="3238684"/>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2052" sz="1600"/>
              <a:t>2020 年起的最新减少情况</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283547"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640720"/>
            </a:xfrm>
            <a:prstGeom prst="rect">
              <a:avLst/>
            </a:prstGeom>
            <a:noFill/>
          </p:spPr>
          <p:txBody>
            <a:bodyPr wrap="square" rtlCol="0">
              <a:spAutoFit/>
            </a:bodyPr>
            <a:lstStyle/>
            <a:p>
              <a:pPr algn="r">
                <a:defRPr b="0" i="0"/>
              </a:pPr>
              <a:r>
                <a:rPr lang="2052" sz="1200" b="1">
                  <a:solidFill>
                    <a:srgbClr val="0033A0"/>
                  </a:solidFill>
                  <a:latin typeface="Arial Black" panose="020B0A04020102020204" pitchFamily="34" charset="0"/>
                  <a:cs typeface="Arial" panose="020B0604020202020204" pitchFamily="34" charset="0"/>
                </a:rPr>
                <a:t>TRIR</a:t>
              </a:r>
            </a:p>
            <a:p>
              <a:pPr algn="r">
                <a:defRPr b="0" i="0"/>
              </a:pPr>
              <a:r>
                <a:rPr lang="2052" sz="1200" b="1">
                  <a:solidFill>
                    <a:srgbClr val="0033A0"/>
                  </a:solidFill>
                  <a:latin typeface="Arial" panose="020B0604020202020204" pitchFamily="34" charset="0"/>
                  <a:cs typeface="Arial" panose="020B0604020202020204" pitchFamily="34" charset="0"/>
                </a:rPr>
                <a:t>总可记录</a:t>
              </a:r>
            </a:p>
            <a:p>
              <a:pPr algn="r">
                <a:defRPr b="0" i="0"/>
              </a:pPr>
              <a:r>
                <a:rPr lang="2052" sz="1200" b="1">
                  <a:solidFill>
                    <a:srgbClr val="0033A0"/>
                  </a:solidFill>
                  <a:latin typeface="Arial" panose="020B0604020202020204" pitchFamily="34" charset="0"/>
                  <a:cs typeface="Arial" panose="020B0604020202020204" pitchFamily="34" charset="0"/>
                </a:rPr>
                <a:t>事故率</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2052"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618114"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640720"/>
            </a:xfrm>
            <a:prstGeom prst="rect">
              <a:avLst/>
            </a:prstGeom>
            <a:noFill/>
          </p:spPr>
          <p:txBody>
            <a:bodyPr wrap="square" rtlCol="0">
              <a:spAutoFit/>
            </a:bodyPr>
            <a:lstStyle/>
            <a:p>
              <a:pPr algn="r">
                <a:defRPr b="0" i="0"/>
              </a:pPr>
              <a:r>
                <a:rPr lang="2052" sz="1200" b="1">
                  <a:solidFill>
                    <a:srgbClr val="0033A0"/>
                  </a:solidFill>
                  <a:latin typeface="Arial Black" panose="020B0A04020102020204" pitchFamily="34" charset="0"/>
                  <a:cs typeface="Arial" panose="020B0604020202020204" pitchFamily="34" charset="0"/>
                </a:rPr>
                <a:t>LTIR</a:t>
              </a:r>
            </a:p>
            <a:p>
              <a:pPr algn="r">
                <a:defRPr b="0" i="0"/>
              </a:pPr>
              <a:r>
                <a:rPr lang="2052" sz="1200" b="1">
                  <a:solidFill>
                    <a:srgbClr val="0033A0"/>
                  </a:solidFill>
                  <a:latin typeface="Arial" panose="020B0604020202020204" pitchFamily="34" charset="0"/>
                  <a:cs typeface="Arial" panose="020B0604020202020204" pitchFamily="34" charset="0"/>
                </a:rPr>
                <a:t>损失时间</a:t>
              </a:r>
            </a:p>
            <a:p>
              <a:pPr algn="r">
                <a:defRPr b="0" i="0"/>
              </a:pPr>
              <a:r>
                <a:rPr lang="2052" sz="1200" b="1">
                  <a:solidFill>
                    <a:srgbClr val="0033A0"/>
                  </a:solidFill>
                  <a:latin typeface="Arial" panose="020B0604020202020204" pitchFamily="34" charset="0"/>
                  <a:cs typeface="Arial" panose="020B0604020202020204" pitchFamily="34" charset="0"/>
                </a:rPr>
                <a:t>事故率</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2052"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2349307"/>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企业安全投资</a:t>
            </a:r>
          </a:p>
          <a:p>
            <a:pPr marL="342900" indent="-342900">
              <a:spcAft>
                <a:spcPts val="1200"/>
              </a:spcAft>
              <a:buClr>
                <a:srgbClr val="84BD00"/>
              </a:buClr>
              <a:buSzPct val="126000"/>
              <a:buFont typeface="Wingdings" panose="05000000000000000000" pitchFamily="2" charset="2"/>
              <a:buChar char="ü"/>
              <a:defRPr b="0" i="0"/>
            </a:pPr>
            <a:r>
              <a:rPr lang="2052" sz="2000">
                <a:solidFill>
                  <a:srgbClr val="84BD00"/>
                </a:solidFill>
                <a:latin typeface="Arial" panose="020B0604020202020204" pitchFamily="34" charset="0"/>
                <a:cs typeface="Arial" panose="020B0604020202020204" pitchFamily="34" charset="0"/>
              </a:rPr>
              <a:t>基础设施投资</a:t>
            </a:r>
            <a:br>
              <a:rPr lang="2052" sz="2000">
                <a:solidFill>
                  <a:srgbClr val="84BD00"/>
                </a:solidFill>
                <a:latin typeface="Arial" panose="020B0604020202020204" pitchFamily="34" charset="0"/>
                <a:cs typeface="Arial" panose="020B0604020202020204" pitchFamily="34" charset="0"/>
              </a:rPr>
            </a:br>
            <a:r>
              <a:rPr lang="2052" sz="1600">
                <a:latin typeface="Arial" panose="020B0604020202020204" pitchFamily="34" charset="0"/>
                <a:cs typeface="Arial" panose="020B0604020202020204" pitchFamily="34" charset="0"/>
              </a:rPr>
              <a:t>多年来，公司进行了大量资本支出投资，直接改善了经营场所的安全基础设施。  </a:t>
            </a:r>
          </a:p>
          <a:p>
            <a:pPr marL="342900" lvl="0" indent="-342900">
              <a:spcAft>
                <a:spcPts val="1200"/>
              </a:spcAft>
              <a:buClr>
                <a:srgbClr val="84BD00"/>
              </a:buClr>
              <a:buSzPct val="126000"/>
              <a:buFont typeface="Wingdings" panose="05000000000000000000" pitchFamily="2" charset="2"/>
              <a:buChar char="ü"/>
              <a:defRPr b="0" i="0"/>
            </a:pPr>
            <a:r>
              <a:rPr lang="2052" sz="2000">
                <a:solidFill>
                  <a:srgbClr val="84BD00"/>
                </a:solidFill>
                <a:latin typeface="Arial" panose="020B0604020202020204" pitchFamily="34" charset="0"/>
                <a:cs typeface="Arial" panose="020B0604020202020204" pitchFamily="34" charset="0"/>
              </a:rPr>
              <a:t>培训投资</a:t>
            </a:r>
            <a:br>
              <a:rPr lang="2052" sz="2000">
                <a:solidFill>
                  <a:srgbClr val="84BD00"/>
                </a:solidFill>
                <a:latin typeface="Arial" panose="020B0604020202020204" pitchFamily="34" charset="0"/>
                <a:cs typeface="Arial" panose="020B0604020202020204" pitchFamily="34" charset="0"/>
              </a:rPr>
            </a:br>
            <a:r>
              <a:rPr lang="2052" sz="1600">
                <a:solidFill>
                  <a:prstClr val="black"/>
                </a:solidFill>
                <a:latin typeface="Arial" panose="020B0604020202020204" pitchFamily="34" charset="0"/>
                <a:cs typeface="Arial" panose="020B0604020202020204" pitchFamily="34" charset="0"/>
              </a:rPr>
              <a:t>公司对安全培训项目给予额外的关注和投资，包括新员工培训和主管安全参与研讨会。</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r>
              <a:rPr lang="2052"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28681BD1-1EF0-4EB1-9656-405EB34DC400}"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en-US" sz="2400" b="1" dirty="0">
                <a:solidFill>
                  <a:srgbClr val="0033A0"/>
                </a:solidFill>
                <a:latin typeface="Arial" panose="020B0604020202020204" pitchFamily="34" charset="0"/>
                <a:ea typeface="+mn-ea"/>
                <a:cs typeface="Arial" panose="020B0604020202020204" pitchFamily="34" charset="0"/>
              </a:rPr>
              <a:t>2024</a:t>
            </a:r>
            <a:r>
              <a:rPr lang="2052" sz="2400" b="1" dirty="0">
                <a:solidFill>
                  <a:srgbClr val="0033A0"/>
                </a:solidFill>
                <a:latin typeface="Arial" panose="020B0604020202020204" pitchFamily="34" charset="0"/>
                <a:ea typeface="+mn-ea"/>
                <a:cs typeface="Arial" panose="020B0604020202020204" pitchFamily="34" charset="0"/>
              </a:rPr>
              <a:t> 年第一季度受伤情况</a:t>
            </a:r>
            <a:br>
              <a:rPr lang="2052"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189909"/>
          </a:xfrm>
          <a:prstGeom prst="rect">
            <a:avLst/>
          </a:prstGeom>
          <a:noFill/>
        </p:spPr>
        <p:txBody>
          <a:bodyPr wrap="square">
            <a:spAutoFit/>
          </a:bodyPr>
          <a:lstStyle/>
          <a:p>
            <a:pPr rtl="0">
              <a:defRPr b="0" i="0"/>
            </a:pPr>
            <a:r>
              <a:rPr lang="2052">
                <a:latin typeface="Arial" panose="020B0604020202020204" pitchFamily="34" charset="0"/>
                <a:cs typeface="Arial" panose="020B0604020202020204" pitchFamily="34" charset="0"/>
              </a:rPr>
              <a:t>我们正在改进我们的安全之旅，但员工仍在经历着影响其人生的伤害。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CA76E047-ADD3-0F46-90FC-F311B01A7E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1446DF71-26B8-F8FA-358D-1CC36E5A60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r>
              <a:rPr lang="2052"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7A404B3-E653-4BA7-B8D2-F337E5B17AF9}"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2052" sz="2400" b="1">
                <a:solidFill>
                  <a:srgbClr val="0033A0"/>
                </a:solidFill>
                <a:latin typeface="Arial" panose="020B0604020202020204" pitchFamily="34" charset="0"/>
                <a:ea typeface="+mn-ea"/>
                <a:cs typeface="Arial" panose="020B0604020202020204" pitchFamily="34" charset="0"/>
              </a:rPr>
              <a:t>Mauser 的安全之旅</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政府和公司规章制度</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营造安全的工作环境</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工程控制</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领导</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070075"/>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2052" sz="1200">
                    <a:latin typeface="Arial" panose="020B0604020202020204" pitchFamily="34" charset="0"/>
                    <a:cs typeface="Arial" panose="020B0604020202020204" pitchFamily="34" charset="0"/>
                  </a:rPr>
                  <a:t>在过去几年，公司确定了各个高风险资产关键点，并设计和安装必要的机器防护装置。</a:t>
                </a:r>
              </a:p>
              <a:p>
                <a:pPr>
                  <a:lnSpc>
                    <a:spcPct val="90000"/>
                  </a:lnSpc>
                  <a:spcBef>
                    <a:spcPts val="1200"/>
                  </a:spcBef>
                  <a:spcAft>
                    <a:spcPts val="600"/>
                  </a:spcAft>
                  <a:buClr>
                    <a:schemeClr val="tx1"/>
                  </a:buClr>
                  <a:defRPr b="0" i="0"/>
                </a:pPr>
                <a:r>
                  <a:rPr lang="2052" sz="1200" b="1">
                    <a:latin typeface="Arial" panose="020B0604020202020204" pitchFamily="34" charset="0"/>
                    <a:cs typeface="Arial" panose="020B0604020202020204" pitchFamily="34" charset="0"/>
                  </a:rPr>
                  <a:t>重点：</a:t>
                </a:r>
                <a:r>
                  <a:rPr lang="2052" sz="1200" b="0">
                    <a:latin typeface="Arial" panose="020B0604020202020204" pitchFamily="34" charset="0"/>
                    <a:cs typeface="Arial" panose="020B0604020202020204" pitchFamily="34" charset="0"/>
                  </a:rPr>
                  <a:t> </a:t>
                </a:r>
                <a:r>
                  <a:rPr lang="2052" sz="1200" b="1">
                    <a:latin typeface="Arial" panose="020B0604020202020204" pitchFamily="34" charset="0"/>
                    <a:cs typeface="Arial" panose="020B0604020202020204" pitchFamily="34" charset="0"/>
                  </a:rPr>
                  <a:t>消除安全隐患</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520037"/>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2052" sz="1400">
                    <a:latin typeface="Arial" panose="020B0604020202020204" pitchFamily="34" charset="0"/>
                    <a:cs typeface="Arial" panose="020B0604020202020204" pitchFamily="34" charset="0"/>
                  </a:rPr>
                  <a:t>构建和维持安全工作环境的关键要素</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5"/>
                <a:ext cx="2793374" cy="1070075"/>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2052" sz="1200">
                    <a:latin typeface="Arial" panose="020B0604020202020204" pitchFamily="34" charset="0"/>
                    <a:cs typeface="Arial" panose="020B0604020202020204" pitchFamily="34" charset="0"/>
                  </a:rPr>
                  <a:t>在过去五年中，Mauser 加大了遵守职业安全与健康管理局法规的承诺，同时引入了我们的救生规则。</a:t>
                </a:r>
              </a:p>
              <a:p>
                <a:pPr>
                  <a:lnSpc>
                    <a:spcPct val="90000"/>
                  </a:lnSpc>
                  <a:spcBef>
                    <a:spcPts val="1200"/>
                  </a:spcBef>
                  <a:spcAft>
                    <a:spcPts val="600"/>
                  </a:spcAft>
                  <a:buClr>
                    <a:schemeClr val="tx1"/>
                  </a:buClr>
                  <a:defRPr b="0" i="0"/>
                </a:pPr>
                <a:r>
                  <a:rPr lang="2052" sz="1200" b="1">
                    <a:latin typeface="Arial" panose="020B0604020202020204" pitchFamily="34" charset="0"/>
                    <a:cs typeface="Arial" panose="020B0604020202020204" pitchFamily="34" charset="0"/>
                  </a:rPr>
                  <a:t>重点：</a:t>
                </a:r>
                <a:r>
                  <a:rPr lang="2052" sz="1200" b="0">
                    <a:latin typeface="Arial" panose="020B0604020202020204" pitchFamily="34" charset="0"/>
                    <a:cs typeface="Arial" panose="020B0604020202020204" pitchFamily="34" charset="0"/>
                  </a:rPr>
                  <a:t> </a:t>
                </a:r>
                <a:r>
                  <a:rPr lang="2052" sz="1200" b="1">
                    <a:latin typeface="Arial" panose="020B0604020202020204" pitchFamily="34" charset="0"/>
                    <a:cs typeface="Arial" panose="020B0604020202020204" pitchFamily="34" charset="0"/>
                  </a:rPr>
                  <a:t>合规性</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070075"/>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2052" sz="1200">
                    <a:latin typeface="Arial" panose="020B0604020202020204" pitchFamily="34" charset="0"/>
                    <a:cs typeface="Arial" panose="020B0604020202020204" pitchFamily="34" charset="0"/>
                  </a:rPr>
                  <a:t>通过行为和行动培养我们的领导者，以支持吸引员工参与安全事务的文化。</a:t>
                </a:r>
              </a:p>
              <a:p>
                <a:pPr>
                  <a:lnSpc>
                    <a:spcPct val="90000"/>
                  </a:lnSpc>
                  <a:spcBef>
                    <a:spcPts val="1200"/>
                  </a:spcBef>
                  <a:spcAft>
                    <a:spcPts val="600"/>
                  </a:spcAft>
                  <a:buClr>
                    <a:schemeClr val="tx1"/>
                  </a:buClr>
                  <a:defRPr b="0" i="0"/>
                </a:pPr>
                <a:r>
                  <a:rPr lang="2052" sz="1200" b="1">
                    <a:latin typeface="Arial" panose="020B0604020202020204" pitchFamily="34" charset="0"/>
                    <a:cs typeface="Arial" panose="020B0604020202020204" pitchFamily="34" charset="0"/>
                  </a:rPr>
                  <a:t>重点：</a:t>
                </a:r>
                <a:r>
                  <a:rPr lang="2052" sz="1200" b="0">
                    <a:latin typeface="Arial" panose="020B0604020202020204" pitchFamily="34" charset="0"/>
                    <a:cs typeface="Arial" panose="020B0604020202020204" pitchFamily="34" charset="0"/>
                  </a:rPr>
                  <a:t> </a:t>
                </a:r>
                <a:r>
                  <a:rPr lang="2052" sz="1200" b="1">
                    <a:latin typeface="Arial" panose="020B0604020202020204" pitchFamily="34" charset="0"/>
                    <a:cs typeface="Arial" panose="020B0604020202020204" pitchFamily="34" charset="0"/>
                  </a:rPr>
                  <a:t>承诺</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2052" sz="1200" b="1">
                  <a:solidFill>
                    <a:srgbClr val="84BD00"/>
                  </a:solidFill>
                  <a:latin typeface="Arial" panose="020B0604020202020204" pitchFamily="34" charset="0"/>
                  <a:cs typeface="Arial" panose="020B0604020202020204" pitchFamily="34" charset="0"/>
                </a:rPr>
                <a:t>我们从哪里开始</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2052" sz="1200" b="1">
                  <a:solidFill>
                    <a:srgbClr val="84BD00"/>
                  </a:solidFill>
                  <a:latin typeface="Arial" panose="020B0604020202020204" pitchFamily="34" charset="0"/>
                  <a:cs typeface="Arial" panose="020B0604020202020204" pitchFamily="34" charset="0"/>
                </a:rPr>
                <a:t>我们采取的行动</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2052" sz="1200" b="1">
                  <a:solidFill>
                    <a:srgbClr val="84BD00"/>
                  </a:solidFill>
                  <a:latin typeface="Arial" panose="020B0604020202020204" pitchFamily="34" charset="0"/>
                  <a:cs typeface="Arial" panose="020B0604020202020204" pitchFamily="34" charset="0"/>
                </a:rPr>
                <a:t>我们所处位置</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2052" sz="3600" b="1">
                <a:solidFill>
                  <a:srgbClr val="0033A0"/>
                </a:solidFill>
                <a:latin typeface="Arial" panose="020B0604020202020204" pitchFamily="34" charset="0"/>
                <a:cs typeface="Arial" panose="020B0604020202020204" pitchFamily="34" charset="0"/>
              </a:rPr>
              <a:t>我们安全文化的支柱</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35B1A-4556-4892-A62E-30BA2096E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13358</TotalTime>
  <Words>2217</Words>
  <Application>Microsoft Office PowerPoint</Application>
  <PresentationFormat>Widescreen</PresentationFormat>
  <Paragraphs>314</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我们的安全之旅 </vt:lpstr>
      <vt:lpstr>PowerPoint Presentation</vt:lpstr>
      <vt:lpstr>2024 年第一季度受伤情况 </vt:lpstr>
      <vt:lpstr>Mauser 的安全之旅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35</cp:revision>
  <dcterms:created xsi:type="dcterms:W3CDTF">2023-04-05T19:27:26Z</dcterms:created>
  <dcterms:modified xsi:type="dcterms:W3CDTF">2024-05-24T19:29:30Z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