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CAE8C-0775-430E-9E67-1D9960A23657}" v="10" dt="2024-05-24T19:58:22.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342"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D0DCAE8C-0775-430E-9E67-1D9960A23657}"/>
    <pc:docChg chg="undo redo custSel modSld modMainMaster">
      <pc:chgData name="Michelle Machen" userId="521fa2bf-7d9e-4e64-91f3-35603fb06b1f" providerId="ADAL" clId="{D0DCAE8C-0775-430E-9E67-1D9960A23657}" dt="2024-05-24T19:58:22.488" v="114"/>
      <pc:docMkLst>
        <pc:docMk/>
      </pc:docMkLst>
      <pc:sldChg chg="modSp">
        <pc:chgData name="Michelle Machen" userId="521fa2bf-7d9e-4e64-91f3-35603fb06b1f" providerId="ADAL" clId="{D0DCAE8C-0775-430E-9E67-1D9960A23657}" dt="2024-05-24T14:01:52.321" v="93"/>
        <pc:sldMkLst>
          <pc:docMk/>
          <pc:sldMk cId="309841290" sldId="256"/>
        </pc:sldMkLst>
        <pc:spChg chg="mod">
          <ac:chgData name="Michelle Machen" userId="521fa2bf-7d9e-4e64-91f3-35603fb06b1f" providerId="ADAL" clId="{D0DCAE8C-0775-430E-9E67-1D9960A23657}" dt="2024-05-24T14:01:52.321" v="93"/>
          <ac:spMkLst>
            <pc:docMk/>
            <pc:sldMk cId="309841290" sldId="256"/>
            <ac:spMk id="9" creationId="{1CA947BF-ABA2-4088-9D40-250C382CFAF0}"/>
          </ac:spMkLst>
        </pc:spChg>
      </pc:sldChg>
      <pc:sldChg chg="modSp">
        <pc:chgData name="Michelle Machen" userId="521fa2bf-7d9e-4e64-91f3-35603fb06b1f" providerId="ADAL" clId="{D0DCAE8C-0775-430E-9E67-1D9960A23657}" dt="2024-05-24T14:01:52.321" v="93"/>
        <pc:sldMkLst>
          <pc:docMk/>
          <pc:sldMk cId="3388706351" sldId="264"/>
        </pc:sldMkLst>
        <pc:spChg chg="mod">
          <ac:chgData name="Michelle Machen" userId="521fa2bf-7d9e-4e64-91f3-35603fb06b1f" providerId="ADAL" clId="{D0DCAE8C-0775-430E-9E67-1D9960A23657}" dt="2024-05-24T14:01:52.321" v="93"/>
          <ac:spMkLst>
            <pc:docMk/>
            <pc:sldMk cId="3388706351" sldId="264"/>
            <ac:spMk id="5" creationId="{60766481-2F9D-4466-91D9-79A1A49632E2}"/>
          </ac:spMkLst>
        </pc:spChg>
      </pc:sldChg>
      <pc:sldChg chg="modSp">
        <pc:chgData name="Michelle Machen" userId="521fa2bf-7d9e-4e64-91f3-35603fb06b1f" providerId="ADAL" clId="{D0DCAE8C-0775-430E-9E67-1D9960A23657}" dt="2024-05-24T14:01:52.321" v="93"/>
        <pc:sldMkLst>
          <pc:docMk/>
          <pc:sldMk cId="1904048126" sldId="265"/>
        </pc:sldMkLst>
        <pc:spChg chg="mod">
          <ac:chgData name="Michelle Machen" userId="521fa2bf-7d9e-4e64-91f3-35603fb06b1f" providerId="ADAL" clId="{D0DCAE8C-0775-430E-9E67-1D9960A23657}" dt="2024-05-24T14:01:52.321" v="93"/>
          <ac:spMkLst>
            <pc:docMk/>
            <pc:sldMk cId="1904048126" sldId="265"/>
            <ac:spMk id="5" creationId="{60766481-2F9D-4466-91D9-79A1A49632E2}"/>
          </ac:spMkLst>
        </pc:spChg>
      </pc:sldChg>
      <pc:sldChg chg="modSp">
        <pc:chgData name="Michelle Machen" userId="521fa2bf-7d9e-4e64-91f3-35603fb06b1f" providerId="ADAL" clId="{D0DCAE8C-0775-430E-9E67-1D9960A23657}" dt="2024-05-24T14:01:52.321" v="93"/>
        <pc:sldMkLst>
          <pc:docMk/>
          <pc:sldMk cId="2686354981" sldId="266"/>
        </pc:sldMkLst>
        <pc:spChg chg="mod">
          <ac:chgData name="Michelle Machen" userId="521fa2bf-7d9e-4e64-91f3-35603fb06b1f" providerId="ADAL" clId="{D0DCAE8C-0775-430E-9E67-1D9960A23657}" dt="2024-05-24T14:01:52.321" v="93"/>
          <ac:spMkLst>
            <pc:docMk/>
            <pc:sldMk cId="2686354981" sldId="266"/>
            <ac:spMk id="5" creationId="{60766481-2F9D-4466-91D9-79A1A49632E2}"/>
          </ac:spMkLst>
        </pc:spChg>
      </pc:sldChg>
      <pc:sldChg chg="addSp delSp modSp mod">
        <pc:chgData name="Michelle Machen" userId="521fa2bf-7d9e-4e64-91f3-35603fb06b1f" providerId="ADAL" clId="{D0DCAE8C-0775-430E-9E67-1D9960A23657}" dt="2024-05-24T14:01:52.321" v="93"/>
        <pc:sldMkLst>
          <pc:docMk/>
          <pc:sldMk cId="1537101364" sldId="267"/>
        </pc:sldMkLst>
        <pc:spChg chg="mod">
          <ac:chgData name="Michelle Machen" userId="521fa2bf-7d9e-4e64-91f3-35603fb06b1f" providerId="ADAL" clId="{D0DCAE8C-0775-430E-9E67-1D9960A23657}" dt="2024-05-24T14:01:52.321" v="93"/>
          <ac:spMkLst>
            <pc:docMk/>
            <pc:sldMk cId="1537101364" sldId="267"/>
            <ac:spMk id="5" creationId="{60766481-2F9D-4466-91D9-79A1A49632E2}"/>
          </ac:spMkLst>
        </pc:spChg>
        <pc:spChg chg="mod">
          <ac:chgData name="Michelle Machen" userId="521fa2bf-7d9e-4e64-91f3-35603fb06b1f" providerId="ADAL" clId="{D0DCAE8C-0775-430E-9E67-1D9960A23657}" dt="2024-05-24T14:01:52.321" v="93"/>
          <ac:spMkLst>
            <pc:docMk/>
            <pc:sldMk cId="1537101364" sldId="267"/>
            <ac:spMk id="15" creationId="{F3E85788-075F-4E75-AAB5-12D34503189E}"/>
          </ac:spMkLst>
        </pc:spChg>
        <pc:picChg chg="add mod ord">
          <ac:chgData name="Michelle Machen" userId="521fa2bf-7d9e-4e64-91f3-35603fb06b1f" providerId="ADAL" clId="{D0DCAE8C-0775-430E-9E67-1D9960A23657}" dt="2024-05-24T13:50:05.191" v="37" actId="167"/>
          <ac:picMkLst>
            <pc:docMk/>
            <pc:sldMk cId="1537101364" sldId="267"/>
            <ac:picMk id="2" creationId="{8DFCA1AE-4CDA-4AD4-859C-AA51EF0FF1C7}"/>
          </ac:picMkLst>
        </pc:picChg>
        <pc:picChg chg="add mod ord">
          <ac:chgData name="Michelle Machen" userId="521fa2bf-7d9e-4e64-91f3-35603fb06b1f" providerId="ADAL" clId="{D0DCAE8C-0775-430E-9E67-1D9960A23657}" dt="2024-05-24T13:50:02.180" v="36" actId="167"/>
          <ac:picMkLst>
            <pc:docMk/>
            <pc:sldMk cId="1537101364" sldId="267"/>
            <ac:picMk id="8" creationId="{05C7EC91-8398-1412-DA7B-AB290DD59F86}"/>
          </ac:picMkLst>
        </pc:picChg>
        <pc:picChg chg="del">
          <ac:chgData name="Michelle Machen" userId="521fa2bf-7d9e-4e64-91f3-35603fb06b1f" providerId="ADAL" clId="{D0DCAE8C-0775-430E-9E67-1D9960A23657}" dt="2024-05-24T13:50:10.868" v="39" actId="478"/>
          <ac:picMkLst>
            <pc:docMk/>
            <pc:sldMk cId="1537101364" sldId="267"/>
            <ac:picMk id="14" creationId="{209930D1-59AD-AC78-E2AE-38F567F45CE4}"/>
          </ac:picMkLst>
        </pc:picChg>
        <pc:picChg chg="del">
          <ac:chgData name="Michelle Machen" userId="521fa2bf-7d9e-4e64-91f3-35603fb06b1f" providerId="ADAL" clId="{D0DCAE8C-0775-430E-9E67-1D9960A23657}" dt="2024-05-24T13:50:07.601" v="38" actId="478"/>
          <ac:picMkLst>
            <pc:docMk/>
            <pc:sldMk cId="1537101364" sldId="267"/>
            <ac:picMk id="17" creationId="{312E4A39-9E48-7A1F-08D6-A33A7D1C812E}"/>
          </ac:picMkLst>
        </pc:picChg>
      </pc:sldChg>
      <pc:sldChg chg="modSp mod">
        <pc:chgData name="Michelle Machen" userId="521fa2bf-7d9e-4e64-91f3-35603fb06b1f" providerId="ADAL" clId="{D0DCAE8C-0775-430E-9E67-1D9960A23657}" dt="2024-05-24T19:58:22.488" v="114"/>
        <pc:sldMkLst>
          <pc:docMk/>
          <pc:sldMk cId="3872770462" sldId="275"/>
        </pc:sldMkLst>
        <pc:spChg chg="mod">
          <ac:chgData name="Michelle Machen" userId="521fa2bf-7d9e-4e64-91f3-35603fb06b1f" providerId="ADAL" clId="{D0DCAE8C-0775-430E-9E67-1D9960A23657}" dt="2024-05-24T14:34:36.106" v="101" actId="20577"/>
          <ac:spMkLst>
            <pc:docMk/>
            <pc:sldMk cId="3872770462" sldId="275"/>
            <ac:spMk id="9" creationId="{74C0967F-AAFD-CAF6-FEE6-70FAC5D0E3ED}"/>
          </ac:spMkLst>
        </pc:spChg>
        <pc:spChg chg="mod">
          <ac:chgData name="Michelle Machen" userId="521fa2bf-7d9e-4e64-91f3-35603fb06b1f" providerId="ADAL" clId="{D0DCAE8C-0775-430E-9E67-1D9960A23657}" dt="2024-05-24T14:02:27.040" v="95" actId="20577"/>
          <ac:spMkLst>
            <pc:docMk/>
            <pc:sldMk cId="3872770462" sldId="275"/>
            <ac:spMk id="11" creationId="{4AE93960-CF78-12BC-DC96-DB52DDFC4384}"/>
          </ac:spMkLst>
        </pc:spChg>
        <pc:graphicFrameChg chg="mod">
          <ac:chgData name="Michelle Machen" userId="521fa2bf-7d9e-4e64-91f3-35603fb06b1f" providerId="ADAL" clId="{D0DCAE8C-0775-430E-9E67-1D9960A23657}" dt="2024-05-24T19:58:22.488" v="114"/>
          <ac:graphicFrameMkLst>
            <pc:docMk/>
            <pc:sldMk cId="3872770462" sldId="275"/>
            <ac:graphicFrameMk id="7" creationId="{2A404A72-613C-7C77-9817-870B8352FBFB}"/>
          </ac:graphicFrameMkLst>
        </pc:graphicFrameChg>
      </pc:sldChg>
      <pc:sldChg chg="modSp">
        <pc:chgData name="Michelle Machen" userId="521fa2bf-7d9e-4e64-91f3-35603fb06b1f" providerId="ADAL" clId="{D0DCAE8C-0775-430E-9E67-1D9960A23657}" dt="2024-05-24T14:01:52.321" v="93"/>
        <pc:sldMkLst>
          <pc:docMk/>
          <pc:sldMk cId="1725687730" sldId="279"/>
        </pc:sldMkLst>
        <pc:spChg chg="mod">
          <ac:chgData name="Michelle Machen" userId="521fa2bf-7d9e-4e64-91f3-35603fb06b1f" providerId="ADAL" clId="{D0DCAE8C-0775-430E-9E67-1D9960A23657}" dt="2024-05-24T14:01:52.321" v="93"/>
          <ac:spMkLst>
            <pc:docMk/>
            <pc:sldMk cId="1725687730" sldId="279"/>
            <ac:spMk id="5" creationId="{60766481-2F9D-4466-91D9-79A1A49632E2}"/>
          </ac:spMkLst>
        </pc:spChg>
      </pc:sldChg>
      <pc:sldChg chg="modSp mod">
        <pc:chgData name="Michelle Machen" userId="521fa2bf-7d9e-4e64-91f3-35603fb06b1f" providerId="ADAL" clId="{D0DCAE8C-0775-430E-9E67-1D9960A23657}" dt="2024-05-24T15:04:56.186" v="111" actId="14100"/>
        <pc:sldMkLst>
          <pc:docMk/>
          <pc:sldMk cId="4000896723" sldId="288"/>
        </pc:sldMkLst>
        <pc:spChg chg="mod">
          <ac:chgData name="Michelle Machen" userId="521fa2bf-7d9e-4e64-91f3-35603fb06b1f" providerId="ADAL" clId="{D0DCAE8C-0775-430E-9E67-1D9960A23657}" dt="2024-05-24T14:01:52.321" v="93"/>
          <ac:spMkLst>
            <pc:docMk/>
            <pc:sldMk cId="4000896723" sldId="288"/>
            <ac:spMk id="5" creationId="{60766481-2F9D-4466-91D9-79A1A49632E2}"/>
          </ac:spMkLst>
        </pc:spChg>
        <pc:graphicFrameChg chg="mod">
          <ac:chgData name="Michelle Machen" userId="521fa2bf-7d9e-4e64-91f3-35603fb06b1f" providerId="ADAL" clId="{D0DCAE8C-0775-430E-9E67-1D9960A23657}" dt="2024-05-24T15:04:56.186" v="111" actId="14100"/>
          <ac:graphicFrameMkLst>
            <pc:docMk/>
            <pc:sldMk cId="4000896723" sldId="288"/>
            <ac:graphicFrameMk id="12" creationId="{A4A7C3A7-27E6-0F66-9A79-3AD4485CFD2B}"/>
          </ac:graphicFrameMkLst>
        </pc:graphicFrameChg>
        <pc:graphicFrameChg chg="mod">
          <ac:chgData name="Michelle Machen" userId="521fa2bf-7d9e-4e64-91f3-35603fb06b1f" providerId="ADAL" clId="{D0DCAE8C-0775-430E-9E67-1D9960A23657}" dt="2024-05-24T15:04:51.804" v="110" actId="14100"/>
          <ac:graphicFrameMkLst>
            <pc:docMk/>
            <pc:sldMk cId="4000896723" sldId="288"/>
            <ac:graphicFrameMk id="14" creationId="{3482295F-985A-B6A5-9A8E-0A250BAC2660}"/>
          </ac:graphicFrameMkLst>
        </pc:graphicFrameChg>
      </pc:sldChg>
      <pc:sldChg chg="modSp mod">
        <pc:chgData name="Michelle Machen" userId="521fa2bf-7d9e-4e64-91f3-35603fb06b1f" providerId="ADAL" clId="{D0DCAE8C-0775-430E-9E67-1D9960A23657}" dt="2024-05-24T13:58:59.730" v="90" actId="6549"/>
        <pc:sldMkLst>
          <pc:docMk/>
          <pc:sldMk cId="3338377" sldId="298"/>
        </pc:sldMkLst>
        <pc:spChg chg="mod">
          <ac:chgData name="Michelle Machen" userId="521fa2bf-7d9e-4e64-91f3-35603fb06b1f" providerId="ADAL" clId="{D0DCAE8C-0775-430E-9E67-1D9960A23657}" dt="2024-05-24T13:57:10.628" v="53"/>
          <ac:spMkLst>
            <pc:docMk/>
            <pc:sldMk cId="3338377" sldId="298"/>
            <ac:spMk id="2" creationId="{DB6E0BF4-D8EB-A4C3-D078-0A0F8EDC4B6F}"/>
          </ac:spMkLst>
        </pc:spChg>
        <pc:spChg chg="mod">
          <ac:chgData name="Michelle Machen" userId="521fa2bf-7d9e-4e64-91f3-35603fb06b1f" providerId="ADAL" clId="{D0DCAE8C-0775-430E-9E67-1D9960A23657}" dt="2024-05-24T13:58:19.405" v="74" actId="20577"/>
          <ac:spMkLst>
            <pc:docMk/>
            <pc:sldMk cId="3338377" sldId="298"/>
            <ac:spMk id="4" creationId="{1C9DBB69-86E7-4B3D-71D5-648737F9D7FB}"/>
          </ac:spMkLst>
        </pc:spChg>
        <pc:spChg chg="mod">
          <ac:chgData name="Michelle Machen" userId="521fa2bf-7d9e-4e64-91f3-35603fb06b1f" providerId="ADAL" clId="{D0DCAE8C-0775-430E-9E67-1D9960A23657}" dt="2024-05-24T13:58:59.730" v="90" actId="6549"/>
          <ac:spMkLst>
            <pc:docMk/>
            <pc:sldMk cId="3338377" sldId="298"/>
            <ac:spMk id="5" creationId="{313F344E-0E5D-340A-509B-D1A614C99BDF}"/>
          </ac:spMkLst>
        </pc:spChg>
      </pc:sldChg>
      <pc:sldMasterChg chg="modSldLayout">
        <pc:chgData name="Michelle Machen" userId="521fa2bf-7d9e-4e64-91f3-35603fb06b1f" providerId="ADAL" clId="{D0DCAE8C-0775-430E-9E67-1D9960A23657}" dt="2024-05-24T14:01:52.321" v="93"/>
        <pc:sldMasterMkLst>
          <pc:docMk/>
          <pc:sldMasterMk cId="620836877" sldId="2147483648"/>
        </pc:sldMasterMkLst>
        <pc:sldLayoutChg chg="addSp delSp modSp mod">
          <pc:chgData name="Michelle Machen" userId="521fa2bf-7d9e-4e64-91f3-35603fb06b1f" providerId="ADAL" clId="{D0DCAE8C-0775-430E-9E67-1D9960A23657}" dt="2024-05-24T14:01:52.321" v="93"/>
          <pc:sldLayoutMkLst>
            <pc:docMk/>
            <pc:sldMasterMk cId="620836877" sldId="2147483648"/>
            <pc:sldLayoutMk cId="698946327" sldId="2147483650"/>
          </pc:sldLayoutMkLst>
          <pc:spChg chg="add del">
            <ac:chgData name="Michelle Machen" userId="521fa2bf-7d9e-4e64-91f3-35603fb06b1f" providerId="ADAL" clId="{D0DCAE8C-0775-430E-9E67-1D9960A23657}" dt="2024-05-24T14:01:25.918" v="91" actId="11529"/>
            <ac:spMkLst>
              <pc:docMk/>
              <pc:sldMasterMk cId="620836877" sldId="2147483648"/>
              <pc:sldLayoutMk cId="698946327" sldId="2147483650"/>
              <ac:spMk id="2" creationId="{D316E3CE-B09A-6860-9336-E49D4DCF3C70}"/>
            </ac:spMkLst>
          </pc:spChg>
          <pc:spChg chg="add del mod">
            <ac:chgData name="Michelle Machen" userId="521fa2bf-7d9e-4e64-91f3-35603fb06b1f" providerId="ADAL" clId="{D0DCAE8C-0775-430E-9E67-1D9960A23657}" dt="2024-05-24T14:01:28.321" v="92" actId="478"/>
            <ac:spMkLst>
              <pc:docMk/>
              <pc:sldMasterMk cId="620836877" sldId="2147483648"/>
              <pc:sldLayoutMk cId="698946327" sldId="2147483650"/>
              <ac:spMk id="3" creationId="{955E16E9-0707-A6B1-A1BB-6BD5F3F1C6CE}"/>
            </ac:spMkLst>
          </pc:spChg>
          <pc:spChg chg="mod">
            <ac:chgData name="Michelle Machen" userId="521fa2bf-7d9e-4e64-91f3-35603fb06b1f" providerId="ADAL" clId="{D0DCAE8C-0775-430E-9E67-1D9960A23657}" dt="2024-05-24T14:01:52.321" v="93"/>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3" sz="1600" dirty="0"/>
              <a:t>2020-</a:t>
            </a:r>
            <a:r>
              <a:rPr lang="en-US" sz="1600" dirty="0"/>
              <a:t>2024</a:t>
            </a:r>
            <a:r>
              <a:rPr lang="1043" sz="1600" dirty="0"/>
              <a:t> MPS YTD, jaar tot op heden incidentenpercentage</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 (totaal aantal vastgelegde letsels)</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 (werktijd verloren als gevolg van een incident)</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layout>
        <c:manualLayout>
          <c:xMode val="edge"/>
          <c:yMode val="edge"/>
          <c:x val="9.8779070282125889E-2"/>
          <c:y val="0.72939602200143294"/>
          <c:w val="0.80244159117619207"/>
          <c:h val="0.27060397799856711"/>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3" sz="1600" dirty="0"/>
              <a:t>2020-</a:t>
            </a:r>
            <a:r>
              <a:rPr lang="en-US" sz="1600" dirty="0"/>
              <a:t>2024</a:t>
            </a:r>
            <a:r>
              <a:rPr lang="1043" sz="1600" dirty="0"/>
              <a:t> MPS YTD IR incidentenpercentage vergelijking</a:t>
            </a:r>
          </a:p>
        </c:rich>
      </c:tx>
      <c:overlay val="0"/>
      <c:spPr>
        <a:noFill/>
        <a:ln>
          <a:noFill/>
        </a:ln>
        <a:effectLst/>
      </c:spPr>
    </c:title>
    <c:autoTitleDeleted val="0"/>
    <c:plotArea>
      <c:layout>
        <c:manualLayout>
          <c:layoutTarget val="inner"/>
          <c:xMode val="edge"/>
          <c:yMode val="edge"/>
          <c:x val="0.16488332184735333"/>
          <c:y val="0.3877987489713921"/>
          <c:w val="0.83511667815264667"/>
          <c:h val="0.34477809231214956"/>
        </c:manualLayout>
      </c:layout>
      <c:barChart>
        <c:barDir val="col"/>
        <c:grouping val="clustered"/>
        <c:varyColors val="0"/>
        <c:ser>
          <c:idx val="0"/>
          <c:order val="0"/>
          <c:tx>
            <c:strRef>
              <c:f>Sheet1!$B$1</c:f>
              <c:strCache>
                <c:ptCount val="1"/>
                <c:pt idx="0">
                  <c:v>Bijna incident</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Eerstehulp incident</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Aantal letsels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5113910381765076"/>
                      <c:h val="0.22903621917361333"/>
                    </c:manualLayout>
                  </c15:layout>
                </c:ext>
                <c:ext xmlns:c16="http://schemas.microsoft.com/office/drawing/2014/chart" uri="{C3380CC4-5D6E-409C-BE32-E72D297353CC}">
                  <c16:uniqueId val="{00000002-B388-4469-89CE-EBD287AC5DDC}"/>
                </c:ext>
              </c:extLst>
            </c:dLbl>
            <c:dLbl>
              <c:idx val="3"/>
              <c:layout>
                <c:manualLayout>
                  <c:x val="-4.901533613287485E-2"/>
                  <c:y val="0"/>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439904211886006"/>
                      <c:h val="0.33808371842983997"/>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Snijwond / punctie</c:v>
                </c:pt>
                <c:pt idx="1">
                  <c:v>Bekneld tussen een voorwerp</c:v>
                </c:pt>
                <c:pt idx="2">
                  <c:v>Verrekking / verstuiking</c:v>
                </c:pt>
                <c:pt idx="3">
                  <c:v>Val /uitglijden</c:v>
                </c:pt>
                <c:pt idx="4">
                  <c:v>Geraakt door een voorwerp</c:v>
                </c:pt>
                <c:pt idx="5">
                  <c:v>Brandwonden / chemische blootstelling</c:v>
                </c:pt>
                <c:pt idx="6">
                  <c:v>Anders</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defRPr b="0" i="0"/>
            </a:pPr>
            <a:r>
              <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3" sz="1800" dirty="0">
              <a:solidFill>
                <a:schemeClr val="bg1"/>
              </a:solidFill>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297772"/>
            <a:ext cx="9176468" cy="400110"/>
          </a:xfrm>
          <a:prstGeom prst="rect">
            <a:avLst/>
          </a:prstGeom>
          <a:noFill/>
          <a:effectLst/>
        </p:spPr>
        <p:txBody>
          <a:bodyPr wrap="square" rtlCol="0">
            <a:spAutoFit/>
          </a:bodyPr>
          <a:lstStyle/>
          <a:p>
            <a:pPr algn="l">
              <a:defRPr b="0" i="0"/>
            </a:pPr>
            <a:r>
              <a:rPr lang="1043" sz="2000" i="1">
                <a:solidFill>
                  <a:schemeClr val="bg1"/>
                </a:solidFill>
                <a:latin typeface="Arial" panose="020B0604020202020204" pitchFamily="34" charset="0"/>
                <a:cs typeface="Arial" panose="020B0604020202020204" pitchFamily="34" charset="0"/>
              </a:rPr>
              <a:t>Sta op voor veiligheid</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860630" cy="1446550"/>
          </a:xfrm>
          <a:prstGeom prst="rect">
            <a:avLst/>
          </a:prstGeom>
          <a:noFill/>
        </p:spPr>
        <p:txBody>
          <a:bodyPr wrap="square" rtlCol="0">
            <a:spAutoFit/>
          </a:bodyPr>
          <a:lstStyle/>
          <a:p>
            <a:pPr>
              <a:spcAft>
                <a:spcPts val="1200"/>
              </a:spcAft>
              <a:defRPr b="0" i="0"/>
            </a:pPr>
            <a:r>
              <a:rPr lang="1043"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a:t>
            </a:r>
            <a:r>
              <a:rPr lang="en-US"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3"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1043" sz="3400" dirty="0">
                <a:solidFill>
                  <a:srgbClr val="05223F"/>
                </a:solidFill>
                <a:latin typeface="Arial" panose="020B0604020202020204" pitchFamily="34" charset="0"/>
                <a:cs typeface="Arial" panose="020B0604020202020204" pitchFamily="34" charset="0"/>
              </a:rPr>
              <a:t>“Sta op voor veiligheid”</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DE DRIE BOUWSTENEN VAN ONZE VEILIGHEIDSCULTUUR</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43" sz="1900" b="1" spc="30">
                  <a:solidFill>
                    <a:schemeClr val="bg1"/>
                  </a:solidFill>
                  <a:latin typeface="Arial" panose="020B0604020202020204" pitchFamily="34" charset="0"/>
                  <a:cs typeface="Arial" panose="020B0604020202020204" pitchFamily="34" charset="0"/>
                </a:rPr>
                <a:t>INZET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706977"/>
            </a:xfrm>
            <a:prstGeom prst="rect">
              <a:avLst/>
            </a:prstGeom>
            <a:noFill/>
          </p:spPr>
          <p:txBody>
            <a:bodyPr wrap="square">
              <a:spAutoFit/>
            </a:bodyPr>
            <a:lstStyle/>
            <a:p>
              <a:pPr algn="ctr">
                <a:defRPr b="0" i="0"/>
              </a:pPr>
              <a:r>
                <a:rPr lang="1043" sz="1400" b="1">
                  <a:latin typeface="Arial" panose="020B0604020202020204" pitchFamily="34" charset="0"/>
                  <a:cs typeface="Arial" panose="020B0604020202020204" pitchFamily="34" charset="0"/>
                </a:rPr>
                <a:t>Veiligheidsbeleid</a:t>
              </a:r>
            </a:p>
            <a:p>
              <a:pPr algn="ctr">
                <a:defRPr b="0" i="0"/>
              </a:pPr>
              <a:r>
                <a:rPr lang="1043" sz="1400">
                  <a:latin typeface="Arial" panose="020B0604020202020204" pitchFamily="34" charset="0"/>
                  <a:cs typeface="Arial" panose="020B0604020202020204" pitchFamily="34" charset="0"/>
                </a:rPr>
                <a:t>schriftelijke verklaring van onze inzet voor veiligheid</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43" sz="1900" b="1" spc="30">
                  <a:solidFill>
                    <a:schemeClr val="bg1"/>
                  </a:solidFill>
                  <a:latin typeface="Arial" panose="020B0604020202020204" pitchFamily="34" charset="0"/>
                  <a:cs typeface="Arial" panose="020B0604020202020204" pitchFamily="34" charset="0"/>
                </a:rPr>
                <a:t>GEDRAG</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43" sz="1400" b="1">
                  <a:latin typeface="Arial" panose="020B0604020202020204" pitchFamily="34" charset="0"/>
                  <a:cs typeface="Arial" panose="020B0604020202020204" pitchFamily="34" charset="0"/>
                </a:rPr>
                <a:t>Levensreddende regels</a:t>
              </a:r>
            </a:p>
            <a:p>
              <a:pPr algn="ctr">
                <a:defRPr b="0" i="0"/>
              </a:pPr>
              <a:r>
                <a:rPr lang="1043" sz="1400">
                  <a:latin typeface="Arial" panose="020B0604020202020204" pitchFamily="34" charset="0"/>
                  <a:cs typeface="Arial" panose="020B0604020202020204" pitchFamily="34" charset="0"/>
                </a:rPr>
                <a:t>leidende principes van hoe we ons inzet voor veiligheid in de praktijk brengen</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068040" y="1520610"/>
            <a:ext cx="3051903" cy="4050320"/>
            <a:chOff x="8080508" y="1624520"/>
            <a:chExt cx="2658445"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43" sz="1900" b="1" spc="30">
                  <a:solidFill>
                    <a:schemeClr val="bg1"/>
                  </a:solidFill>
                  <a:latin typeface="Arial" panose="020B0604020202020204" pitchFamily="34" charset="0"/>
                  <a:cs typeface="Arial" panose="020B0604020202020204" pitchFamily="34" charset="0"/>
                </a:rPr>
                <a:t>OMGEVING</a:t>
              </a:r>
            </a:p>
          </p:txBody>
        </p:sp>
        <p:sp>
          <p:nvSpPr>
            <p:cNvPr id="8" name="TextBox 7">
              <a:extLst>
                <a:ext uri="{FF2B5EF4-FFF2-40B4-BE49-F238E27FC236}">
                  <a16:creationId xmlns:a16="http://schemas.microsoft.com/office/drawing/2014/main" id="{5B7F00A6-7B0F-B3BA-1631-49BDF167E626}"/>
                </a:ext>
              </a:extLst>
            </p:cNvPr>
            <p:cNvSpPr txBox="1"/>
            <p:nvPr/>
          </p:nvSpPr>
          <p:spPr>
            <a:xfrm>
              <a:off x="8080508" y="1949188"/>
              <a:ext cx="2658445" cy="713168"/>
            </a:xfrm>
            <a:prstGeom prst="rect">
              <a:avLst/>
            </a:prstGeom>
            <a:noFill/>
          </p:spPr>
          <p:txBody>
            <a:bodyPr wrap="square">
              <a:spAutoFit/>
            </a:bodyPr>
            <a:lstStyle/>
            <a:p>
              <a:pPr algn="ctr">
                <a:defRPr b="0" i="0"/>
              </a:pPr>
              <a:r>
                <a:rPr lang="1043" sz="1400" b="1">
                  <a:latin typeface="Arial" panose="020B0604020202020204" pitchFamily="34" charset="0"/>
                  <a:cs typeface="Arial" panose="020B0604020202020204" pitchFamily="34" charset="0"/>
                </a:rPr>
                <a:t>Organisatie van de werkplek (5S)</a:t>
              </a:r>
            </a:p>
            <a:p>
              <a:pPr algn="ctr">
                <a:defRPr b="0" i="0"/>
              </a:pPr>
              <a:r>
                <a:rPr lang="1043" sz="1400">
                  <a:latin typeface="Arial" panose="020B0604020202020204" pitchFamily="34" charset="0"/>
                  <a:cs typeface="Arial" panose="020B0604020202020204" pitchFamily="34" charset="0"/>
                </a:rPr>
                <a:t>een ruimte creëren waar werk veilig kan worden uitgevoerd</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43" sz="2400" b="1">
                <a:solidFill>
                  <a:srgbClr val="0033A0"/>
                </a:solidFill>
                <a:latin typeface="Arial" panose="020B0604020202020204" pitchFamily="34" charset="0"/>
                <a:cs typeface="Arial" panose="020B0604020202020204" pitchFamily="34" charset="0"/>
              </a:rPr>
              <a:t>We hebben veiligheidsleiders nodig op </a:t>
            </a:r>
            <a:r>
              <a:rPr lang="1043" sz="2400" b="1">
                <a:solidFill>
                  <a:srgbClr val="84BD00"/>
                </a:solidFill>
                <a:latin typeface="Arial" panose="020B0604020202020204" pitchFamily="34" charset="0"/>
                <a:cs typeface="Arial" panose="020B0604020202020204" pitchFamily="34" charset="0"/>
              </a:rPr>
              <a:t>elk niveau </a:t>
            </a:r>
            <a:r>
              <a:rPr lang="1043" sz="2400" b="1">
                <a:solidFill>
                  <a:srgbClr val="0033A0"/>
                </a:solidFill>
                <a:latin typeface="Arial" panose="020B0604020202020204" pitchFamily="34" charset="0"/>
                <a:cs typeface="Arial" panose="020B0604020202020204" pitchFamily="34" charset="0"/>
              </a:rPr>
              <a:t>van de organisatie </a:t>
            </a:r>
            <a:br>
              <a:rPr lang="1043" sz="2400" b="1">
                <a:solidFill>
                  <a:srgbClr val="0033A0"/>
                </a:solidFill>
                <a:latin typeface="Arial" panose="020B0604020202020204" pitchFamily="34" charset="0"/>
                <a:cs typeface="Arial" panose="020B0604020202020204" pitchFamily="34" charset="0"/>
              </a:rPr>
            </a:br>
            <a:r>
              <a:rPr lang="1043" sz="2400" b="1">
                <a:solidFill>
                  <a:srgbClr val="0033A0"/>
                </a:solidFill>
                <a:latin typeface="Arial" panose="020B0604020202020204" pitchFamily="34" charset="0"/>
                <a:cs typeface="Arial" panose="020B0604020202020204" pitchFamily="34" charset="0"/>
              </a:rPr>
              <a:t>om </a:t>
            </a:r>
            <a:r>
              <a:rPr lang="1043" sz="2400" b="1">
                <a:solidFill>
                  <a:srgbClr val="84BD00"/>
                </a:solidFill>
                <a:latin typeface="Arial" panose="020B0604020202020204" pitchFamily="34" charset="0"/>
                <a:cs typeface="Arial" panose="020B0604020202020204" pitchFamily="34" charset="0"/>
              </a:rPr>
              <a:t>een veiligheidscultuur</a:t>
            </a:r>
            <a:r>
              <a:rPr lang="1043" sz="2400" b="1">
                <a:solidFill>
                  <a:srgbClr val="0033A0"/>
                </a:solidFill>
                <a:latin typeface="Arial" panose="020B0604020202020204" pitchFamily="34" charset="0"/>
                <a:cs typeface="Arial" panose="020B0604020202020204" pitchFamily="34" charset="0"/>
              </a:rPr>
              <a:t> te ontwikkelen </a:t>
            </a:r>
            <a:r>
              <a:rPr lang="1043" sz="2400" b="1">
                <a:solidFill>
                  <a:srgbClr val="84BD00"/>
                </a:solidFill>
                <a:latin typeface="Arial" panose="020B0604020202020204" pitchFamily="34" charset="0"/>
                <a:cs typeface="Arial" panose="020B0604020202020204" pitchFamily="34" charset="0"/>
              </a:rPr>
              <a:t>en</a:t>
            </a:r>
            <a:r>
              <a:rPr lang="1043" sz="2400" b="1">
                <a:solidFill>
                  <a:srgbClr val="0033A0"/>
                </a:solidFill>
                <a:latin typeface="Arial" panose="020B0604020202020204" pitchFamily="34" charset="0"/>
                <a:cs typeface="Arial" panose="020B0604020202020204" pitchFamily="34" charset="0"/>
              </a:rPr>
              <a:t> te ondersteunen.</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ONS VEILIGHEIDSBELEID</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3" b="1">
                <a:latin typeface="Arial" panose="020B0604020202020204" pitchFamily="34" charset="0"/>
                <a:cs typeface="Arial" panose="020B0604020202020204" pitchFamily="34" charset="0"/>
              </a:rPr>
              <a:t>Hoogtepunten van ons beleid:</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Veiligheid is een kernwaarde, geen prioriteit. Wij zijn meedogenloos in onze strijd voor veiligheid.</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Een integraal onderdeel van onze cultuur.</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Omvat onze gemeenschap waarin we werken en onze contractanten.</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Onze verantwoordelijkheid als Mauser werknemers samen met onze faciliteiten.</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Aansprakelijkheid van leiderschap</a:t>
            </a:r>
          </a:p>
          <a:p>
            <a:pPr marL="285750" indent="-285750" algn="l">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Incidentprocessen, leren en onze veiligheid doen evolueren.</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LEVENSREDDENDE REGELS</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3">
                <a:latin typeface="Arial" panose="020B0604020202020204" pitchFamily="34" charset="0"/>
                <a:cs typeface="Arial" panose="020B0604020202020204" pitchFamily="34" charset="0"/>
              </a:rPr>
              <a:t>Levensreddende regels (LSR) zijn </a:t>
            </a:r>
            <a:r>
              <a:rPr lang="1043" b="1">
                <a:solidFill>
                  <a:srgbClr val="84BD00"/>
                </a:solidFill>
                <a:latin typeface="Arial" panose="020B0604020202020204" pitchFamily="34" charset="0"/>
                <a:cs typeface="Arial" panose="020B0604020202020204" pitchFamily="34" charset="0"/>
              </a:rPr>
              <a:t>belangrijke veiligheidsprincipes </a:t>
            </a:r>
            <a:r>
              <a:rPr lang="1043">
                <a:latin typeface="Arial" panose="020B0604020202020204" pitchFamily="34" charset="0"/>
                <a:cs typeface="Arial" panose="020B0604020202020204" pitchFamily="34" charset="0"/>
              </a:rPr>
              <a:t>die gevaren specifiek voor onze activiteiten aanpakken om ons te beschermen tegen ernstig letsel of overlijden.</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69667"/>
          </a:xfrm>
          <a:prstGeom prst="rect">
            <a:avLst/>
          </a:prstGeom>
          <a:noFill/>
        </p:spPr>
        <p:txBody>
          <a:bodyPr wrap="square">
            <a:spAutoFit/>
          </a:bodyPr>
          <a:lstStyle/>
          <a:p>
            <a:pPr algn="l">
              <a:spcAft>
                <a:spcPts val="600"/>
              </a:spcAft>
              <a:buClr>
                <a:srgbClr val="84BD00"/>
              </a:buClr>
              <a:buSzPct val="125000"/>
              <a:defRPr b="0" i="0"/>
            </a:pPr>
            <a:r>
              <a:rPr lang="1043" b="1">
                <a:latin typeface="Arial" panose="020B0604020202020204" pitchFamily="34" charset="0"/>
                <a:cs typeface="Arial" panose="020B0604020202020204" pitchFamily="34" charset="0"/>
              </a:rPr>
              <a:t>Actieve inzet voor de levensreddende regels:</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Kennis</a:t>
            </a:r>
            <a:r>
              <a:rPr lang="1043">
                <a:latin typeface="Arial" panose="020B0604020202020204" pitchFamily="34" charset="0"/>
                <a:cs typeface="Arial" panose="020B0604020202020204" pitchFamily="34" charset="0"/>
              </a:rPr>
              <a:t> - Het is uw verantwoordelijkheid om de levensreddende regels te begrijpen. Als iets niet duidelijk is, vraag het!</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Naleven</a:t>
            </a:r>
            <a:r>
              <a:rPr lang="1043">
                <a:latin typeface="Arial" panose="020B0604020202020204" pitchFamily="34" charset="0"/>
                <a:cs typeface="Arial" panose="020B0604020202020204" pitchFamily="34" charset="0"/>
              </a:rPr>
              <a:t> van de levensreddende regels – iedereen, ongeacht positie of functie, moet deze regels volgen.</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Risicobeoordeling </a:t>
            </a:r>
            <a:r>
              <a:rPr lang="1043">
                <a:latin typeface="Arial" panose="020B0604020202020204" pitchFamily="34" charset="0"/>
                <a:cs typeface="Arial" panose="020B0604020202020204" pitchFamily="34" charset="0"/>
              </a:rPr>
              <a:t>- Voordat u een taak uitvoert, toets de taak aan de levensreddende regels.</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Interventie</a:t>
            </a:r>
            <a:r>
              <a:rPr lang="1043">
                <a:latin typeface="Arial" panose="020B0604020202020204" pitchFamily="34" charset="0"/>
                <a:cs typeface="Arial" panose="020B0604020202020204" pitchFamily="34" charset="0"/>
              </a:rPr>
              <a:t> - Iedereen heeft het recht om te vragen dat een operatie of activiteit wordt stopgezet als zij denken dat een levensreddende regel niet wordt gevolgd en werknemers gevaar lopen.</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Actief samenwerken</a:t>
            </a:r>
            <a:r>
              <a:rPr lang="1043" b="0">
                <a:solidFill>
                  <a:srgbClr val="84BD00"/>
                </a:solidFill>
                <a:latin typeface="Arial" panose="020B0604020202020204" pitchFamily="34" charset="0"/>
                <a:cs typeface="Arial" panose="020B0604020202020204" pitchFamily="34" charset="0"/>
              </a:rPr>
              <a:t> </a:t>
            </a:r>
            <a:r>
              <a:rPr lang="1043">
                <a:latin typeface="Arial" panose="020B0604020202020204" pitchFamily="34" charset="0"/>
                <a:cs typeface="Arial" panose="020B0604020202020204" pitchFamily="34" charset="0"/>
              </a:rPr>
              <a:t>- Als u een collega ziet die gevaar loopt, zeg iets.</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Heetwerk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Besloten ruimte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43"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43" sz="1200" b="1">
                <a:solidFill>
                  <a:srgbClr val="0054A6"/>
                </a:solidFill>
                <a:latin typeface="Arial"/>
              </a:rPr>
              <a:t>Veilig rijden</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Energie isoleren</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Vuurlijn</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43"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43" sz="1200" b="1">
                <a:solidFill>
                  <a:srgbClr val="0054A6"/>
                </a:solidFill>
                <a:latin typeface="Arial"/>
              </a:rPr>
              <a:t>Gevaarlijke materialen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Valbescherming</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43" sz="1200" b="1">
                <a:solidFill>
                  <a:srgbClr val="0054A6"/>
                </a:solidFill>
                <a:latin typeface="Arial"/>
              </a:rPr>
              <a:t>Veiligheidscontroles</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723275"/>
          </a:xfrm>
          <a:prstGeom prst="rect">
            <a:avLst/>
          </a:prstGeom>
          <a:noFill/>
        </p:spPr>
        <p:txBody>
          <a:bodyPr wrap="square">
            <a:spAutoFit/>
          </a:bodyPr>
          <a:lstStyle/>
          <a:p>
            <a:pPr algn="l">
              <a:spcAft>
                <a:spcPts val="600"/>
              </a:spcAft>
              <a:buClr>
                <a:srgbClr val="84BD00"/>
              </a:buClr>
              <a:buSzPct val="125000"/>
            </a:pPr>
            <a:r>
              <a:rPr lang="nl-NL" b="1" dirty="0">
                <a:latin typeface="Arial" panose="020B0604020202020204" pitchFamily="34" charset="0"/>
                <a:cs typeface="Arial" panose="020B0604020202020204" pitchFamily="34" charset="0"/>
              </a:rPr>
              <a:t>Inzicht in de levensreddende regels (LSR)</a:t>
            </a: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169825"/>
          </a:xfrm>
          <a:prstGeom prst="rect">
            <a:avLst/>
          </a:prstGeom>
          <a:noFill/>
        </p:spPr>
        <p:txBody>
          <a:bodyPr wrap="square">
            <a:spAutoFit/>
          </a:bodyPr>
          <a:lstStyle/>
          <a:p>
            <a:pPr algn="l">
              <a:spcAft>
                <a:spcPts val="1800"/>
              </a:spcAft>
              <a:buClr>
                <a:srgbClr val="84BD00"/>
              </a:buClr>
              <a:buSzPct val="125000"/>
            </a:pPr>
            <a:r>
              <a:rPr lang="nl-NL" b="1" dirty="0">
                <a:solidFill>
                  <a:srgbClr val="84BD00"/>
                </a:solidFill>
                <a:latin typeface="Arial" panose="020B0604020202020204" pitchFamily="34" charset="0"/>
                <a:cs typeface="Arial" panose="020B0604020202020204" pitchFamily="34" charset="0"/>
              </a:rPr>
              <a:t>De levensreddende regels ZIJN GEEN:</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nl-NL" dirty="0">
                <a:latin typeface="Arial" panose="020B0604020202020204" pitchFamily="34" charset="0"/>
                <a:cs typeface="Arial" panose="020B0604020202020204" pitchFamily="34" charset="0"/>
              </a:rPr>
              <a:t>uitgebreid veiligheidsbeleid; </a:t>
            </a:r>
          </a:p>
          <a:p>
            <a:pPr marL="285750" indent="-285750" algn="l">
              <a:spcAft>
                <a:spcPts val="1800"/>
              </a:spcAft>
              <a:buClr>
                <a:srgbClr val="84BD00"/>
              </a:buClr>
              <a:buSzPct val="125000"/>
              <a:buFont typeface="Comic Sans MS" panose="030F0702030302020204" pitchFamily="66" charset="0"/>
              <a:buChar char="x"/>
            </a:pPr>
            <a:r>
              <a:rPr lang="nl-NL" dirty="0">
                <a:latin typeface="Arial" panose="020B0604020202020204" pitchFamily="34" charset="0"/>
                <a:cs typeface="Arial" panose="020B0604020202020204" pitchFamily="34" charset="0"/>
              </a:rPr>
              <a:t>formele training;</a:t>
            </a:r>
          </a:p>
          <a:p>
            <a:pPr marL="285750" indent="-285750" algn="l">
              <a:spcAft>
                <a:spcPts val="1800"/>
              </a:spcAft>
              <a:buClr>
                <a:srgbClr val="84BD00"/>
              </a:buClr>
              <a:buSzPct val="125000"/>
              <a:buFont typeface="Comic Sans MS" panose="030F0702030302020204" pitchFamily="66" charset="0"/>
              <a:buChar char="x"/>
            </a:pPr>
            <a:r>
              <a:rPr lang="nl-NL" dirty="0">
                <a:latin typeface="Arial" panose="020B0604020202020204" pitchFamily="34" charset="0"/>
                <a:cs typeface="Arial" panose="020B0604020202020204" pitchFamily="34" charset="0"/>
              </a:rPr>
              <a:t>bestraffende regels enkel gebruikt voor disciplinaire maatregelen.</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831818"/>
          </a:xfrm>
          <a:prstGeom prst="rect">
            <a:avLst/>
          </a:prstGeom>
          <a:noFill/>
        </p:spPr>
        <p:txBody>
          <a:bodyPr wrap="square">
            <a:spAutoFit/>
          </a:bodyPr>
          <a:lstStyle/>
          <a:p>
            <a:pPr algn="l">
              <a:spcAft>
                <a:spcPts val="1800"/>
              </a:spcAft>
              <a:buClr>
                <a:srgbClr val="84BD00"/>
              </a:buClr>
              <a:buSzPct val="125000"/>
            </a:pPr>
            <a:r>
              <a:rPr lang="en-US" b="1" dirty="0">
                <a:solidFill>
                  <a:srgbClr val="84BD00"/>
                </a:solidFill>
                <a:latin typeface="Arial" panose="020B0604020202020204" pitchFamily="34" charset="0"/>
                <a:cs typeface="Arial" panose="020B0604020202020204" pitchFamily="34" charset="0"/>
              </a:rPr>
              <a:t>De </a:t>
            </a:r>
            <a:r>
              <a:rPr lang="en-US" b="1" dirty="0" err="1">
                <a:solidFill>
                  <a:srgbClr val="84BD00"/>
                </a:solidFill>
                <a:latin typeface="Arial" panose="020B0604020202020204" pitchFamily="34" charset="0"/>
                <a:cs typeface="Arial" panose="020B0604020202020204" pitchFamily="34" charset="0"/>
              </a:rPr>
              <a:t>levensreddende</a:t>
            </a:r>
            <a:r>
              <a:rPr lang="en-US" b="1" dirty="0">
                <a:solidFill>
                  <a:srgbClr val="84BD00"/>
                </a:solidFill>
                <a:latin typeface="Arial" panose="020B0604020202020204" pitchFamily="34" charset="0"/>
                <a:cs typeface="Arial" panose="020B0604020202020204" pitchFamily="34" charset="0"/>
              </a:rPr>
              <a:t> regels ZIJN:</a:t>
            </a:r>
          </a:p>
          <a:p>
            <a:pPr marL="285750" indent="-285750" algn="l">
              <a:spcAft>
                <a:spcPts val="1800"/>
              </a:spcAft>
              <a:buClr>
                <a:srgbClr val="84BD00"/>
              </a:buClr>
              <a:buSzPct val="125000"/>
              <a:buFont typeface="Wingdings" panose="05000000000000000000" pitchFamily="2" charset="2"/>
              <a:buChar char="ü"/>
            </a:pPr>
            <a:r>
              <a:rPr lang="nl-NL" dirty="0">
                <a:latin typeface="Arial" panose="020B0604020202020204" pitchFamily="34" charset="0"/>
                <a:cs typeface="Arial" panose="020B0604020202020204" pitchFamily="34" charset="0"/>
              </a:rPr>
              <a:t>herinneringen aan de meest voorkomende risicogebieden;</a:t>
            </a:r>
          </a:p>
          <a:p>
            <a:pPr marL="285750" indent="-285750" algn="l">
              <a:spcAft>
                <a:spcPts val="1800"/>
              </a:spcAft>
              <a:buClr>
                <a:srgbClr val="84BD00"/>
              </a:buClr>
              <a:buSzPct val="125000"/>
              <a:buFont typeface="Wingdings" panose="05000000000000000000" pitchFamily="2" charset="2"/>
              <a:buChar char="ü"/>
            </a:pPr>
            <a:r>
              <a:rPr lang="nl-NL" dirty="0">
                <a:latin typeface="Arial" panose="020B0604020202020204" pitchFamily="34" charset="0"/>
                <a:cs typeface="Arial" panose="020B0604020202020204" pitchFamily="34" charset="0"/>
              </a:rPr>
              <a:t>richtlijnen voor het meest elementaire vereiste gedrag met betrekking tot elk risicogebied;</a:t>
            </a:r>
          </a:p>
          <a:p>
            <a:pPr marL="285750" indent="-285750" algn="l">
              <a:spcAft>
                <a:spcPts val="1800"/>
              </a:spcAft>
              <a:buClr>
                <a:srgbClr val="84BD00"/>
              </a:buClr>
              <a:buSzPct val="125000"/>
              <a:buFont typeface="Wingdings" panose="05000000000000000000" pitchFamily="2" charset="2"/>
              <a:buChar char="ü"/>
            </a:pPr>
            <a:r>
              <a:rPr lang="nl-NL" dirty="0">
                <a:latin typeface="Arial" panose="020B0604020202020204" pitchFamily="34" charset="0"/>
                <a:cs typeface="Arial" panose="020B0604020202020204" pitchFamily="34" charset="0"/>
              </a:rPr>
              <a:t>richtlijnen voor het ontwikkelen van gedrag dat werknemers beschermt tegen ernstig letsel of overleiden.</a:t>
            </a:r>
            <a:br>
              <a:rPr lang="en-US" dirty="0">
                <a:latin typeface="Arial" panose="020B0604020202020204" pitchFamily="34" charset="0"/>
                <a:cs typeface="Arial" panose="020B0604020202020204" pitchFamily="34" charset="0"/>
              </a:rPr>
            </a:br>
            <a:r>
              <a:rPr lang="nl-NL" sz="1800" i="1" kern="0" dirty="0">
                <a:effectLst/>
                <a:latin typeface="Arial" panose="020B0604020202020204" pitchFamily="34" charset="0"/>
                <a:ea typeface="Aptos" panose="020B0004020202020204" pitchFamily="34" charset="0"/>
              </a:rPr>
              <a:t>De ernst van de gevaren die in de LSR aan de orde komen, vereist echter dat er een disciplinair element aan dit beleid wordt toegevoegd.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14514" cy="1433993"/>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SET IN ORDER (rangschikken)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Minder waarschijnlijk dat een werknemer het verkeerde voorwerp zal pakken.</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Het gebruik van verkeerde voorwerpen kan ernstige veiligheidsrisico's veroorzaken.</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1006846"/>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ORGANISATIE VAN DE WERKPLEK– 5S</a:t>
            </a:r>
          </a:p>
          <a:p>
            <a:pPr algn="l">
              <a:buClr>
                <a:srgbClr val="84BD00"/>
              </a:buClr>
              <a:buSzPct val="125000"/>
              <a:defRPr b="0" i="0"/>
            </a:pPr>
            <a:r>
              <a:rPr lang="1043">
                <a:latin typeface="Arial" panose="020B0604020202020204" pitchFamily="34" charset="0"/>
                <a:cs typeface="Arial" panose="020B0604020202020204" pitchFamily="34" charset="0"/>
              </a:rPr>
              <a:t>Het 5S-systeem is een voortdurend verbeteringsproces om productiviteit te verbeteren en veiligheid op de werkvloer te verhogen.</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647566"/>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SORT (sorten)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Obstakels elimineren</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Minder voorwerpen om tegenop te lopen, over te struikelen, vuur te vatten, of andere schade te veroorzaken. Een opgeruimde werkplek is een veiligere werkplek</a:t>
            </a:r>
            <a:r>
              <a:rPr lang="1043"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5007151"/>
            <a:ext cx="4614514" cy="1220419"/>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SHINE (glanzen)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Stof en olie verwijderen, neemt brandgevaar weg.</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Vlekken opruimen vermindert het risico op uitglijden en vallen.</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802130" cy="1877437"/>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STANDARDIZE (standaardiseren)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Verminder het risico op defecten, ongelukken en andere veiligheidsproblemen.</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Van werkplaatsen die standaardprocessen volgen werd aangetoond dat ze veiligere werkomgevingen zijn.</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Creëer verwachtingen voor de werkplek voor nieuwe werknemers.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43" b="1">
                <a:solidFill>
                  <a:srgbClr val="84BD00"/>
                </a:solidFill>
                <a:latin typeface="Arial" panose="020B0604020202020204" pitchFamily="34" charset="0"/>
                <a:cs typeface="Arial" panose="020B0604020202020204" pitchFamily="34" charset="0"/>
              </a:rPr>
              <a:t>SUSTAIN (onderhouden)</a:t>
            </a:r>
          </a:p>
          <a:p>
            <a:pPr>
              <a:defRPr b="0" i="0"/>
            </a:pPr>
            <a:r>
              <a:rPr lang="1043" sz="1400" b="1" i="0" u="none" strike="noStrike">
                <a:solidFill>
                  <a:srgbClr val="000000"/>
                </a:solidFill>
                <a:latin typeface="Arial" panose="020B0604020202020204" pitchFamily="34" charset="0"/>
                <a:cs typeface="Arial" panose="020B0604020202020204" pitchFamily="34" charset="0"/>
              </a:rPr>
              <a:t>Veiligheidsimplicaties:</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Hoe langer de 5S-methode wordt opgevolgd en verbeterd, hoe veiliger de faciliteit.</a:t>
            </a:r>
          </a:p>
          <a:p>
            <a:pPr marL="171450" indent="-171450">
              <a:buClr>
                <a:srgbClr val="84BD00"/>
              </a:buClr>
              <a:buSzPct val="125000"/>
              <a:buFont typeface="Wingdings" panose="05000000000000000000" pitchFamily="2" charset="2"/>
              <a:buChar char="ü"/>
              <a:defRPr b="0" i="0"/>
            </a:pPr>
            <a:r>
              <a:rPr lang="1043" sz="1400" b="0" i="0" u="none" strike="noStrike">
                <a:solidFill>
                  <a:srgbClr val="000000"/>
                </a:solidFill>
                <a:latin typeface="Arial" panose="020B0604020202020204" pitchFamily="34" charset="0"/>
                <a:cs typeface="Arial" panose="020B0604020202020204" pitchFamily="34" charset="0"/>
              </a:rPr>
              <a:t>Een fabriek waarin aanhoudende inspanningen geleverd worden zal veel veiliger zijn.</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ORGANISATIE VAN DE WERKPLEK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43" b="1">
                <a:latin typeface="Arial" panose="020B0604020202020204" pitchFamily="34" charset="0"/>
                <a:cs typeface="Arial" panose="020B0604020202020204" pitchFamily="34" charset="0"/>
              </a:rPr>
              <a:t>Voordelen van een georganiseerde werkruimte</a:t>
            </a:r>
          </a:p>
          <a:p>
            <a:pPr marL="285750" indent="-285750" algn="l">
              <a:lnSpc>
                <a:spcPct val="150000"/>
              </a:lnSpc>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Verlaagt het risico op ongelukken</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Beter tijdsgebruik</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Minder verspilde ruimte</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Verminderde uitvaltijd apparatuur</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Verbeterde consistentie en kwaliteit</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Beter moreel</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3628449345"/>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686486"/>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43" sz="1300" dirty="0"/>
              <a:t>Ongeveer 4</a:t>
            </a:r>
            <a:r>
              <a:rPr lang="en-US" sz="1300"/>
              <a:t>1</a:t>
            </a:r>
            <a:r>
              <a:rPr lang="1043" sz="1300"/>
              <a:t> </a:t>
            </a:r>
            <a:r>
              <a:rPr lang="1043" sz="1300" dirty="0"/>
              <a:t>van de letsels in 202</a:t>
            </a:r>
            <a:r>
              <a:rPr lang="en-US" sz="1300" dirty="0"/>
              <a:t>3</a:t>
            </a:r>
            <a:r>
              <a:rPr lang="1043" sz="1300" dirty="0"/>
              <a:t> trad op in categorieën waar veiligheid is verbeterd door organisatie van de werkplek.</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3" sz="1600" dirty="0"/>
              <a:t>202</a:t>
            </a:r>
            <a:r>
              <a:rPr lang="en-US" sz="1600" dirty="0"/>
              <a:t>3</a:t>
            </a:r>
            <a:r>
              <a:rPr lang="1043" sz="1600" dirty="0"/>
              <a:t> categorieën van letsels</a:t>
            </a:r>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43" sz="3600" b="1">
                <a:solidFill>
                  <a:srgbClr val="0033A0"/>
                </a:solidFill>
                <a:latin typeface="Arial" panose="020B0604020202020204" pitchFamily="34" charset="0"/>
                <a:cs typeface="Arial" panose="020B0604020202020204" pitchFamily="34" charset="0"/>
              </a:rPr>
              <a:t>Leiderschap op het vlak van veiligheid:</a:t>
            </a:r>
            <a:br>
              <a:rPr lang="1043" sz="3600" b="1">
                <a:solidFill>
                  <a:srgbClr val="0033A0"/>
                </a:solidFill>
                <a:latin typeface="Arial" panose="020B0604020202020204" pitchFamily="34" charset="0"/>
                <a:cs typeface="Arial" panose="020B0604020202020204" pitchFamily="34" charset="0"/>
              </a:rPr>
            </a:br>
            <a:r>
              <a:rPr lang="1043" sz="3600" b="1">
                <a:solidFill>
                  <a:srgbClr val="0033A0"/>
                </a:solidFill>
                <a:latin typeface="Arial" panose="020B0604020202020204" pitchFamily="34" charset="0"/>
                <a:cs typeface="Arial" panose="020B0604020202020204" pitchFamily="34" charset="0"/>
              </a:rPr>
              <a:t>iedereen heeft een rol te spelen.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927443"/>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WAT IS LEIDERSCHAP OP HET VLAK VAN VEILIGHEID?</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3">
                <a:latin typeface="Arial" panose="020B0604020202020204" pitchFamily="34" charset="0"/>
                <a:cs typeface="Arial" panose="020B0604020202020204" pitchFamily="34" charset="0"/>
              </a:rPr>
              <a:t>Leiderschap op het vlak van veiligheid hoeft geen persoon te zijn in een leiderschapsrol.</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3" b="1">
                <a:latin typeface="Arial" panose="020B0604020202020204" pitchFamily="34" charset="0"/>
                <a:cs typeface="Arial" panose="020B0604020202020204" pitchFamily="34" charset="0"/>
              </a:rPr>
              <a:t>Leiders op het vlak van veiligheid:</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Tonen</a:t>
            </a:r>
            <a:r>
              <a:rPr lang="1043">
                <a:latin typeface="Arial" panose="020B0604020202020204" pitchFamily="34" charset="0"/>
                <a:cs typeface="Arial" panose="020B0604020202020204" pitchFamily="34" charset="0"/>
              </a:rPr>
              <a:t> persoonlijk veiligheidsgedrag</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Inspireren</a:t>
            </a:r>
            <a:r>
              <a:rPr lang="1043">
                <a:latin typeface="Arial" panose="020B0604020202020204" pitchFamily="34" charset="0"/>
                <a:cs typeface="Arial" panose="020B0604020202020204" pitchFamily="34" charset="0"/>
              </a:rPr>
              <a:t> anderen</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Leven</a:t>
            </a:r>
            <a:r>
              <a:rPr lang="1043">
                <a:latin typeface="Arial" panose="020B0604020202020204" pitchFamily="34" charset="0"/>
                <a:cs typeface="Arial" panose="020B0604020202020204" pitchFamily="34" charset="0"/>
              </a:rPr>
              <a:t> veiligheidsprotocollen precies na</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Uiten hun mening </a:t>
            </a:r>
            <a:r>
              <a:rPr lang="1043">
                <a:latin typeface="Arial" panose="020B0604020202020204" pitchFamily="34" charset="0"/>
                <a:cs typeface="Arial" panose="020B0604020202020204" pitchFamily="34" charset="0"/>
              </a:rPr>
              <a:t>op een constructieve manier </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Bevestigen</a:t>
            </a:r>
            <a:r>
              <a:rPr lang="1043">
                <a:latin typeface="Arial" panose="020B0604020202020204" pitchFamily="34" charset="0"/>
                <a:cs typeface="Arial" panose="020B0604020202020204" pitchFamily="34" charset="0"/>
              </a:rPr>
              <a:t> werknemers die veilig werken </a:t>
            </a:r>
          </a:p>
          <a:p>
            <a:pPr marL="285750" indent="-285750" algn="l">
              <a:spcAft>
                <a:spcPts val="600"/>
              </a:spcAft>
              <a:buClr>
                <a:srgbClr val="84BD00"/>
              </a:buClr>
              <a:buSzPct val="125000"/>
              <a:buFont typeface="Wingdings" panose="05000000000000000000" pitchFamily="2" charset="2"/>
              <a:buChar char="ü"/>
              <a:defRPr b="0" i="0"/>
            </a:pPr>
            <a:r>
              <a:rPr lang="1043" b="1">
                <a:solidFill>
                  <a:srgbClr val="84BD00"/>
                </a:solidFill>
                <a:latin typeface="Arial" panose="020B0604020202020204" pitchFamily="34" charset="0"/>
                <a:cs typeface="Arial" panose="020B0604020202020204" pitchFamily="34" charset="0"/>
              </a:rPr>
              <a:t>Luisteren</a:t>
            </a:r>
            <a:r>
              <a:rPr lang="1043">
                <a:latin typeface="Arial" panose="020B0604020202020204" pitchFamily="34" charset="0"/>
                <a:cs typeface="Arial" panose="020B0604020202020204" pitchFamily="34" charset="0"/>
              </a:rPr>
              <a:t> naar zorgen over veiligheid van werknemers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FAAF256-8BF9-4972-9E34-6FF3D11E7951}"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715432"/>
          </a:xfrm>
          <a:prstGeom prst="rect">
            <a:avLst/>
          </a:prstGeom>
        </p:spPr>
        <p:txBody>
          <a:bodyPr wrap="square">
            <a:spAutoFit/>
          </a:bodyPr>
          <a:lstStyle/>
          <a:p>
            <a:pPr>
              <a:spcAft>
                <a:spcPts val="1200"/>
              </a:spcAft>
              <a:defRPr b="0" i="0"/>
            </a:pPr>
            <a:r>
              <a:rPr lang="1043" sz="2400" b="1">
                <a:solidFill>
                  <a:srgbClr val="0033A0"/>
                </a:solidFill>
                <a:latin typeface="Arial" panose="020B0604020202020204" pitchFamily="34" charset="0"/>
                <a:cs typeface="Arial" panose="020B0604020202020204" pitchFamily="34" charset="0"/>
              </a:rPr>
              <a:t>Oorzakenanalyse</a:t>
            </a:r>
          </a:p>
          <a:p>
            <a:pPr>
              <a:spcAft>
                <a:spcPts val="1200"/>
              </a:spcAft>
              <a:defRPr b="0" i="0"/>
            </a:pPr>
            <a:r>
              <a:rPr lang="1043" b="1">
                <a:latin typeface="Arial" panose="020B0604020202020204" pitchFamily="34" charset="0"/>
                <a:cs typeface="Arial" panose="020B0604020202020204" pitchFamily="34" charset="0"/>
              </a:rPr>
              <a:t>Waarom is het belangrijk om de oorzaak te bepalen?</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Dingen repareren</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Stoppen met mensen de schuld te geven</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Mensen aansprakelijk te houden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4900537" y="2073500"/>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3" sz="1400" kern="1200">
                <a:latin typeface="Arial" panose="020B0604020202020204" pitchFamily="34" charset="0"/>
                <a:cs typeface="Arial" panose="020B0604020202020204" pitchFamily="34" charset="0"/>
              </a:rPr>
              <a:t>Betrapt op te snel rijden</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3" sz="1400">
                <a:latin typeface="Arial" panose="020B0604020202020204" pitchFamily="34" charset="0"/>
                <a:cs typeface="Arial" panose="020B0604020202020204" pitchFamily="34" charset="0"/>
              </a:rPr>
              <a:t>Te laat voor het werk</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3" sz="1400">
                <a:latin typeface="Arial" panose="020B0604020202020204" pitchFamily="34" charset="0"/>
                <a:cs typeface="Arial" panose="020B0604020202020204" pitchFamily="34" charset="0"/>
              </a:rPr>
              <a:t>Verslapen</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3" sz="1400">
                <a:latin typeface="Arial" panose="020B0604020202020204" pitchFamily="34" charset="0"/>
                <a:cs typeface="Arial" panose="020B0604020202020204" pitchFamily="34" charset="0"/>
              </a:rPr>
              <a:t>Wekker is niet afgegaan</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3" sz="1400" kern="1200">
                <a:latin typeface="Arial" panose="020B0604020202020204" pitchFamily="34" charset="0"/>
                <a:cs typeface="Arial" panose="020B0604020202020204" pitchFamily="34" charset="0"/>
              </a:rPr>
              <a:t>Lege batterij</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400" b="1" kern="1200">
                <a:latin typeface="Arial" panose="020B0604020202020204" pitchFamily="34" charset="0"/>
                <a:cs typeface="Arial" panose="020B0604020202020204" pitchFamily="34" charset="0"/>
              </a:rPr>
              <a:t>Waarom?</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3" sz="1400" kern="1200">
                <a:latin typeface="Arial" panose="020B0604020202020204" pitchFamily="34" charset="0"/>
                <a:cs typeface="Arial" panose="020B0604020202020204" pitchFamily="34" charset="0"/>
              </a:rPr>
              <a:t>Batterijen niet vervangen</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43" b="1">
                <a:solidFill>
                  <a:srgbClr val="0033A0"/>
                </a:solidFill>
                <a:latin typeface="Arial" panose="020B0604020202020204" pitchFamily="34" charset="0"/>
                <a:cs typeface="Arial" panose="020B0604020202020204" pitchFamily="34" charset="0"/>
              </a:rPr>
              <a:t>Voorbeeld:</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43" sz="1600" b="1">
                <a:latin typeface="Arial" panose="020B0604020202020204" pitchFamily="34" charset="0"/>
                <a:cs typeface="Arial" panose="020B0604020202020204" pitchFamily="34" charset="0"/>
              </a:rPr>
              <a:t>Incident:</a:t>
            </a:r>
            <a:r>
              <a:rPr lang="1043" sz="1600" b="0">
                <a:latin typeface="Arial" panose="020B0604020202020204" pitchFamily="34" charset="0"/>
                <a:cs typeface="Arial" panose="020B0604020202020204" pitchFamily="34" charset="0"/>
              </a:rPr>
              <a:t> Heeft een boete voor een snelheidsovertreding gekregen</a:t>
            </a:r>
          </a:p>
        </p:txBody>
      </p:sp>
      <p:sp>
        <p:nvSpPr>
          <p:cNvPr id="36" name="Rectangle 35">
            <a:extLst>
              <a:ext uri="{FF2B5EF4-FFF2-40B4-BE49-F238E27FC236}">
                <a16:creationId xmlns:a16="http://schemas.microsoft.com/office/drawing/2014/main" id="{BB61ADA6-1279-4166-8A36-130DCBA8FA5E}"/>
              </a:ext>
            </a:extLst>
          </p:cNvPr>
          <p:cNvSpPr/>
          <p:nvPr/>
        </p:nvSpPr>
        <p:spPr>
          <a:xfrm>
            <a:off x="7465267" y="5581425"/>
            <a:ext cx="5305858" cy="584775"/>
          </a:xfrm>
          <a:prstGeom prst="rect">
            <a:avLst/>
          </a:prstGeom>
        </p:spPr>
        <p:txBody>
          <a:bodyPr wrap="square">
            <a:spAutoFit/>
          </a:bodyPr>
          <a:lstStyle/>
          <a:p>
            <a:pPr>
              <a:spcAft>
                <a:spcPts val="1200"/>
              </a:spcAft>
              <a:defRPr b="0" i="0"/>
            </a:pPr>
            <a:r>
              <a:rPr lang="1043" sz="1600" b="1">
                <a:latin typeface="Arial" panose="020B0604020202020204" pitchFamily="34" charset="0"/>
                <a:cs typeface="Arial" panose="020B0604020202020204" pitchFamily="34" charset="0"/>
              </a:rPr>
              <a:t>Oplossing:</a:t>
            </a:r>
            <a:r>
              <a:rPr lang="1043" sz="1600" b="0">
                <a:latin typeface="Arial" panose="020B0604020202020204" pitchFamily="34" charset="0"/>
                <a:cs typeface="Arial" panose="020B0604020202020204" pitchFamily="34" charset="0"/>
              </a:rPr>
              <a:t> Sluit de wekker aan op de stroom </a:t>
            </a:r>
            <a:br>
              <a:rPr lang="1043" sz="1600" b="0">
                <a:latin typeface="Arial" panose="020B0604020202020204" pitchFamily="34" charset="0"/>
                <a:cs typeface="Arial" panose="020B0604020202020204" pitchFamily="34" charset="0"/>
              </a:rPr>
            </a:br>
            <a:r>
              <a:rPr lang="1043" sz="1600" b="0">
                <a:latin typeface="Arial" panose="020B0604020202020204" pitchFamily="34" charset="0"/>
                <a:cs typeface="Arial" panose="020B0604020202020204" pitchFamily="34" charset="0"/>
              </a:rPr>
              <a:t>of vervang de batterijen voordat ze leeg zijn.</a:t>
            </a:r>
          </a:p>
        </p:txBody>
      </p:sp>
      <p:sp>
        <p:nvSpPr>
          <p:cNvPr id="2" name="Freeform: Shape 1">
            <a:extLst>
              <a:ext uri="{FF2B5EF4-FFF2-40B4-BE49-F238E27FC236}">
                <a16:creationId xmlns:a16="http://schemas.microsoft.com/office/drawing/2014/main" id="{881032C2-03DE-A37E-4433-EAA87318FF5F}"/>
              </a:ext>
            </a:extLst>
          </p:cNvPr>
          <p:cNvSpPr/>
          <p:nvPr/>
        </p:nvSpPr>
        <p:spPr>
          <a:xfrm>
            <a:off x="5624041" y="2656766"/>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8" name="Freeform: Shape 7">
            <a:extLst>
              <a:ext uri="{FF2B5EF4-FFF2-40B4-BE49-F238E27FC236}">
                <a16:creationId xmlns:a16="http://schemas.microsoft.com/office/drawing/2014/main" id="{C2A25CAF-6966-E959-D6FE-141E2F3687B1}"/>
              </a:ext>
            </a:extLst>
          </p:cNvPr>
          <p:cNvSpPr/>
          <p:nvPr/>
        </p:nvSpPr>
        <p:spPr>
          <a:xfrm>
            <a:off x="6313773" y="3242879"/>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11" name="Freeform: Shape 10">
            <a:extLst>
              <a:ext uri="{FF2B5EF4-FFF2-40B4-BE49-F238E27FC236}">
                <a16:creationId xmlns:a16="http://schemas.microsoft.com/office/drawing/2014/main" id="{957C0AE7-A780-55F7-64A9-B320E8C5682F}"/>
              </a:ext>
            </a:extLst>
          </p:cNvPr>
          <p:cNvSpPr/>
          <p:nvPr/>
        </p:nvSpPr>
        <p:spPr>
          <a:xfrm>
            <a:off x="6982239" y="3830196"/>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15" name="Freeform: Shape 14">
            <a:extLst>
              <a:ext uri="{FF2B5EF4-FFF2-40B4-BE49-F238E27FC236}">
                <a16:creationId xmlns:a16="http://schemas.microsoft.com/office/drawing/2014/main" id="{F07D9035-5206-2C20-12DD-2666B97B6CAF}"/>
              </a:ext>
            </a:extLst>
          </p:cNvPr>
          <p:cNvSpPr/>
          <p:nvPr/>
        </p:nvSpPr>
        <p:spPr>
          <a:xfrm>
            <a:off x="7673182" y="4399020"/>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
        <p:nvSpPr>
          <p:cNvPr id="20" name="Freeform: Shape 19">
            <a:extLst>
              <a:ext uri="{FF2B5EF4-FFF2-40B4-BE49-F238E27FC236}">
                <a16:creationId xmlns:a16="http://schemas.microsoft.com/office/drawing/2014/main" id="{7FCD6271-AFDE-C2EC-927D-66B539AAE5E8}"/>
              </a:ext>
            </a:extLst>
          </p:cNvPr>
          <p:cNvSpPr/>
          <p:nvPr/>
        </p:nvSpPr>
        <p:spPr>
          <a:xfrm>
            <a:off x="8425689" y="4987670"/>
            <a:ext cx="1008271"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3" sz="1200" b="1" kern="1200">
                <a:latin typeface="Arial" panose="020B0604020202020204" pitchFamily="34" charset="0"/>
                <a:cs typeface="Arial" panose="020B0604020202020204" pitchFamily="34" charset="0"/>
              </a:rPr>
              <a:t>Waarom?</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Onze inzet voor veiligheid</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Onze reis naar veiligheid</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777"/>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Bouwstenen van veiligheidscultuur – Veiligheidsbeleidonze</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Bouwstenen van onze veiligheidscultuur – Levensreddende regels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Bouwstenen van onze veiligheidscultuur – Organisatie van de werkvloer</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Een veiligheidscultuur creëren</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2258"/>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3" sz="1400" b="1">
                <a:solidFill>
                  <a:schemeClr val="bg1"/>
                </a:solidFill>
                <a:latin typeface="Arial" panose="020B0604020202020204" pitchFamily="34" charset="0"/>
                <a:cs typeface="Arial" panose="020B0604020202020204" pitchFamily="34" charset="0"/>
              </a:rPr>
              <a:t>Leiderschap op het vlak van veiligheid</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700107A3-812D-4898-A944-4355C5049C9A}"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43" sz="2400" b="1">
                <a:solidFill>
                  <a:srgbClr val="0033A0"/>
                </a:solidFill>
                <a:latin typeface="Arial" panose="020B0604020202020204" pitchFamily="34" charset="0"/>
                <a:cs typeface="Arial" panose="020B0604020202020204" pitchFamily="34" charset="0"/>
              </a:rPr>
              <a:t>Iedereen is verantwoordelijk voor veiligheid</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Volg procedures</a:t>
            </a:r>
          </a:p>
          <a:p>
            <a:pPr marL="285750" indent="-285750">
              <a:spcAft>
                <a:spcPts val="1200"/>
              </a:spcAft>
              <a:buClr>
                <a:srgbClr val="84BD00"/>
              </a:buClr>
              <a:buFont typeface="Wingdings" panose="05000000000000000000" pitchFamily="2" charset="2"/>
              <a:buChar char="ü"/>
              <a:defRPr b="0" i="0"/>
            </a:pPr>
            <a:r>
              <a:rPr lang="1043">
                <a:latin typeface="Arial" panose="020B0604020202020204" pitchFamily="34" charset="0"/>
                <a:cs typeface="Arial" panose="020B0604020202020204" pitchFamily="34" charset="0"/>
              </a:rPr>
              <a:t>Neem verantwoordelijkheid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297272"/>
            <a:ext cx="6359708" cy="1969770"/>
          </a:xfrm>
          <a:prstGeom prst="rect">
            <a:avLst/>
          </a:prstGeom>
        </p:spPr>
        <p:txBody>
          <a:bodyPr wrap="square">
            <a:spAutoFit/>
          </a:bodyPr>
          <a:lstStyle/>
          <a:p>
            <a:pPr>
              <a:spcAft>
                <a:spcPts val="1200"/>
              </a:spcAft>
              <a:defRPr b="0" i="0"/>
            </a:pPr>
            <a:r>
              <a:rPr lang="1043" sz="2000" b="1">
                <a:solidFill>
                  <a:srgbClr val="0033A0"/>
                </a:solidFill>
                <a:latin typeface="Arial" panose="020B0604020202020204" pitchFamily="34" charset="0"/>
                <a:cs typeface="Arial" panose="020B0604020202020204" pitchFamily="34" charset="0"/>
              </a:rPr>
              <a:t>Uw recht om te stoppen met werken en een melding te doen</a:t>
            </a:r>
          </a:p>
          <a:p>
            <a:pPr marL="285750" indent="-285750">
              <a:spcAft>
                <a:spcPts val="1200"/>
              </a:spcAft>
              <a:buClr>
                <a:srgbClr val="84BD00"/>
              </a:buClr>
              <a:buFont typeface="Wingdings" panose="05000000000000000000" pitchFamily="2" charset="2"/>
              <a:buChar char="ü"/>
              <a:defRPr b="0" i="0"/>
            </a:pPr>
            <a:r>
              <a:rPr lang="1043" sz="1600" b="1">
                <a:solidFill>
                  <a:srgbClr val="84BD00"/>
                </a:solidFill>
                <a:latin typeface="Arial" panose="020B0604020202020204" pitchFamily="34" charset="0"/>
                <a:cs typeface="Arial" panose="020B0604020202020204" pitchFamily="34" charset="0"/>
              </a:rPr>
              <a:t>Kom tussenbeide</a:t>
            </a:r>
            <a:r>
              <a:rPr lang="1043" sz="1600">
                <a:latin typeface="Arial" panose="020B0604020202020204" pitchFamily="34" charset="0"/>
                <a:cs typeface="Arial" panose="020B0604020202020204" pitchFamily="34" charset="0"/>
              </a:rPr>
              <a:t> als acties of de omgeving onveilig lijken</a:t>
            </a:r>
          </a:p>
          <a:p>
            <a:pPr marL="285750" indent="-285750">
              <a:spcAft>
                <a:spcPts val="1200"/>
              </a:spcAft>
              <a:buClr>
                <a:srgbClr val="84BD00"/>
              </a:buClr>
              <a:buFont typeface="Wingdings" panose="05000000000000000000" pitchFamily="2" charset="2"/>
              <a:buChar char="ü"/>
              <a:defRPr b="0" i="0"/>
            </a:pPr>
            <a:r>
              <a:rPr lang="1043" sz="1600" b="1">
                <a:solidFill>
                  <a:srgbClr val="84BD00"/>
                </a:solidFill>
                <a:latin typeface="Arial" panose="020B0604020202020204" pitchFamily="34" charset="0"/>
                <a:cs typeface="Arial" panose="020B0604020202020204" pitchFamily="34" charset="0"/>
              </a:rPr>
              <a:t>Stel</a:t>
            </a:r>
            <a:r>
              <a:rPr lang="1043" sz="1600" b="0">
                <a:solidFill>
                  <a:srgbClr val="84BD00"/>
                </a:solidFill>
                <a:latin typeface="Arial" panose="020B0604020202020204" pitchFamily="34" charset="0"/>
                <a:cs typeface="Arial" panose="020B0604020202020204" pitchFamily="34" charset="0"/>
              </a:rPr>
              <a:t> </a:t>
            </a:r>
            <a:r>
              <a:rPr lang="1043" sz="1600">
                <a:latin typeface="Arial" panose="020B0604020202020204" pitchFamily="34" charset="0"/>
                <a:cs typeface="Arial" panose="020B0604020202020204" pitchFamily="34" charset="0"/>
              </a:rPr>
              <a:t>vragen om te bepalen of de situatie onveilig is</a:t>
            </a:r>
          </a:p>
          <a:p>
            <a:pPr marL="285750" indent="-285750">
              <a:spcAft>
                <a:spcPts val="1200"/>
              </a:spcAft>
              <a:buClr>
                <a:srgbClr val="84BD00"/>
              </a:buClr>
              <a:buFont typeface="Wingdings" panose="05000000000000000000" pitchFamily="2" charset="2"/>
              <a:buChar char="ü"/>
              <a:defRPr b="0" i="0"/>
            </a:pPr>
            <a:r>
              <a:rPr lang="1043" sz="1600" b="1">
                <a:solidFill>
                  <a:srgbClr val="84BD00"/>
                </a:solidFill>
                <a:latin typeface="Arial" panose="020B0604020202020204" pitchFamily="34" charset="0"/>
                <a:cs typeface="Arial" panose="020B0604020202020204" pitchFamily="34" charset="0"/>
              </a:rPr>
              <a:t>Doe een melding</a:t>
            </a:r>
            <a:r>
              <a:rPr lang="1043" sz="1600">
                <a:latin typeface="Arial" panose="020B0604020202020204" pitchFamily="34" charset="0"/>
                <a:cs typeface="Arial" panose="020B0604020202020204" pitchFamily="34" charset="0"/>
              </a:rPr>
              <a:t> aan een manager of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214683"/>
            <a:ext cx="11346100" cy="1067867"/>
          </a:xfrm>
          <a:prstGeom prst="rect">
            <a:avLst/>
          </a:prstGeom>
        </p:spPr>
        <p:txBody>
          <a:bodyPr wrap="square">
            <a:spAutoFit/>
          </a:bodyPr>
          <a:lstStyle/>
          <a:p>
            <a:pPr algn="ctr">
              <a:spcAft>
                <a:spcPts val="1200"/>
              </a:spcAft>
              <a:defRPr b="0" i="0"/>
            </a:pPr>
            <a:r>
              <a:rPr lang="1043" sz="3200" b="1">
                <a:solidFill>
                  <a:srgbClr val="0033A0"/>
                </a:solidFill>
                <a:latin typeface="Arial" panose="020B0604020202020204" pitchFamily="34" charset="0"/>
                <a:cs typeface="Arial" panose="020B0604020202020204" pitchFamily="34" charset="0"/>
              </a:rPr>
              <a:t>Veiligheid is </a:t>
            </a:r>
            <a:r>
              <a:rPr lang="1043" sz="3200" b="1">
                <a:solidFill>
                  <a:srgbClr val="84BD00"/>
                </a:solidFill>
                <a:latin typeface="Arial" panose="020B0604020202020204" pitchFamily="34" charset="0"/>
                <a:cs typeface="Arial" panose="020B0604020202020204" pitchFamily="34" charset="0"/>
              </a:rPr>
              <a:t>persoonlijk </a:t>
            </a:r>
            <a:r>
              <a:rPr lang="1043" sz="3200" b="1">
                <a:solidFill>
                  <a:srgbClr val="0033A0"/>
                </a:solidFill>
                <a:latin typeface="Arial" panose="020B0604020202020204" pitchFamily="34" charset="0"/>
                <a:cs typeface="Arial" panose="020B0604020202020204" pitchFamily="34" charset="0"/>
              </a:rPr>
              <a:t> – Breng veiligheid naar het werk en neem het mee naar huis!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02A6C56-F2D0-431D-9BC2-830A1FDF3AD5}"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43" sz="3600" b="1">
                <a:solidFill>
                  <a:srgbClr val="0033A0"/>
                </a:solidFill>
                <a:latin typeface="Arial" panose="020B0604020202020204" pitchFamily="34" charset="0"/>
                <a:cs typeface="Arial" panose="020B0604020202020204" pitchFamily="34" charset="0"/>
              </a:rPr>
              <a:t>Welke acties zul </a:t>
            </a:r>
            <a:r>
              <a:rPr lang="1043" sz="3600" b="1">
                <a:solidFill>
                  <a:srgbClr val="84BD00"/>
                </a:solidFill>
                <a:latin typeface="Arial" panose="020B0604020202020204" pitchFamily="34" charset="0"/>
                <a:cs typeface="Arial" panose="020B0604020202020204" pitchFamily="34" charset="0"/>
              </a:rPr>
              <a:t>JIJ</a:t>
            </a:r>
            <a:r>
              <a:rPr lang="1043" sz="3600" b="1">
                <a:solidFill>
                  <a:srgbClr val="0033A0"/>
                </a:solidFill>
                <a:latin typeface="Arial" panose="020B0604020202020204" pitchFamily="34" charset="0"/>
                <a:cs typeface="Arial" panose="020B0604020202020204" pitchFamily="34" charset="0"/>
              </a:rPr>
              <a:t> ondernemen?</a:t>
            </a:r>
            <a:br>
              <a:rPr lang="1043"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43" sz="3600" b="1">
                <a:solidFill>
                  <a:srgbClr val="0033A0"/>
                </a:solidFill>
                <a:latin typeface="Arial" panose="020B0604020202020204" pitchFamily="34" charset="0"/>
                <a:cs typeface="Arial" panose="020B0604020202020204" pitchFamily="34" charset="0"/>
              </a:rPr>
              <a:t>Het is tijd om…</a:t>
            </a:r>
          </a:p>
          <a:p>
            <a:pPr algn="ctr">
              <a:spcAft>
                <a:spcPts val="1200"/>
              </a:spcAft>
              <a:defRPr b="0" i="0"/>
            </a:pPr>
            <a:r>
              <a:rPr lang="1043" sz="3600" b="1" i="1">
                <a:solidFill>
                  <a:srgbClr val="84BD00"/>
                </a:solidFill>
                <a:latin typeface="Arial" panose="020B0604020202020204" pitchFamily="34" charset="0"/>
                <a:cs typeface="Arial" panose="020B0604020202020204" pitchFamily="34" charset="0"/>
              </a:rPr>
              <a:t>“Sta op voor veiligheid”</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6016976" cy="2193109"/>
            <a:chOff x="2201532" y="2952144"/>
            <a:chExt cx="3935071"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43"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43"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879961" cy="1292662"/>
            </a:xfrm>
            <a:prstGeom prst="rect">
              <a:avLst/>
            </a:prstGeom>
          </p:spPr>
          <p:txBody>
            <a:bodyPr wrap="square">
              <a:spAutoFit/>
            </a:bodyPr>
            <a:lstStyle/>
            <a:p>
              <a:pPr algn="ctr">
                <a:defRPr b="0" i="0"/>
              </a:pPr>
              <a:r>
                <a:rPr lang="1043" sz="1600">
                  <a:solidFill>
                    <a:schemeClr val="tx1">
                      <a:lumMod val="50000"/>
                      <a:lumOff val="50000"/>
                    </a:schemeClr>
                  </a:solidFill>
                  <a:latin typeface="Arial" panose="020B0604020202020204" pitchFamily="34" charset="0"/>
                  <a:cs typeface="Arial" panose="020B0604020202020204" pitchFamily="34" charset="0"/>
                </a:rPr>
                <a:t>Als bedrijf is het onze ethische verantwoordelijkheid om ervoor te zorgen dat elke werknemer elke dag veilig naar huis gaat.</a:t>
              </a:r>
            </a:p>
            <a:p>
              <a:pPr algn="ctr">
                <a:defRPr b="0" i="0"/>
              </a:pPr>
              <a:r>
                <a:rPr lang="1043" sz="1600">
                  <a:solidFill>
                    <a:schemeClr val="tx1">
                      <a:lumMod val="50000"/>
                      <a:lumOff val="50000"/>
                    </a:schemeClr>
                  </a:solidFill>
                  <a:latin typeface="Arial" panose="020B0604020202020204" pitchFamily="34" charset="0"/>
                  <a:cs typeface="Arial" panose="020B0604020202020204" pitchFamily="34" charset="0"/>
                </a:rPr>
                <a:t>Veiligheid is een belangrijk element bij elke beslissing die we nemen.</a:t>
              </a:r>
            </a:p>
            <a:p>
              <a:pPr algn="ctr">
                <a:defRPr b="0" i="0"/>
              </a:pPr>
              <a:r>
                <a:rPr lang="1043" sz="1400" i="1">
                  <a:solidFill>
                    <a:schemeClr val="tx1">
                      <a:lumMod val="50000"/>
                      <a:lumOff val="50000"/>
                    </a:schemeClr>
                  </a:solidFill>
                  <a:latin typeface="Arial" panose="020B0604020202020204" pitchFamily="34" charset="0"/>
                  <a:cs typeface="Arial" panose="020B0604020202020204" pitchFamily="34" charset="0"/>
                </a:rPr>
                <a:t>– Mark Burgess, President en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1739097"/>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Niets is het waard om gewond voor te raken.</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Alle letsels kunnen worden voorkomen.</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Veiligheid zal worden beheerd.</a:t>
            </a:r>
          </a:p>
          <a:p>
            <a:pPr marL="285750" indent="-285750" algn="l">
              <a:lnSpc>
                <a:spcPct val="150000"/>
              </a:lnSpc>
              <a:buClr>
                <a:srgbClr val="84BD00"/>
              </a:buClr>
              <a:buSzPct val="125000"/>
              <a:buFont typeface="Wingdings" panose="05000000000000000000" pitchFamily="2" charset="2"/>
              <a:buChar char="ü"/>
              <a:defRPr b="0" i="0"/>
            </a:pPr>
            <a:r>
              <a:rPr lang="1043">
                <a:latin typeface="Arial" panose="020B0604020202020204" pitchFamily="34" charset="0"/>
                <a:cs typeface="Arial" panose="020B0604020202020204" pitchFamily="34" charset="0"/>
              </a:rPr>
              <a:t>Veilig gedrag is een arbeidsvoorwaarde voor alle werknemers.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0" y="1048598"/>
            <a:ext cx="8318485" cy="461665"/>
          </a:xfrm>
          <a:prstGeom prst="rect">
            <a:avLst/>
          </a:prstGeom>
          <a:noFill/>
        </p:spPr>
        <p:txBody>
          <a:bodyPr wrap="square">
            <a:spAutoFit/>
          </a:bodyPr>
          <a:lstStyle/>
          <a:p>
            <a:pPr algn="l">
              <a:defRPr b="0" i="0"/>
            </a:pPr>
            <a:r>
              <a:rPr lang="1043" sz="2400" b="1">
                <a:solidFill>
                  <a:srgbClr val="0033A0"/>
                </a:solidFill>
                <a:latin typeface="Arial" panose="020B0604020202020204" pitchFamily="34" charset="0"/>
                <a:cs typeface="Arial" panose="020B0604020202020204" pitchFamily="34" charset="0"/>
              </a:rPr>
              <a:t>ONS INZET VOOR VEILIGHEID ALS EEN KERNWAARDE</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3" sz="3600" b="1">
                <a:solidFill>
                  <a:srgbClr val="0033A0"/>
                </a:solidFill>
                <a:latin typeface="Arial" panose="020B0604020202020204" pitchFamily="34" charset="0"/>
                <a:cs typeface="Arial" panose="020B0604020202020204" pitchFamily="34" charset="0"/>
              </a:rPr>
              <a:t>Huidige situatie</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4A3AC2DD-0713-420A-B6D5-1938FAB229F8}"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3" sz="2400" b="1">
                <a:solidFill>
                  <a:srgbClr val="0033A0"/>
                </a:solidFill>
                <a:latin typeface="Arial" panose="020B0604020202020204" pitchFamily="34" charset="0"/>
                <a:ea typeface="+mn-ea"/>
                <a:cs typeface="Arial" panose="020B0604020202020204" pitchFamily="34" charset="0"/>
              </a:rPr>
              <a:t>ONZE REIS NAAR VEILIGHEID</a:t>
            </a:r>
            <a:br>
              <a:rPr lang="1043"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593543296"/>
              </p:ext>
            </p:extLst>
          </p:nvPr>
        </p:nvGraphicFramePr>
        <p:xfrm>
          <a:off x="285144" y="2217570"/>
          <a:ext cx="3727733" cy="29401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3737174744"/>
              </p:ext>
            </p:extLst>
          </p:nvPr>
        </p:nvGraphicFramePr>
        <p:xfrm>
          <a:off x="7962710" y="2217570"/>
          <a:ext cx="3951645" cy="3168341"/>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3" sz="1600"/>
              <a:t>Huidige afname van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229291" y="2744153"/>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1006846"/>
            </a:xfrm>
            <a:prstGeom prst="rect">
              <a:avLst/>
            </a:prstGeom>
            <a:noFill/>
          </p:spPr>
          <p:txBody>
            <a:bodyPr wrap="square" rtlCol="0">
              <a:spAutoFit/>
            </a:bodyPr>
            <a:lstStyle/>
            <a:p>
              <a:pPr algn="r">
                <a:defRPr b="0" i="0"/>
              </a:pPr>
              <a:r>
                <a:rPr lang="1043" sz="1200" b="1">
                  <a:solidFill>
                    <a:srgbClr val="0033A0"/>
                  </a:solidFill>
                  <a:latin typeface="Arial Black" panose="020B0A04020102020204" pitchFamily="34" charset="0"/>
                  <a:cs typeface="Arial" panose="020B0604020202020204" pitchFamily="34" charset="0"/>
                </a:rPr>
                <a:t>TRIR</a:t>
              </a:r>
            </a:p>
            <a:p>
              <a:pPr algn="r">
                <a:defRPr b="0" i="0"/>
              </a:pPr>
              <a:r>
                <a:rPr lang="1043" sz="1200" b="1">
                  <a:solidFill>
                    <a:srgbClr val="0033A0"/>
                  </a:solidFill>
                  <a:latin typeface="Arial" panose="020B0604020202020204" pitchFamily="34" charset="0"/>
                  <a:cs typeface="Arial" panose="020B0604020202020204" pitchFamily="34" charset="0"/>
                </a:rPr>
                <a:t>Totaal aantal vastgelegd</a:t>
              </a:r>
            </a:p>
            <a:p>
              <a:pPr algn="r">
                <a:defRPr b="0" i="0"/>
              </a:pPr>
              <a:r>
                <a:rPr lang="1043" sz="1200" b="1">
                  <a:solidFill>
                    <a:srgbClr val="0033A0"/>
                  </a:solidFill>
                  <a:latin typeface="Arial" panose="020B0604020202020204" pitchFamily="34" charset="0"/>
                  <a:cs typeface="Arial" panose="020B0604020202020204" pitchFamily="34" charset="0"/>
                </a:rPr>
                <a:t>Incidentenpercentage</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a:t>
              </a:r>
              <a:r>
                <a:rPr lang="1043" sz="3200" b="1" dirty="0">
                  <a:ln>
                    <a:solidFill>
                      <a:schemeClr val="bg1"/>
                    </a:solidFill>
                  </a:ln>
                  <a:solidFill>
                    <a:srgbClr val="84BD00"/>
                  </a:solidFill>
                  <a:latin typeface="Arial" panose="020B0604020202020204" pitchFamily="34" charset="0"/>
                  <a:cs typeface="Arial" panose="020B0604020202020204" pitchFamily="34" charset="0"/>
                </a:rPr>
                <a:t>,</a:t>
              </a:r>
              <a:r>
                <a:rPr lang="en-US" sz="3200" b="1" dirty="0">
                  <a:ln>
                    <a:solidFill>
                      <a:schemeClr val="bg1"/>
                    </a:solidFill>
                  </a:ln>
                  <a:solidFill>
                    <a:srgbClr val="84BD00"/>
                  </a:solidFill>
                  <a:latin typeface="Arial" panose="020B0604020202020204" pitchFamily="34" charset="0"/>
                  <a:cs typeface="Arial" panose="020B0604020202020204" pitchFamily="34" charset="0"/>
                </a:rPr>
                <a:t>63</a:t>
              </a:r>
              <a:r>
                <a:rPr lang="1043"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594001" y="3699671"/>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823783"/>
            </a:xfrm>
            <a:prstGeom prst="rect">
              <a:avLst/>
            </a:prstGeom>
            <a:noFill/>
          </p:spPr>
          <p:txBody>
            <a:bodyPr wrap="square" rtlCol="0">
              <a:spAutoFit/>
            </a:bodyPr>
            <a:lstStyle/>
            <a:p>
              <a:pPr algn="r">
                <a:defRPr b="0" i="0"/>
              </a:pPr>
              <a:r>
                <a:rPr lang="1043" sz="1200" b="1">
                  <a:solidFill>
                    <a:srgbClr val="0033A0"/>
                  </a:solidFill>
                  <a:latin typeface="Arial Black" panose="020B0A04020102020204" pitchFamily="34" charset="0"/>
                  <a:cs typeface="Arial" panose="020B0604020202020204" pitchFamily="34" charset="0"/>
                </a:rPr>
                <a:t>LTIR</a:t>
              </a:r>
            </a:p>
            <a:p>
              <a:pPr algn="r">
                <a:defRPr b="0" i="0"/>
              </a:pPr>
              <a:r>
                <a:rPr lang="1043" sz="1200" b="1">
                  <a:solidFill>
                    <a:srgbClr val="0033A0"/>
                  </a:solidFill>
                  <a:latin typeface="Arial" panose="020B0604020202020204" pitchFamily="34" charset="0"/>
                  <a:cs typeface="Arial" panose="020B0604020202020204" pitchFamily="34" charset="0"/>
                </a:rPr>
                <a:t>Verloren tijd</a:t>
              </a:r>
            </a:p>
            <a:p>
              <a:pPr algn="r">
                <a:defRPr b="0" i="0"/>
              </a:pPr>
              <a:r>
                <a:rPr lang="1043" sz="1200" b="1">
                  <a:solidFill>
                    <a:srgbClr val="0033A0"/>
                  </a:solidFill>
                  <a:latin typeface="Arial" panose="020B0604020202020204" pitchFamily="34" charset="0"/>
                  <a:cs typeface="Arial" panose="020B0604020202020204" pitchFamily="34" charset="0"/>
                </a:rPr>
                <a:t>Incidentenpercentage</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a:t>
              </a:r>
              <a:r>
                <a:rPr lang="1043" sz="3200" b="1" dirty="0">
                  <a:ln>
                    <a:solidFill>
                      <a:schemeClr val="bg1"/>
                    </a:solidFill>
                  </a:ln>
                  <a:solidFill>
                    <a:srgbClr val="84BD00"/>
                  </a:solidFill>
                  <a:latin typeface="Arial" panose="020B0604020202020204" pitchFamily="34" charset="0"/>
                  <a:cs typeface="Arial" panose="020B0604020202020204" pitchFamily="34" charset="0"/>
                </a:rPr>
                <a:t>,</a:t>
              </a:r>
              <a:r>
                <a:rPr lang="en-US" sz="3200" b="1" dirty="0">
                  <a:ln>
                    <a:solidFill>
                      <a:schemeClr val="bg1"/>
                    </a:solidFill>
                  </a:ln>
                  <a:solidFill>
                    <a:srgbClr val="84BD00"/>
                  </a:solidFill>
                  <a:latin typeface="Arial" panose="020B0604020202020204" pitchFamily="34" charset="0"/>
                  <a:cs typeface="Arial" panose="020B0604020202020204" pitchFamily="34" charset="0"/>
                </a:rPr>
                <a:t>43</a:t>
              </a:r>
              <a:r>
                <a:rPr lang="1043"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081558"/>
          </a:xfrm>
          <a:prstGeom prst="rect">
            <a:avLst/>
          </a:prstGeom>
        </p:spPr>
        <p:txBody>
          <a:bodyPr wrap="square">
            <a:spAutoFit/>
          </a:bodyPr>
          <a:lstStyle/>
          <a:p>
            <a:pPr>
              <a:spcAft>
                <a:spcPts val="1200"/>
              </a:spcAft>
              <a:defRPr b="0" i="0"/>
            </a:pPr>
            <a:r>
              <a:rPr lang="1043" sz="2400" b="1">
                <a:solidFill>
                  <a:srgbClr val="0033A0"/>
                </a:solidFill>
                <a:latin typeface="Arial" panose="020B0604020202020204" pitchFamily="34" charset="0"/>
                <a:cs typeface="Arial" panose="020B0604020202020204" pitchFamily="34" charset="0"/>
              </a:rPr>
              <a:t>Bedrijfsinvesteringen in veiligheid</a:t>
            </a:r>
          </a:p>
          <a:p>
            <a:pPr marL="342900" indent="-342900">
              <a:spcAft>
                <a:spcPts val="1200"/>
              </a:spcAft>
              <a:buClr>
                <a:srgbClr val="84BD00"/>
              </a:buClr>
              <a:buSzPct val="126000"/>
              <a:buFont typeface="Wingdings" panose="05000000000000000000" pitchFamily="2" charset="2"/>
              <a:buChar char="ü"/>
              <a:defRPr b="0" i="0"/>
            </a:pPr>
            <a:r>
              <a:rPr lang="1043" sz="2000">
                <a:solidFill>
                  <a:srgbClr val="84BD00"/>
                </a:solidFill>
                <a:latin typeface="Arial" panose="020B0604020202020204" pitchFamily="34" charset="0"/>
                <a:cs typeface="Arial" panose="020B0604020202020204" pitchFamily="34" charset="0"/>
              </a:rPr>
              <a:t>Investeringen in infrastructuur</a:t>
            </a:r>
            <a:br>
              <a:rPr lang="1043" sz="2000">
                <a:solidFill>
                  <a:srgbClr val="84BD00"/>
                </a:solidFill>
                <a:latin typeface="Arial" panose="020B0604020202020204" pitchFamily="34" charset="0"/>
                <a:cs typeface="Arial" panose="020B0604020202020204" pitchFamily="34" charset="0"/>
              </a:rPr>
            </a:br>
            <a:r>
              <a:rPr lang="1043" sz="1600">
                <a:latin typeface="Arial" panose="020B0604020202020204" pitchFamily="34" charset="0"/>
                <a:cs typeface="Arial" panose="020B0604020202020204" pitchFamily="34" charset="0"/>
              </a:rPr>
              <a:t>Er werden  in de afgelopen jaren aanzienlijke CAPEX-investeringen gedaan om de veiligheidsinfrastructuur rechtstreeks te verbeteren.  </a:t>
            </a:r>
          </a:p>
          <a:p>
            <a:pPr marL="342900" lvl="0" indent="-342900">
              <a:spcAft>
                <a:spcPts val="1200"/>
              </a:spcAft>
              <a:buClr>
                <a:srgbClr val="84BD00"/>
              </a:buClr>
              <a:buSzPct val="126000"/>
              <a:buFont typeface="Wingdings" panose="05000000000000000000" pitchFamily="2" charset="2"/>
              <a:buChar char="ü"/>
              <a:defRPr b="0" i="0"/>
            </a:pPr>
            <a:r>
              <a:rPr lang="1043" sz="2000">
                <a:solidFill>
                  <a:srgbClr val="84BD00"/>
                </a:solidFill>
                <a:latin typeface="Arial" panose="020B0604020202020204" pitchFamily="34" charset="0"/>
                <a:cs typeface="Arial" panose="020B0604020202020204" pitchFamily="34" charset="0"/>
              </a:rPr>
              <a:t>Investeringen in training</a:t>
            </a:r>
            <a:br>
              <a:rPr lang="1043" sz="2000">
                <a:solidFill>
                  <a:srgbClr val="84BD00"/>
                </a:solidFill>
                <a:latin typeface="Arial" panose="020B0604020202020204" pitchFamily="34" charset="0"/>
                <a:cs typeface="Arial" panose="020B0604020202020204" pitchFamily="34" charset="0"/>
              </a:rPr>
            </a:br>
            <a:r>
              <a:rPr lang="1043" sz="1600">
                <a:solidFill>
                  <a:prstClr val="black"/>
                </a:solidFill>
                <a:latin typeface="Arial" panose="020B0604020202020204" pitchFamily="34" charset="0"/>
                <a:cs typeface="Arial" panose="020B0604020202020204" pitchFamily="34" charset="0"/>
              </a:rPr>
              <a:t>Aanvullende focus op en investering in veiligheidstrainingsprogramma's, waaronder training voor nieuwe werknemers en workshops voor supervisors over inzet voor veiligheid. </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DFCA1AE-4CDA-4AD4-859C-AA51EF0FF1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3071" y="1939661"/>
            <a:ext cx="3227062" cy="3627218"/>
          </a:xfrm>
          <a:prstGeom prst="rect">
            <a:avLst/>
          </a:prstGeom>
        </p:spPr>
      </p:pic>
      <p:pic>
        <p:nvPicPr>
          <p:cNvPr id="8" name="Graphic 7">
            <a:extLst>
              <a:ext uri="{FF2B5EF4-FFF2-40B4-BE49-F238E27FC236}">
                <a16:creationId xmlns:a16="http://schemas.microsoft.com/office/drawing/2014/main" id="{05C7EC91-8398-1412-DA7B-AB290DD59F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742" y="1939661"/>
            <a:ext cx="3807934" cy="3188338"/>
          </a:xfrm>
          <a:prstGeom prst="rect">
            <a:avLst/>
          </a:prstGeom>
        </p:spPr>
      </p:pic>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7">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8">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4D52EA2-7EFF-43E2-88C3-229E402164DF}"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en-US" sz="2400" b="1" dirty="0">
                <a:solidFill>
                  <a:srgbClr val="0033A0"/>
                </a:solidFill>
                <a:latin typeface="Arial" panose="020B0604020202020204" pitchFamily="34" charset="0"/>
                <a:ea typeface="+mn-ea"/>
                <a:cs typeface="Arial" panose="020B0604020202020204" pitchFamily="34" charset="0"/>
              </a:rPr>
              <a:t>2024</a:t>
            </a:r>
            <a:r>
              <a:rPr lang="1043" sz="2400" b="1" dirty="0">
                <a:solidFill>
                  <a:srgbClr val="0033A0"/>
                </a:solidFill>
                <a:latin typeface="Arial" panose="020B0604020202020204" pitchFamily="34" charset="0"/>
                <a:ea typeface="+mn-ea"/>
                <a:cs typeface="Arial" panose="020B0604020202020204" pitchFamily="34" charset="0"/>
              </a:rPr>
              <a:t> KWARTAAL 1 LETSELS</a:t>
            </a:r>
            <a:br>
              <a:rPr lang="1043"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1043">
                <a:latin typeface="Arial" panose="020B0604020202020204" pitchFamily="34" charset="0"/>
                <a:cs typeface="Arial" panose="020B0604020202020204" pitchFamily="34" charset="0"/>
              </a:rPr>
              <a:t>Onze reis naar veiligheid doet het beter maar werknemers ervaren nog steeds levensveranderende letsels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GLOBALE VEILIGHEID STAND DOWN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3"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3239074-5202-40C1-8A29-BBAE9A4839DF}"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3"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Sta op voor veiligheid</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43" sz="2400" b="1">
                <a:solidFill>
                  <a:srgbClr val="0033A0"/>
                </a:solidFill>
                <a:latin typeface="Arial" panose="020B0604020202020204" pitchFamily="34" charset="0"/>
                <a:ea typeface="+mn-ea"/>
                <a:cs typeface="Arial" panose="020B0604020202020204" pitchFamily="34" charset="0"/>
              </a:rPr>
              <a:t>Mauser’s reis naar veiligheid</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3" sz="1400" b="1">
                    <a:solidFill>
                      <a:srgbClr val="84BD00"/>
                    </a:solidFill>
                    <a:latin typeface="Arial" panose="020B0604020202020204" pitchFamily="34" charset="0"/>
                    <a:cs typeface="Arial" panose="020B0604020202020204" pitchFamily="34" charset="0"/>
                  </a:rPr>
                  <a:t>Regels en richtlijnen van de overheid en het bedrijf</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3" sz="1400" b="1">
                    <a:solidFill>
                      <a:srgbClr val="84BD00"/>
                    </a:solidFill>
                    <a:latin typeface="Arial" panose="020B0604020202020204" pitchFamily="34" charset="0"/>
                    <a:cs typeface="Arial" panose="020B0604020202020204" pitchFamily="34" charset="0"/>
                  </a:rPr>
                  <a:t>Een veilige werkomgeving bouwen</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3" sz="1400" b="1">
                    <a:solidFill>
                      <a:srgbClr val="84BD00"/>
                    </a:solidFill>
                    <a:latin typeface="Arial" panose="020B0604020202020204" pitchFamily="34" charset="0"/>
                    <a:cs typeface="Arial" panose="020B0604020202020204" pitchFamily="34" charset="0"/>
                  </a:rPr>
                  <a:t>Technische maatregelen</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3" sz="1400" b="1">
                    <a:solidFill>
                      <a:srgbClr val="84BD00"/>
                    </a:solidFill>
                    <a:latin typeface="Arial" panose="020B0604020202020204" pitchFamily="34" charset="0"/>
                    <a:cs typeface="Arial" panose="020B0604020202020204" pitchFamily="34" charset="0"/>
                  </a:rPr>
                  <a:t>Leiderschap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3" sz="1200">
                    <a:latin typeface="Arial" panose="020B0604020202020204" pitchFamily="34" charset="0"/>
                    <a:cs typeface="Arial" panose="020B0604020202020204" pitchFamily="34" charset="0"/>
                  </a:rPr>
                  <a:t>De afgelopen jaren, identificeren van knelpunten van risicovolle activa, ontwerpen en installatie van noodzakelijke machinebeveiliging.</a:t>
                </a:r>
              </a:p>
              <a:p>
                <a:pPr>
                  <a:lnSpc>
                    <a:spcPct val="90000"/>
                  </a:lnSpc>
                  <a:spcBef>
                    <a:spcPts val="1200"/>
                  </a:spcBef>
                  <a:spcAft>
                    <a:spcPts val="600"/>
                  </a:spcAft>
                  <a:buClr>
                    <a:schemeClr val="tx1"/>
                  </a:buClr>
                  <a:defRPr b="0" i="0"/>
                </a:pPr>
                <a:r>
                  <a:rPr lang="1043" sz="1200" b="1">
                    <a:latin typeface="Arial" panose="020B0604020202020204" pitchFamily="34" charset="0"/>
                    <a:cs typeface="Arial" panose="020B0604020202020204" pitchFamily="34" charset="0"/>
                  </a:rPr>
                  <a:t>Focus: Elimineren van                                      veiligheidsgevaren</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3" sz="1400">
                    <a:latin typeface="Arial" panose="020B0604020202020204" pitchFamily="34" charset="0"/>
                    <a:cs typeface="Arial" panose="020B0604020202020204" pitchFamily="34" charset="0"/>
                  </a:rPr>
                  <a:t>De belangrijkste elementen om een veilige werkomgeving te bouwen en te onderhouden</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43" sz="1200">
                    <a:latin typeface="Arial" panose="020B0604020202020204" pitchFamily="34" charset="0"/>
                    <a:cs typeface="Arial" panose="020B0604020202020204" pitchFamily="34" charset="0"/>
                  </a:rPr>
                  <a:t>Mauser heeft in de afgelopen vijf jaar zijn inzett ten aanzien van de OSHA-voorschriften versterkt en 'Onze levensreddende regels' geïntroduceerd.</a:t>
                </a:r>
              </a:p>
              <a:p>
                <a:pPr>
                  <a:lnSpc>
                    <a:spcPct val="90000"/>
                  </a:lnSpc>
                  <a:spcBef>
                    <a:spcPts val="1200"/>
                  </a:spcBef>
                  <a:spcAft>
                    <a:spcPts val="600"/>
                  </a:spcAft>
                  <a:buClr>
                    <a:schemeClr val="tx1"/>
                  </a:buClr>
                  <a:defRPr b="0" i="0"/>
                </a:pPr>
                <a:r>
                  <a:rPr lang="1043" sz="1200" b="1">
                    <a:latin typeface="Arial" panose="020B0604020202020204" pitchFamily="34" charset="0"/>
                    <a:cs typeface="Arial" panose="020B0604020202020204" pitchFamily="34" charset="0"/>
                  </a:rPr>
                  <a:t>Focus: Naleving</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3" sz="1200">
                    <a:latin typeface="Arial" panose="020B0604020202020204" pitchFamily="34" charset="0"/>
                    <a:cs typeface="Arial" panose="020B0604020202020204" pitchFamily="34" charset="0"/>
                  </a:rPr>
                  <a:t>Onze leiders ontwikkelen met het gedrag en de acties om een cultuur te bekrachtigen waarin werknemers betrokken zijn bij veiligheid.</a:t>
                </a:r>
              </a:p>
              <a:p>
                <a:pPr>
                  <a:lnSpc>
                    <a:spcPct val="90000"/>
                  </a:lnSpc>
                  <a:spcBef>
                    <a:spcPts val="1200"/>
                  </a:spcBef>
                  <a:spcAft>
                    <a:spcPts val="600"/>
                  </a:spcAft>
                  <a:buClr>
                    <a:schemeClr val="tx1"/>
                  </a:buClr>
                  <a:defRPr b="0" i="0"/>
                </a:pPr>
                <a:r>
                  <a:rPr lang="1043" sz="1200" b="1">
                    <a:latin typeface="Arial" panose="020B0604020202020204" pitchFamily="34" charset="0"/>
                    <a:cs typeface="Arial" panose="020B0604020202020204" pitchFamily="34" charset="0"/>
                  </a:rPr>
                  <a:t>Focus: Inzet</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3" sz="1200" b="1">
                  <a:solidFill>
                    <a:srgbClr val="84BD00"/>
                  </a:solidFill>
                  <a:latin typeface="Arial" panose="020B0604020202020204" pitchFamily="34" charset="0"/>
                  <a:cs typeface="Arial" panose="020B0604020202020204" pitchFamily="34" charset="0"/>
                </a:rPr>
                <a:t>Waar we begonnen</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3" sz="1200" b="1">
                  <a:solidFill>
                    <a:srgbClr val="84BD00"/>
                  </a:solidFill>
                  <a:latin typeface="Arial" panose="020B0604020202020204" pitchFamily="34" charset="0"/>
                  <a:cs typeface="Arial" panose="020B0604020202020204" pitchFamily="34" charset="0"/>
                </a:rPr>
                <a:t>Wat we doen</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3" sz="1200" b="1">
                  <a:solidFill>
                    <a:srgbClr val="84BD00"/>
                  </a:solidFill>
                  <a:latin typeface="Arial" panose="020B0604020202020204" pitchFamily="34" charset="0"/>
                  <a:cs typeface="Arial" panose="020B0604020202020204" pitchFamily="34" charset="0"/>
                </a:rPr>
                <a:t>Waar we zijn</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1189909"/>
          </a:xfrm>
          <a:prstGeom prst="rect">
            <a:avLst/>
          </a:prstGeom>
        </p:spPr>
        <p:txBody>
          <a:bodyPr wrap="square">
            <a:spAutoFit/>
          </a:bodyPr>
          <a:lstStyle/>
          <a:p>
            <a:pPr algn="ctr">
              <a:spcAft>
                <a:spcPts val="1200"/>
              </a:spcAft>
              <a:defRPr b="0" i="0"/>
            </a:pPr>
            <a:r>
              <a:rPr lang="1043" sz="3600" b="1">
                <a:solidFill>
                  <a:srgbClr val="0033A0"/>
                </a:solidFill>
                <a:latin typeface="Arial" panose="020B0604020202020204" pitchFamily="34" charset="0"/>
                <a:cs typeface="Arial" panose="020B0604020202020204" pitchFamily="34" charset="0"/>
              </a:rPr>
              <a:t>De bouwstenen van onze veiligheidscultuur</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D29F8BDE-99A5-44E8-84E8-A16A87BF4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13407</TotalTime>
  <Words>2963</Words>
  <Application>Microsoft Office PowerPoint</Application>
  <PresentationFormat>Widescreen</PresentationFormat>
  <Paragraphs>319</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ONZE REIS NAAR VEILIGHEID </vt:lpstr>
      <vt:lpstr>PowerPoint Presentation</vt:lpstr>
      <vt:lpstr>2024 KWARTAAL 1 LETSELS </vt:lpstr>
      <vt:lpstr>Mauser’s reis naar veiligheid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2024-05-24T19:58:27Z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