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612A5-2738-45FF-97F7-D85B1A3A6C6D}" v="15" dt="2024-05-24T19:57:37.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106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8E5612A5-2738-45FF-97F7-D85B1A3A6C6D}"/>
    <pc:docChg chg="undo custSel addSld modSld modMainMaster">
      <pc:chgData name="Michelle Machen" userId="521fa2bf-7d9e-4e64-91f3-35603fb06b1f" providerId="ADAL" clId="{8E5612A5-2738-45FF-97F7-D85B1A3A6C6D}" dt="2024-05-24T19:57:37.838" v="169"/>
      <pc:docMkLst>
        <pc:docMk/>
      </pc:docMkLst>
      <pc:sldChg chg="modSp">
        <pc:chgData name="Michelle Machen" userId="521fa2bf-7d9e-4e64-91f3-35603fb06b1f" providerId="ADAL" clId="{8E5612A5-2738-45FF-97F7-D85B1A3A6C6D}" dt="2024-05-24T14:05:31.699" v="0"/>
        <pc:sldMkLst>
          <pc:docMk/>
          <pc:sldMk cId="309841290" sldId="256"/>
        </pc:sldMkLst>
        <pc:spChg chg="mod">
          <ac:chgData name="Michelle Machen" userId="521fa2bf-7d9e-4e64-91f3-35603fb06b1f" providerId="ADAL" clId="{8E5612A5-2738-45FF-97F7-D85B1A3A6C6D}" dt="2024-05-24T14:05:31.699" v="0"/>
          <ac:spMkLst>
            <pc:docMk/>
            <pc:sldMk cId="309841290" sldId="256"/>
            <ac:spMk id="9" creationId="{1CA947BF-ABA2-4088-9D40-250C382CFAF0}"/>
          </ac:spMkLst>
        </pc:spChg>
      </pc:sldChg>
      <pc:sldChg chg="modSp mod">
        <pc:chgData name="Michelle Machen" userId="521fa2bf-7d9e-4e64-91f3-35603fb06b1f" providerId="ADAL" clId="{8E5612A5-2738-45FF-97F7-D85B1A3A6C6D}" dt="2024-05-24T14:10:56.333" v="114" actId="1076"/>
        <pc:sldMkLst>
          <pc:docMk/>
          <pc:sldMk cId="3388706351" sldId="264"/>
        </pc:sldMkLst>
        <pc:spChg chg="mod">
          <ac:chgData name="Michelle Machen" userId="521fa2bf-7d9e-4e64-91f3-35603fb06b1f" providerId="ADAL" clId="{8E5612A5-2738-45FF-97F7-D85B1A3A6C6D}" dt="2024-05-24T14:05:31.699" v="0"/>
          <ac:spMkLst>
            <pc:docMk/>
            <pc:sldMk cId="3388706351" sldId="264"/>
            <ac:spMk id="5" creationId="{60766481-2F9D-4466-91D9-79A1A49632E2}"/>
          </ac:spMkLst>
        </pc:spChg>
        <pc:spChg chg="mod">
          <ac:chgData name="Michelle Machen" userId="521fa2bf-7d9e-4e64-91f3-35603fb06b1f" providerId="ADAL" clId="{8E5612A5-2738-45FF-97F7-D85B1A3A6C6D}" dt="2024-05-24T14:10:56.333" v="114" actId="1076"/>
          <ac:spMkLst>
            <pc:docMk/>
            <pc:sldMk cId="3388706351" sldId="264"/>
            <ac:spMk id="15" creationId="{8C5A6CF2-F5F7-4283-A351-EECA7F9D8AB1}"/>
          </ac:spMkLst>
        </pc:spChg>
      </pc:sldChg>
      <pc:sldChg chg="modSp">
        <pc:chgData name="Michelle Machen" userId="521fa2bf-7d9e-4e64-91f3-35603fb06b1f" providerId="ADAL" clId="{8E5612A5-2738-45FF-97F7-D85B1A3A6C6D}" dt="2024-05-24T14:05:31.699" v="0"/>
        <pc:sldMkLst>
          <pc:docMk/>
          <pc:sldMk cId="1904048126" sldId="265"/>
        </pc:sldMkLst>
        <pc:spChg chg="mod">
          <ac:chgData name="Michelle Machen" userId="521fa2bf-7d9e-4e64-91f3-35603fb06b1f" providerId="ADAL" clId="{8E5612A5-2738-45FF-97F7-D85B1A3A6C6D}" dt="2024-05-24T14:05:31.699" v="0"/>
          <ac:spMkLst>
            <pc:docMk/>
            <pc:sldMk cId="1904048126" sldId="265"/>
            <ac:spMk id="5" creationId="{60766481-2F9D-4466-91D9-79A1A49632E2}"/>
          </ac:spMkLst>
        </pc:spChg>
      </pc:sldChg>
      <pc:sldChg chg="modSp mod">
        <pc:chgData name="Michelle Machen" userId="521fa2bf-7d9e-4e64-91f3-35603fb06b1f" providerId="ADAL" clId="{8E5612A5-2738-45FF-97F7-D85B1A3A6C6D}" dt="2024-05-24T14:11:35.548" v="136" actId="1035"/>
        <pc:sldMkLst>
          <pc:docMk/>
          <pc:sldMk cId="2686354981" sldId="266"/>
        </pc:sldMkLst>
        <pc:spChg chg="mod">
          <ac:chgData name="Michelle Machen" userId="521fa2bf-7d9e-4e64-91f3-35603fb06b1f" providerId="ADAL" clId="{8E5612A5-2738-45FF-97F7-D85B1A3A6C6D}" dt="2024-05-24T14:05:31.699" v="0"/>
          <ac:spMkLst>
            <pc:docMk/>
            <pc:sldMk cId="2686354981" sldId="266"/>
            <ac:spMk id="5" creationId="{60766481-2F9D-4466-91D9-79A1A49632E2}"/>
          </ac:spMkLst>
        </pc:spChg>
        <pc:spChg chg="mod">
          <ac:chgData name="Michelle Machen" userId="521fa2bf-7d9e-4e64-91f3-35603fb06b1f" providerId="ADAL" clId="{8E5612A5-2738-45FF-97F7-D85B1A3A6C6D}" dt="2024-05-24T14:11:15.081" v="118" actId="14100"/>
          <ac:spMkLst>
            <pc:docMk/>
            <pc:sldMk cId="2686354981" sldId="266"/>
            <ac:spMk id="20" creationId="{84DE6014-B219-4037-92AC-6765DC402175}"/>
          </ac:spMkLst>
        </pc:spChg>
        <pc:spChg chg="mod">
          <ac:chgData name="Michelle Machen" userId="521fa2bf-7d9e-4e64-91f3-35603fb06b1f" providerId="ADAL" clId="{8E5612A5-2738-45FF-97F7-D85B1A3A6C6D}" dt="2024-05-24T14:11:19.068" v="122" actId="1035"/>
          <ac:spMkLst>
            <pc:docMk/>
            <pc:sldMk cId="2686354981" sldId="266"/>
            <ac:spMk id="21" creationId="{920972AF-996A-44CF-B9BE-904936B9535D}"/>
          </ac:spMkLst>
        </pc:spChg>
        <pc:spChg chg="mod">
          <ac:chgData name="Michelle Machen" userId="521fa2bf-7d9e-4e64-91f3-35603fb06b1f" providerId="ADAL" clId="{8E5612A5-2738-45FF-97F7-D85B1A3A6C6D}" dt="2024-05-24T14:11:27.239" v="123" actId="14100"/>
          <ac:spMkLst>
            <pc:docMk/>
            <pc:sldMk cId="2686354981" sldId="266"/>
            <ac:spMk id="26" creationId="{91FD4A35-651B-49E9-BC03-0CED0A871436}"/>
          </ac:spMkLst>
        </pc:spChg>
        <pc:grpChg chg="mod">
          <ac:chgData name="Michelle Machen" userId="521fa2bf-7d9e-4e64-91f3-35603fb06b1f" providerId="ADAL" clId="{8E5612A5-2738-45FF-97F7-D85B1A3A6C6D}" dt="2024-05-24T14:11:35.548" v="136" actId="1035"/>
          <ac:grpSpMkLst>
            <pc:docMk/>
            <pc:sldMk cId="2686354981" sldId="266"/>
            <ac:grpSpMk id="15" creationId="{5590C04F-9884-4CC3-9B59-6241238B5DB4}"/>
          </ac:grpSpMkLst>
        </pc:grpChg>
      </pc:sldChg>
      <pc:sldChg chg="addSp delSp modSp mod">
        <pc:chgData name="Michelle Machen" userId="521fa2bf-7d9e-4e64-91f3-35603fb06b1f" providerId="ADAL" clId="{8E5612A5-2738-45FF-97F7-D85B1A3A6C6D}" dt="2024-05-24T14:07:49.597" v="65"/>
        <pc:sldMkLst>
          <pc:docMk/>
          <pc:sldMk cId="1537101364" sldId="267"/>
        </pc:sldMkLst>
        <pc:spChg chg="mod">
          <ac:chgData name="Michelle Machen" userId="521fa2bf-7d9e-4e64-91f3-35603fb06b1f" providerId="ADAL" clId="{8E5612A5-2738-45FF-97F7-D85B1A3A6C6D}" dt="2024-05-24T14:05:31.699" v="0"/>
          <ac:spMkLst>
            <pc:docMk/>
            <pc:sldMk cId="1537101364" sldId="267"/>
            <ac:spMk id="5" creationId="{60766481-2F9D-4466-91D9-79A1A49632E2}"/>
          </ac:spMkLst>
        </pc:spChg>
        <pc:spChg chg="mod">
          <ac:chgData name="Michelle Machen" userId="521fa2bf-7d9e-4e64-91f3-35603fb06b1f" providerId="ADAL" clId="{8E5612A5-2738-45FF-97F7-D85B1A3A6C6D}" dt="2024-05-24T14:05:31.699" v="0"/>
          <ac:spMkLst>
            <pc:docMk/>
            <pc:sldMk cId="1537101364" sldId="267"/>
            <ac:spMk id="15" creationId="{F3E85788-075F-4E75-AAB5-12D34503189E}"/>
          </ac:spMkLst>
        </pc:spChg>
        <pc:picChg chg="add mod">
          <ac:chgData name="Michelle Machen" userId="521fa2bf-7d9e-4e64-91f3-35603fb06b1f" providerId="ADAL" clId="{8E5612A5-2738-45FF-97F7-D85B1A3A6C6D}" dt="2024-05-24T14:07:49.597" v="65"/>
          <ac:picMkLst>
            <pc:docMk/>
            <pc:sldMk cId="1537101364" sldId="267"/>
            <ac:picMk id="2" creationId="{DDC86CE8-AE7B-256C-9622-C88CD084D0B2}"/>
          </ac:picMkLst>
        </pc:picChg>
        <pc:picChg chg="add mod">
          <ac:chgData name="Michelle Machen" userId="521fa2bf-7d9e-4e64-91f3-35603fb06b1f" providerId="ADAL" clId="{8E5612A5-2738-45FF-97F7-D85B1A3A6C6D}" dt="2024-05-24T14:07:49.597" v="65"/>
          <ac:picMkLst>
            <pc:docMk/>
            <pc:sldMk cId="1537101364" sldId="267"/>
            <ac:picMk id="8" creationId="{D67C5224-2B8F-9D5B-58B9-1DC521955106}"/>
          </ac:picMkLst>
        </pc:picChg>
        <pc:picChg chg="del">
          <ac:chgData name="Michelle Machen" userId="521fa2bf-7d9e-4e64-91f3-35603fb06b1f" providerId="ADAL" clId="{8E5612A5-2738-45FF-97F7-D85B1A3A6C6D}" dt="2024-05-24T14:07:47.504" v="63" actId="478"/>
          <ac:picMkLst>
            <pc:docMk/>
            <pc:sldMk cId="1537101364" sldId="267"/>
            <ac:picMk id="14" creationId="{209930D1-59AD-AC78-E2AE-38F567F45CE4}"/>
          </ac:picMkLst>
        </pc:picChg>
        <pc:picChg chg="del">
          <ac:chgData name="Michelle Machen" userId="521fa2bf-7d9e-4e64-91f3-35603fb06b1f" providerId="ADAL" clId="{8E5612A5-2738-45FF-97F7-D85B1A3A6C6D}" dt="2024-05-24T14:07:48.359" v="64" actId="478"/>
          <ac:picMkLst>
            <pc:docMk/>
            <pc:sldMk cId="1537101364" sldId="267"/>
            <ac:picMk id="17" creationId="{312E4A39-9E48-7A1F-08D6-A33A7D1C812E}"/>
          </ac:picMkLst>
        </pc:picChg>
      </pc:sldChg>
      <pc:sldChg chg="modSp mod">
        <pc:chgData name="Michelle Machen" userId="521fa2bf-7d9e-4e64-91f3-35603fb06b1f" providerId="ADAL" clId="{8E5612A5-2738-45FF-97F7-D85B1A3A6C6D}" dt="2024-05-24T19:57:37.838" v="169"/>
        <pc:sldMkLst>
          <pc:docMk/>
          <pc:sldMk cId="3872770462" sldId="275"/>
        </pc:sldMkLst>
        <pc:spChg chg="mod">
          <ac:chgData name="Michelle Machen" userId="521fa2bf-7d9e-4e64-91f3-35603fb06b1f" providerId="ADAL" clId="{8E5612A5-2738-45FF-97F7-D85B1A3A6C6D}" dt="2024-05-24T14:34:52.525" v="140" actId="20577"/>
          <ac:spMkLst>
            <pc:docMk/>
            <pc:sldMk cId="3872770462" sldId="275"/>
            <ac:spMk id="9" creationId="{74C0967F-AAFD-CAF6-FEE6-70FAC5D0E3ED}"/>
          </ac:spMkLst>
        </pc:spChg>
        <pc:spChg chg="mod">
          <ac:chgData name="Michelle Machen" userId="521fa2bf-7d9e-4e64-91f3-35603fb06b1f" providerId="ADAL" clId="{8E5612A5-2738-45FF-97F7-D85B1A3A6C6D}" dt="2024-05-24T14:08:18.352" v="69" actId="14100"/>
          <ac:spMkLst>
            <pc:docMk/>
            <pc:sldMk cId="3872770462" sldId="275"/>
            <ac:spMk id="11" creationId="{4AE93960-CF78-12BC-DC96-DB52DDFC4384}"/>
          </ac:spMkLst>
        </pc:spChg>
        <pc:graphicFrameChg chg="mod">
          <ac:chgData name="Michelle Machen" userId="521fa2bf-7d9e-4e64-91f3-35603fb06b1f" providerId="ADAL" clId="{8E5612A5-2738-45FF-97F7-D85B1A3A6C6D}" dt="2024-05-24T19:57:37.838" v="169"/>
          <ac:graphicFrameMkLst>
            <pc:docMk/>
            <pc:sldMk cId="3872770462" sldId="275"/>
            <ac:graphicFrameMk id="7" creationId="{2A404A72-613C-7C77-9817-870B8352FBFB}"/>
          </ac:graphicFrameMkLst>
        </pc:graphicFrameChg>
      </pc:sldChg>
      <pc:sldChg chg="modSp">
        <pc:chgData name="Michelle Machen" userId="521fa2bf-7d9e-4e64-91f3-35603fb06b1f" providerId="ADAL" clId="{8E5612A5-2738-45FF-97F7-D85B1A3A6C6D}" dt="2024-05-24T14:05:31.699" v="0"/>
        <pc:sldMkLst>
          <pc:docMk/>
          <pc:sldMk cId="1725687730" sldId="279"/>
        </pc:sldMkLst>
        <pc:spChg chg="mod">
          <ac:chgData name="Michelle Machen" userId="521fa2bf-7d9e-4e64-91f3-35603fb06b1f" providerId="ADAL" clId="{8E5612A5-2738-45FF-97F7-D85B1A3A6C6D}" dt="2024-05-24T14:05:31.699" v="0"/>
          <ac:spMkLst>
            <pc:docMk/>
            <pc:sldMk cId="1725687730" sldId="279"/>
            <ac:spMk id="5" creationId="{60766481-2F9D-4466-91D9-79A1A49632E2}"/>
          </ac:spMkLst>
        </pc:spChg>
      </pc:sldChg>
      <pc:sldChg chg="modSp mod">
        <pc:chgData name="Michelle Machen" userId="521fa2bf-7d9e-4e64-91f3-35603fb06b1f" providerId="ADAL" clId="{8E5612A5-2738-45FF-97F7-D85B1A3A6C6D}" dt="2024-05-24T14:05:45.556" v="1" actId="14100"/>
        <pc:sldMkLst>
          <pc:docMk/>
          <pc:sldMk cId="2505631305" sldId="287"/>
        </pc:sldMkLst>
        <pc:spChg chg="mod">
          <ac:chgData name="Michelle Machen" userId="521fa2bf-7d9e-4e64-91f3-35603fb06b1f" providerId="ADAL" clId="{8E5612A5-2738-45FF-97F7-D85B1A3A6C6D}" dt="2024-05-24T14:05:45.556" v="1" actId="14100"/>
          <ac:spMkLst>
            <pc:docMk/>
            <pc:sldMk cId="2505631305" sldId="287"/>
            <ac:spMk id="5" creationId="{7FEB3E2A-D8E4-46B5-3538-31BD09D60911}"/>
          </ac:spMkLst>
        </pc:spChg>
        <pc:spChg chg="mod">
          <ac:chgData name="Michelle Machen" userId="521fa2bf-7d9e-4e64-91f3-35603fb06b1f" providerId="ADAL" clId="{8E5612A5-2738-45FF-97F7-D85B1A3A6C6D}" dt="2024-05-24T14:05:45.556" v="1" actId="14100"/>
          <ac:spMkLst>
            <pc:docMk/>
            <pc:sldMk cId="2505631305" sldId="287"/>
            <ac:spMk id="6" creationId="{ED40876D-AB57-D86F-1E44-1A4D83D57B3A}"/>
          </ac:spMkLst>
        </pc:spChg>
        <pc:spChg chg="mod">
          <ac:chgData name="Michelle Machen" userId="521fa2bf-7d9e-4e64-91f3-35603fb06b1f" providerId="ADAL" clId="{8E5612A5-2738-45FF-97F7-D85B1A3A6C6D}" dt="2024-05-24T14:05:45.556" v="1" actId="14100"/>
          <ac:spMkLst>
            <pc:docMk/>
            <pc:sldMk cId="2505631305" sldId="287"/>
            <ac:spMk id="7" creationId="{5D5780F3-4B9B-7346-2C85-59069685659F}"/>
          </ac:spMkLst>
        </pc:spChg>
        <pc:spChg chg="mod">
          <ac:chgData name="Michelle Machen" userId="521fa2bf-7d9e-4e64-91f3-35603fb06b1f" providerId="ADAL" clId="{8E5612A5-2738-45FF-97F7-D85B1A3A6C6D}" dt="2024-05-24T14:05:45.556" v="1" actId="14100"/>
          <ac:spMkLst>
            <pc:docMk/>
            <pc:sldMk cId="2505631305" sldId="287"/>
            <ac:spMk id="8" creationId="{3155C707-374A-8AF6-711E-4052FD808BCD}"/>
          </ac:spMkLst>
        </pc:spChg>
        <pc:spChg chg="mod">
          <ac:chgData name="Michelle Machen" userId="521fa2bf-7d9e-4e64-91f3-35603fb06b1f" providerId="ADAL" clId="{8E5612A5-2738-45FF-97F7-D85B1A3A6C6D}" dt="2024-05-24T14:05:45.556" v="1" actId="14100"/>
          <ac:spMkLst>
            <pc:docMk/>
            <pc:sldMk cId="2505631305" sldId="287"/>
            <ac:spMk id="9" creationId="{EB2C0E3A-CCB2-74F0-935A-A7CE609B8DD8}"/>
          </ac:spMkLst>
        </pc:spChg>
        <pc:spChg chg="mod">
          <ac:chgData name="Michelle Machen" userId="521fa2bf-7d9e-4e64-91f3-35603fb06b1f" providerId="ADAL" clId="{8E5612A5-2738-45FF-97F7-D85B1A3A6C6D}" dt="2024-05-24T14:05:45.556" v="1" actId="14100"/>
          <ac:spMkLst>
            <pc:docMk/>
            <pc:sldMk cId="2505631305" sldId="287"/>
            <ac:spMk id="10" creationId="{2A1ADE7B-E79C-6B47-D544-E356DE9B3A4D}"/>
          </ac:spMkLst>
        </pc:spChg>
        <pc:spChg chg="mod">
          <ac:chgData name="Michelle Machen" userId="521fa2bf-7d9e-4e64-91f3-35603fb06b1f" providerId="ADAL" clId="{8E5612A5-2738-45FF-97F7-D85B1A3A6C6D}" dt="2024-05-24T14:05:45.556" v="1" actId="14100"/>
          <ac:spMkLst>
            <pc:docMk/>
            <pc:sldMk cId="2505631305" sldId="287"/>
            <ac:spMk id="11" creationId="{BFD16266-15F8-DCA3-F15B-B4768683AB85}"/>
          </ac:spMkLst>
        </pc:spChg>
        <pc:cxnChg chg="mod">
          <ac:chgData name="Michelle Machen" userId="521fa2bf-7d9e-4e64-91f3-35603fb06b1f" providerId="ADAL" clId="{8E5612A5-2738-45FF-97F7-D85B1A3A6C6D}" dt="2024-05-24T14:05:45.556" v="1" actId="14100"/>
          <ac:cxnSpMkLst>
            <pc:docMk/>
            <pc:sldMk cId="2505631305" sldId="287"/>
            <ac:cxnSpMk id="15" creationId="{87CC7B33-BBA2-CA7D-9AED-3D48618A2545}"/>
          </ac:cxnSpMkLst>
        </pc:cxnChg>
        <pc:cxnChg chg="mod">
          <ac:chgData name="Michelle Machen" userId="521fa2bf-7d9e-4e64-91f3-35603fb06b1f" providerId="ADAL" clId="{8E5612A5-2738-45FF-97F7-D85B1A3A6C6D}" dt="2024-05-24T14:05:45.556" v="1" actId="14100"/>
          <ac:cxnSpMkLst>
            <pc:docMk/>
            <pc:sldMk cId="2505631305" sldId="287"/>
            <ac:cxnSpMk id="16" creationId="{CD259062-18D5-97B8-F567-4D1A17631F3E}"/>
          </ac:cxnSpMkLst>
        </pc:cxnChg>
        <pc:cxnChg chg="mod">
          <ac:chgData name="Michelle Machen" userId="521fa2bf-7d9e-4e64-91f3-35603fb06b1f" providerId="ADAL" clId="{8E5612A5-2738-45FF-97F7-D85B1A3A6C6D}" dt="2024-05-24T14:05:45.556" v="1" actId="14100"/>
          <ac:cxnSpMkLst>
            <pc:docMk/>
            <pc:sldMk cId="2505631305" sldId="287"/>
            <ac:cxnSpMk id="17" creationId="{01082ED6-2DDE-72C6-F8D5-48C955587B67}"/>
          </ac:cxnSpMkLst>
        </pc:cxnChg>
        <pc:cxnChg chg="mod">
          <ac:chgData name="Michelle Machen" userId="521fa2bf-7d9e-4e64-91f3-35603fb06b1f" providerId="ADAL" clId="{8E5612A5-2738-45FF-97F7-D85B1A3A6C6D}" dt="2024-05-24T14:05:45.556" v="1" actId="14100"/>
          <ac:cxnSpMkLst>
            <pc:docMk/>
            <pc:sldMk cId="2505631305" sldId="287"/>
            <ac:cxnSpMk id="18" creationId="{18FDC1B7-ACED-6FA2-F27B-2E4D43340A12}"/>
          </ac:cxnSpMkLst>
        </pc:cxnChg>
        <pc:cxnChg chg="mod">
          <ac:chgData name="Michelle Machen" userId="521fa2bf-7d9e-4e64-91f3-35603fb06b1f" providerId="ADAL" clId="{8E5612A5-2738-45FF-97F7-D85B1A3A6C6D}" dt="2024-05-24T14:05:45.556" v="1" actId="14100"/>
          <ac:cxnSpMkLst>
            <pc:docMk/>
            <pc:sldMk cId="2505631305" sldId="287"/>
            <ac:cxnSpMk id="19" creationId="{56CDB822-B099-C3DD-B798-AD65EC7A378F}"/>
          </ac:cxnSpMkLst>
        </pc:cxnChg>
        <pc:cxnChg chg="mod">
          <ac:chgData name="Michelle Machen" userId="521fa2bf-7d9e-4e64-91f3-35603fb06b1f" providerId="ADAL" clId="{8E5612A5-2738-45FF-97F7-D85B1A3A6C6D}" dt="2024-05-24T14:05:45.556" v="1" actId="14100"/>
          <ac:cxnSpMkLst>
            <pc:docMk/>
            <pc:sldMk cId="2505631305" sldId="287"/>
            <ac:cxnSpMk id="21" creationId="{8DD4F403-FCAC-7965-69E5-D5B2BD5B6A6B}"/>
          </ac:cxnSpMkLst>
        </pc:cxnChg>
        <pc:cxnChg chg="mod">
          <ac:chgData name="Michelle Machen" userId="521fa2bf-7d9e-4e64-91f3-35603fb06b1f" providerId="ADAL" clId="{8E5612A5-2738-45FF-97F7-D85B1A3A6C6D}" dt="2024-05-24T14:05:45.556" v="1" actId="14100"/>
          <ac:cxnSpMkLst>
            <pc:docMk/>
            <pc:sldMk cId="2505631305" sldId="287"/>
            <ac:cxnSpMk id="22" creationId="{6A770481-1AAF-4714-8E1B-A2964D30FC22}"/>
          </ac:cxnSpMkLst>
        </pc:cxnChg>
        <pc:cxnChg chg="mod">
          <ac:chgData name="Michelle Machen" userId="521fa2bf-7d9e-4e64-91f3-35603fb06b1f" providerId="ADAL" clId="{8E5612A5-2738-45FF-97F7-D85B1A3A6C6D}" dt="2024-05-24T14:05:45.556" v="1" actId="14100"/>
          <ac:cxnSpMkLst>
            <pc:docMk/>
            <pc:sldMk cId="2505631305" sldId="287"/>
            <ac:cxnSpMk id="23" creationId="{2B056FC9-7A98-405B-2C7D-98065420962D}"/>
          </ac:cxnSpMkLst>
        </pc:cxnChg>
      </pc:sldChg>
      <pc:sldChg chg="modSp mod">
        <pc:chgData name="Michelle Machen" userId="521fa2bf-7d9e-4e64-91f3-35603fb06b1f" providerId="ADAL" clId="{8E5612A5-2738-45FF-97F7-D85B1A3A6C6D}" dt="2024-05-24T15:05:40.580" v="163" actId="14100"/>
        <pc:sldMkLst>
          <pc:docMk/>
          <pc:sldMk cId="4000896723" sldId="288"/>
        </pc:sldMkLst>
        <pc:spChg chg="mod">
          <ac:chgData name="Michelle Machen" userId="521fa2bf-7d9e-4e64-91f3-35603fb06b1f" providerId="ADAL" clId="{8E5612A5-2738-45FF-97F7-D85B1A3A6C6D}" dt="2024-05-24T14:05:31.699" v="0"/>
          <ac:spMkLst>
            <pc:docMk/>
            <pc:sldMk cId="4000896723" sldId="288"/>
            <ac:spMk id="5" creationId="{60766481-2F9D-4466-91D9-79A1A49632E2}"/>
          </ac:spMkLst>
        </pc:spChg>
        <pc:spChg chg="mod">
          <ac:chgData name="Michelle Machen" userId="521fa2bf-7d9e-4e64-91f3-35603fb06b1f" providerId="ADAL" clId="{8E5612A5-2738-45FF-97F7-D85B1A3A6C6D}" dt="2024-05-24T14:06:42.291" v="13" actId="20577"/>
          <ac:spMkLst>
            <pc:docMk/>
            <pc:sldMk cId="4000896723" sldId="288"/>
            <ac:spMk id="17" creationId="{CDB06A08-389B-F791-2CC3-0711035BA7C2}"/>
          </ac:spMkLst>
        </pc:spChg>
        <pc:spChg chg="mod">
          <ac:chgData name="Michelle Machen" userId="521fa2bf-7d9e-4e64-91f3-35603fb06b1f" providerId="ADAL" clId="{8E5612A5-2738-45FF-97F7-D85B1A3A6C6D}" dt="2024-05-24T14:06:47.059" v="18" actId="20577"/>
          <ac:spMkLst>
            <pc:docMk/>
            <pc:sldMk cId="4000896723" sldId="288"/>
            <ac:spMk id="20" creationId="{F6252E08-B253-AB47-70D4-918C192DC3A3}"/>
          </ac:spMkLst>
        </pc:spChg>
        <pc:grpChg chg="mod">
          <ac:chgData name="Michelle Machen" userId="521fa2bf-7d9e-4e64-91f3-35603fb06b1f" providerId="ADAL" clId="{8E5612A5-2738-45FF-97F7-D85B1A3A6C6D}" dt="2024-05-24T14:07:36.128" v="62" actId="1038"/>
          <ac:grpSpMkLst>
            <pc:docMk/>
            <pc:sldMk cId="4000896723" sldId="288"/>
            <ac:grpSpMk id="21" creationId="{96CC0107-5490-465C-09DE-88633170C5A3}"/>
          </ac:grpSpMkLst>
        </pc:grpChg>
        <pc:grpChg chg="mod">
          <ac:chgData name="Michelle Machen" userId="521fa2bf-7d9e-4e64-91f3-35603fb06b1f" providerId="ADAL" clId="{8E5612A5-2738-45FF-97F7-D85B1A3A6C6D}" dt="2024-05-24T14:07:36.128" v="62" actId="1038"/>
          <ac:grpSpMkLst>
            <pc:docMk/>
            <pc:sldMk cId="4000896723" sldId="288"/>
            <ac:grpSpMk id="23" creationId="{DDBA3540-46CD-B7DB-3DE7-459F3927DEE4}"/>
          </ac:grpSpMkLst>
        </pc:grpChg>
        <pc:graphicFrameChg chg="mod">
          <ac:chgData name="Michelle Machen" userId="521fa2bf-7d9e-4e64-91f3-35603fb06b1f" providerId="ADAL" clId="{8E5612A5-2738-45FF-97F7-D85B1A3A6C6D}" dt="2024-05-24T14:59:59.841" v="152"/>
          <ac:graphicFrameMkLst>
            <pc:docMk/>
            <pc:sldMk cId="4000896723" sldId="288"/>
            <ac:graphicFrameMk id="12" creationId="{A4A7C3A7-27E6-0F66-9A79-3AD4485CFD2B}"/>
          </ac:graphicFrameMkLst>
        </pc:graphicFrameChg>
        <pc:graphicFrameChg chg="mod">
          <ac:chgData name="Michelle Machen" userId="521fa2bf-7d9e-4e64-91f3-35603fb06b1f" providerId="ADAL" clId="{8E5612A5-2738-45FF-97F7-D85B1A3A6C6D}" dt="2024-05-24T15:05:40.580" v="163" actId="14100"/>
          <ac:graphicFrameMkLst>
            <pc:docMk/>
            <pc:sldMk cId="4000896723" sldId="288"/>
            <ac:graphicFrameMk id="14" creationId="{3482295F-985A-B6A5-9A8E-0A250BAC2660}"/>
          </ac:graphicFrameMkLst>
        </pc:graphicFrameChg>
      </pc:sldChg>
      <pc:sldChg chg="modSp add mod modTransition">
        <pc:chgData name="Michelle Machen" userId="521fa2bf-7d9e-4e64-91f3-35603fb06b1f" providerId="ADAL" clId="{8E5612A5-2738-45FF-97F7-D85B1A3A6C6D}" dt="2024-05-24T14:10:34.896" v="113"/>
        <pc:sldMkLst>
          <pc:docMk/>
          <pc:sldMk cId="3338377" sldId="298"/>
        </pc:sldMkLst>
        <pc:spChg chg="mod">
          <ac:chgData name="Michelle Machen" userId="521fa2bf-7d9e-4e64-91f3-35603fb06b1f" providerId="ADAL" clId="{8E5612A5-2738-45FF-97F7-D85B1A3A6C6D}" dt="2024-05-24T14:10:34.896" v="113"/>
          <ac:spMkLst>
            <pc:docMk/>
            <pc:sldMk cId="3338377" sldId="298"/>
            <ac:spMk id="2" creationId="{DB6E0BF4-D8EB-A4C3-D078-0A0F8EDC4B6F}"/>
          </ac:spMkLst>
        </pc:spChg>
        <pc:spChg chg="mod">
          <ac:chgData name="Michelle Machen" userId="521fa2bf-7d9e-4e64-91f3-35603fb06b1f" providerId="ADAL" clId="{8E5612A5-2738-45FF-97F7-D85B1A3A6C6D}" dt="2024-05-24T14:09:48.272" v="96" actId="20577"/>
          <ac:spMkLst>
            <pc:docMk/>
            <pc:sldMk cId="3338377" sldId="298"/>
            <ac:spMk id="4" creationId="{1C9DBB69-86E7-4B3D-71D5-648737F9D7FB}"/>
          </ac:spMkLst>
        </pc:spChg>
        <pc:spChg chg="mod">
          <ac:chgData name="Michelle Machen" userId="521fa2bf-7d9e-4e64-91f3-35603fb06b1f" providerId="ADAL" clId="{8E5612A5-2738-45FF-97F7-D85B1A3A6C6D}" dt="2024-05-24T14:10:23.443" v="110" actId="6549"/>
          <ac:spMkLst>
            <pc:docMk/>
            <pc:sldMk cId="3338377" sldId="298"/>
            <ac:spMk id="5" creationId="{313F344E-0E5D-340A-509B-D1A614C99BDF}"/>
          </ac:spMkLst>
        </pc:spChg>
      </pc:sldChg>
      <pc:sldMasterChg chg="modSldLayout">
        <pc:chgData name="Michelle Machen" userId="521fa2bf-7d9e-4e64-91f3-35603fb06b1f" providerId="ADAL" clId="{8E5612A5-2738-45FF-97F7-D85B1A3A6C6D}" dt="2024-05-24T14:05:31.699" v="0"/>
        <pc:sldMasterMkLst>
          <pc:docMk/>
          <pc:sldMasterMk cId="620836877" sldId="2147483648"/>
        </pc:sldMasterMkLst>
        <pc:sldLayoutChg chg="modSp">
          <pc:chgData name="Michelle Machen" userId="521fa2bf-7d9e-4e64-91f3-35603fb06b1f" providerId="ADAL" clId="{8E5612A5-2738-45FF-97F7-D85B1A3A6C6D}" dt="2024-05-24T14:05:31.699" v="0"/>
          <pc:sldLayoutMkLst>
            <pc:docMk/>
            <pc:sldMasterMk cId="620836877" sldId="2147483648"/>
            <pc:sldLayoutMk cId="698946327" sldId="2147483650"/>
          </pc:sldLayoutMkLst>
          <pc:spChg chg="mod">
            <ac:chgData name="Michelle Machen" userId="521fa2bf-7d9e-4e64-91f3-35603fb06b1f" providerId="ADAL" clId="{8E5612A5-2738-45FF-97F7-D85B1A3A6C6D}" dt="2024-05-24T14:05:31.699"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58378" sz="1600" dirty="0"/>
              <a:t>2020-</a:t>
            </a:r>
            <a:r>
              <a:rPr lang="en-US" sz="1600" dirty="0"/>
              <a:t>2024</a:t>
            </a:r>
            <a:r>
              <a:rPr lang="58378" sz="1600" dirty="0"/>
              <a:t> MPS, tasa de incidentes este año hasta la fecha actual</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 (Tasa total de incidentes registrables)</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 (Tasa de incidentes de pérdida de tiempo)</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layout>
        <c:manualLayout>
          <c:xMode val="edge"/>
          <c:yMode val="edge"/>
          <c:x val="3.3769160683547531E-2"/>
          <c:y val="0.82396161578001248"/>
          <c:w val="0.96623083931645248"/>
          <c:h val="0.17603838421998749"/>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58378" sz="1600" dirty="0"/>
              <a:t>Comparación de MPS YTD IR 2020-</a:t>
            </a:r>
            <a:r>
              <a:rPr lang="en-US" sz="1600" dirty="0"/>
              <a:t>2024</a:t>
            </a:r>
            <a:endParaRPr lang="58378" sz="16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Tasa de incidentes apenas evitados</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Tasa de incidentes de primeros auxilios</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Número de lesiones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layout>
                <c:manualLayout>
                  <c:x val="2.3883601481610756E-2"/>
                  <c:y val="8.3882691735559026E-2"/>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layout>
                <c:manualLayout>
                  <c:x val="-7.1650804444832267E-2"/>
                  <c:y val="0"/>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118164024300335"/>
                      <c:h val="0.22903621917361333"/>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Corte / Perforación</c:v>
                </c:pt>
                <c:pt idx="1">
                  <c:v>Atrapado entre objetos</c:v>
                </c:pt>
                <c:pt idx="2">
                  <c:v>Tirón / Esguince</c:v>
                </c:pt>
                <c:pt idx="3">
                  <c:v>Resbalón / Tropiezo / Caída</c:v>
                </c:pt>
                <c:pt idx="4">
                  <c:v>Golpeado por un objeto</c:v>
                </c:pt>
                <c:pt idx="5">
                  <c:v>Quemadura / Exposición química</c:v>
                </c:pt>
                <c:pt idx="6">
                  <c:v>Otros</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s-E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2024</a:t>
            </a:r>
            <a:endPar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s-E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166259" y="3787142"/>
            <a:ext cx="11949542" cy="1415772"/>
          </a:xfrm>
          <a:prstGeom prst="rect">
            <a:avLst/>
          </a:prstGeom>
          <a:noFill/>
        </p:spPr>
        <p:txBody>
          <a:bodyPr wrap="square" rtlCol="0">
            <a:spAutoFit/>
          </a:bodyPr>
          <a:lstStyle/>
          <a:p>
            <a:pPr>
              <a:spcAft>
                <a:spcPts val="1200"/>
              </a:spcAft>
              <a:defRPr b="0" i="0"/>
            </a:pPr>
            <a:r>
              <a:rPr lang="58378"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a:t>
            </a:r>
            <a:r>
              <a:rPr lang="en-US"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p>
          <a:p>
            <a:pPr algn="r">
              <a:spcAft>
                <a:spcPts val="1200"/>
              </a:spcAft>
              <a:defRPr b="0" i="0"/>
            </a:pPr>
            <a:r>
              <a:rPr lang="58378" sz="3200" dirty="0">
                <a:solidFill>
                  <a:srgbClr val="05223F"/>
                </a:solidFill>
                <a:latin typeface="Arial" panose="020B0604020202020204" pitchFamily="34" charset="0"/>
                <a:cs typeface="Arial" panose="020B0604020202020204" pitchFamily="34" charset="0"/>
              </a:rPr>
              <a:t>“Un paso hacia la seguridad” </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TRES PILARES DE NUESTRA CULTURA DE SEGURIDAD</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58378" sz="1900" b="1" spc="30">
                  <a:solidFill>
                    <a:schemeClr val="bg1"/>
                  </a:solidFill>
                  <a:latin typeface="Arial" panose="020B0604020202020204" pitchFamily="34" charset="0"/>
                  <a:cs typeface="Arial" panose="020B0604020202020204" pitchFamily="34" charset="0"/>
                </a:rPr>
                <a:t>COMPROMISO</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58378" sz="1400" b="1">
                  <a:latin typeface="Arial" panose="020B0604020202020204" pitchFamily="34" charset="0"/>
                  <a:cs typeface="Arial" panose="020B0604020202020204" pitchFamily="34" charset="0"/>
                </a:rPr>
                <a:t>Política de seguridad</a:t>
              </a:r>
            </a:p>
            <a:p>
              <a:pPr algn="ctr">
                <a:defRPr b="0" i="0"/>
              </a:pPr>
              <a:r>
                <a:rPr lang="58378" sz="1400">
                  <a:latin typeface="Arial" panose="020B0604020202020204" pitchFamily="34" charset="0"/>
                  <a:cs typeface="Arial" panose="020B0604020202020204" pitchFamily="34" charset="0"/>
                </a:rPr>
                <a:t>declaración escrita de nuestro compromiso con la seguridad</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648062"/>
            </a:xfrm>
            <a:prstGeom prst="rect">
              <a:avLst/>
            </a:prstGeom>
            <a:noFill/>
          </p:spPr>
          <p:txBody>
            <a:bodyPr wrap="square" rtlCol="0">
              <a:spAutoFit/>
            </a:bodyPr>
            <a:lstStyle/>
            <a:p>
              <a:pPr algn="ctr">
                <a:defRPr b="0" i="0"/>
              </a:pPr>
              <a:r>
                <a:rPr lang="58378" sz="1900" b="1" spc="30">
                  <a:solidFill>
                    <a:schemeClr val="bg1"/>
                  </a:solidFill>
                  <a:latin typeface="Arial" panose="020B0604020202020204" pitchFamily="34" charset="0"/>
                  <a:cs typeface="Arial" panose="020B0604020202020204" pitchFamily="34" charset="0"/>
                </a:rPr>
                <a:t>COMPORTAMIENTO</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58378" sz="1400" b="1">
                  <a:latin typeface="Arial" panose="020B0604020202020204" pitchFamily="34" charset="0"/>
                  <a:cs typeface="Arial" panose="020B0604020202020204" pitchFamily="34" charset="0"/>
                </a:rPr>
                <a:t>Reglas salvavidas</a:t>
              </a:r>
            </a:p>
            <a:p>
              <a:pPr algn="ctr">
                <a:defRPr b="0" i="0"/>
              </a:pPr>
              <a:r>
                <a:rPr lang="58378" sz="1400">
                  <a:latin typeface="Arial" panose="020B0604020202020204" pitchFamily="34" charset="0"/>
                  <a:cs typeface="Arial" panose="020B0604020202020204" pitchFamily="34" charset="0"/>
                </a:rPr>
                <a:t>principios rectores de cómo practicamos nuestro compromiso con la seguridad</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58378" sz="1900" b="1" spc="30">
                  <a:solidFill>
                    <a:schemeClr val="bg1"/>
                  </a:solidFill>
                  <a:latin typeface="Arial" panose="020B0604020202020204" pitchFamily="34" charset="0"/>
                  <a:cs typeface="Arial" panose="020B0604020202020204" pitchFamily="34" charset="0"/>
                </a:rPr>
                <a:t>ENTORNO</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1119380"/>
            </a:xfrm>
            <a:prstGeom prst="rect">
              <a:avLst/>
            </a:prstGeom>
            <a:noFill/>
          </p:spPr>
          <p:txBody>
            <a:bodyPr wrap="square">
              <a:spAutoFit/>
            </a:bodyPr>
            <a:lstStyle/>
            <a:p>
              <a:pPr algn="ctr">
                <a:defRPr b="0" i="0"/>
              </a:pPr>
              <a:r>
                <a:rPr lang="58378" sz="1400" b="1">
                  <a:latin typeface="Arial" panose="020B0604020202020204" pitchFamily="34" charset="0"/>
                  <a:cs typeface="Arial" panose="020B0604020202020204" pitchFamily="34" charset="0"/>
                </a:rPr>
                <a:t>Organización en el lugar de trabajo (5S)</a:t>
              </a:r>
            </a:p>
            <a:p>
              <a:pPr algn="ctr">
                <a:defRPr b="0" i="0"/>
              </a:pPr>
              <a:r>
                <a:rPr lang="58378" sz="1400">
                  <a:latin typeface="Arial" panose="020B0604020202020204" pitchFamily="34" charset="0"/>
                  <a:cs typeface="Arial" panose="020B0604020202020204" pitchFamily="34" charset="0"/>
                </a:rPr>
                <a:t>crear un espacio donde se pueda practicar el trabajo seguro</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58378" sz="2400" b="1">
                <a:solidFill>
                  <a:srgbClr val="0033A0"/>
                </a:solidFill>
                <a:latin typeface="Arial" panose="020B0604020202020204" pitchFamily="34" charset="0"/>
                <a:cs typeface="Arial" panose="020B0604020202020204" pitchFamily="34" charset="0"/>
              </a:rPr>
              <a:t>Se necesitan líderes de seguridad en </a:t>
            </a:r>
            <a:r>
              <a:rPr lang="58378" sz="2400" b="1">
                <a:solidFill>
                  <a:srgbClr val="84BD00"/>
                </a:solidFill>
                <a:latin typeface="Arial" panose="020B0604020202020204" pitchFamily="34" charset="0"/>
                <a:cs typeface="Arial" panose="020B0604020202020204" pitchFamily="34" charset="0"/>
              </a:rPr>
              <a:t>todos los niveles </a:t>
            </a:r>
            <a:r>
              <a:rPr lang="58378" sz="2400" b="1">
                <a:solidFill>
                  <a:srgbClr val="0033A0"/>
                </a:solidFill>
                <a:latin typeface="Arial" panose="020B0604020202020204" pitchFamily="34" charset="0"/>
                <a:cs typeface="Arial" panose="020B0604020202020204" pitchFamily="34" charset="0"/>
              </a:rPr>
              <a:t>de la organización </a:t>
            </a:r>
            <a:br>
              <a:rPr lang="58378" sz="2400" b="1">
                <a:solidFill>
                  <a:srgbClr val="0033A0"/>
                </a:solidFill>
                <a:latin typeface="Arial" panose="020B0604020202020204" pitchFamily="34" charset="0"/>
                <a:cs typeface="Arial" panose="020B0604020202020204" pitchFamily="34" charset="0"/>
              </a:rPr>
            </a:br>
            <a:r>
              <a:rPr lang="58378" sz="2400" b="1">
                <a:solidFill>
                  <a:srgbClr val="0033A0"/>
                </a:solidFill>
                <a:latin typeface="Arial" panose="020B0604020202020204" pitchFamily="34" charset="0"/>
                <a:cs typeface="Arial" panose="020B0604020202020204" pitchFamily="34" charset="0"/>
              </a:rPr>
              <a:t>para </a:t>
            </a:r>
            <a:r>
              <a:rPr lang="58378" sz="2400" b="1">
                <a:solidFill>
                  <a:srgbClr val="84BD00"/>
                </a:solidFill>
                <a:latin typeface="Arial" panose="020B0604020202020204" pitchFamily="34" charset="0"/>
                <a:cs typeface="Arial" panose="020B0604020202020204" pitchFamily="34" charset="0"/>
              </a:rPr>
              <a:t>desarrollar </a:t>
            </a:r>
            <a:r>
              <a:rPr lang="58378" sz="2400" b="1">
                <a:solidFill>
                  <a:srgbClr val="0033A0"/>
                </a:solidFill>
                <a:latin typeface="Arial" panose="020B0604020202020204" pitchFamily="34" charset="0"/>
                <a:cs typeface="Arial" panose="020B0604020202020204" pitchFamily="34" charset="0"/>
              </a:rPr>
              <a:t>y</a:t>
            </a:r>
            <a:r>
              <a:rPr lang="58378" sz="2400" b="1">
                <a:solidFill>
                  <a:srgbClr val="84BD00"/>
                </a:solidFill>
                <a:latin typeface="Arial" panose="020B0604020202020204" pitchFamily="34" charset="0"/>
                <a:cs typeface="Arial" panose="020B0604020202020204" pitchFamily="34" charset="0"/>
              </a:rPr>
              <a:t> apoyar</a:t>
            </a:r>
            <a:r>
              <a:rPr lang="58378" sz="2400" b="1">
                <a:solidFill>
                  <a:srgbClr val="0033A0"/>
                </a:solidFill>
                <a:latin typeface="Arial" panose="020B0604020202020204" pitchFamily="34" charset="0"/>
                <a:cs typeface="Arial" panose="020B0604020202020204" pitchFamily="34" charset="0"/>
              </a:rPr>
              <a:t> una cultura de seguridad.</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NUESTRA POLÍTICA DE SEGURIDAD</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58378" b="1">
                <a:latin typeface="Arial" panose="020B0604020202020204" pitchFamily="34" charset="0"/>
                <a:cs typeface="Arial" panose="020B0604020202020204" pitchFamily="34" charset="0"/>
              </a:rPr>
              <a:t>Aspectos destacados de nuestra política:</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La seguridad es un valor fundamental, no una prioridad. Es implacable nuestra búsqueda de seguridad.</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Parte integral de nuestra cultura.</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Incluye a la comunidad en la que trabajamos y a los contratistas.</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Nuestra responsabilidad como empleados de Mauser junto con nuestras instalaciones.</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Responsabilidad del liderazgo.</a:t>
            </a:r>
          </a:p>
          <a:p>
            <a:pPr marL="285750" indent="-285750" algn="l">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Procesos de incidentes, aprendizaje y evolución de nuestra seguridad.</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REGLAS SALVAVIDAS</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58378">
                <a:latin typeface="Arial" panose="020B0604020202020204" pitchFamily="34" charset="0"/>
                <a:cs typeface="Arial" panose="020B0604020202020204" pitchFamily="34" charset="0"/>
              </a:rPr>
              <a:t>Las Reglas Salvavidas (LSR) son </a:t>
            </a:r>
            <a:r>
              <a:rPr lang="58378" b="1">
                <a:solidFill>
                  <a:srgbClr val="84BD00"/>
                </a:solidFill>
                <a:latin typeface="Arial" panose="020B0604020202020204" pitchFamily="34" charset="0"/>
                <a:cs typeface="Arial" panose="020B0604020202020204" pitchFamily="34" charset="0"/>
              </a:rPr>
              <a:t>principios clave de la seguridad </a:t>
            </a:r>
            <a:r>
              <a:rPr lang="58378">
                <a:latin typeface="Arial" panose="020B0604020202020204" pitchFamily="34" charset="0"/>
                <a:cs typeface="Arial" panose="020B0604020202020204" pitchFamily="34" charset="0"/>
              </a:rPr>
              <a:t> que abordan los peligros específicos de nuestras operaciones que nos protegen contra lesiones graves o la muerte.</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69667"/>
          </a:xfrm>
          <a:prstGeom prst="rect">
            <a:avLst/>
          </a:prstGeom>
          <a:noFill/>
        </p:spPr>
        <p:txBody>
          <a:bodyPr wrap="square">
            <a:spAutoFit/>
          </a:bodyPr>
          <a:lstStyle/>
          <a:p>
            <a:pPr algn="l">
              <a:spcAft>
                <a:spcPts val="600"/>
              </a:spcAft>
              <a:buClr>
                <a:srgbClr val="84BD00"/>
              </a:buClr>
              <a:buSzPct val="125000"/>
              <a:defRPr b="0" i="0"/>
            </a:pPr>
            <a:r>
              <a:rPr lang="58378" b="1">
                <a:latin typeface="Arial" panose="020B0604020202020204" pitchFamily="34" charset="0"/>
                <a:cs typeface="Arial" panose="020B0604020202020204" pitchFamily="34" charset="0"/>
              </a:rPr>
              <a:t>Compromiso activo con las reglas para salvar vidas:</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Educación</a:t>
            </a:r>
            <a:r>
              <a:rPr lang="58378">
                <a:latin typeface="Arial" panose="020B0604020202020204" pitchFamily="34" charset="0"/>
                <a:cs typeface="Arial" panose="020B0604020202020204" pitchFamily="34" charset="0"/>
              </a:rPr>
              <a:t>: Es su responsabilidad entender las Reglas Salvavidas. Si no está claro, ¡pregunte!</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Cumplimiento</a:t>
            </a:r>
            <a:r>
              <a:rPr lang="58378">
                <a:latin typeface="Arial" panose="020B0604020202020204" pitchFamily="34" charset="0"/>
                <a:cs typeface="Arial" panose="020B0604020202020204" pitchFamily="34" charset="0"/>
              </a:rPr>
              <a:t> de las Reglas Salvavidas: Todos deben seguir estas reglas, sin importar su posición o función laboral.</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Evaluación de riesgos</a:t>
            </a:r>
            <a:r>
              <a:rPr lang="58378">
                <a:latin typeface="Arial" panose="020B0604020202020204" pitchFamily="34" charset="0"/>
                <a:cs typeface="Arial" panose="020B0604020202020204" pitchFamily="34" charset="0"/>
              </a:rPr>
              <a:t>: Antes de realizar una tarea, revise la tarea según las Reglas Salvavidas.</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Intervención</a:t>
            </a:r>
            <a:r>
              <a:rPr lang="58378">
                <a:latin typeface="Arial" panose="020B0604020202020204" pitchFamily="34" charset="0"/>
                <a:cs typeface="Arial" panose="020B0604020202020204" pitchFamily="34" charset="0"/>
              </a:rPr>
              <a:t>: Toda persona tiene derecho a solicitar que se detenga una operación o actividad si cree que no se está siguiendo una Regla Salvavidas y los empleados están en riesgo.</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Trabajar juntos activamente</a:t>
            </a:r>
            <a:r>
              <a:rPr lang="58378">
                <a:latin typeface="Arial" panose="020B0604020202020204" pitchFamily="34" charset="0"/>
                <a:cs typeface="Arial" panose="020B0604020202020204" pitchFamily="34" charset="0"/>
              </a:rPr>
              <a:t>: Si ve a un compañero de trabajo en riesgo, diga algo</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15840" y="5673703"/>
            <a:ext cx="891540" cy="623580"/>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Trabajo con calor</a:t>
            </a:r>
            <a:r>
              <a:rPr lang="58378" sz="1200" b="0">
                <a:solidFill>
                  <a:srgbClr val="0054A6"/>
                </a:solidFill>
                <a:latin typeface="Arial"/>
              </a:rPr>
              <a:t>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Espacio confinado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58378"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58378" sz="1200" b="1">
                <a:solidFill>
                  <a:srgbClr val="0054A6"/>
                </a:solidFill>
                <a:latin typeface="Arial"/>
              </a:rPr>
              <a:t>Conducción segura</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Aislamiento de la energía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Línea de fuego</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58378"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58378" sz="1200" b="1">
                <a:solidFill>
                  <a:srgbClr val="0054A6"/>
                </a:solidFill>
                <a:latin typeface="Arial"/>
              </a:rPr>
              <a:t>Materiales peligrosos</a:t>
            </a:r>
            <a:r>
              <a:rPr lang="58378" sz="1200" b="0">
                <a:solidFill>
                  <a:srgbClr val="0054A6"/>
                </a:solidFill>
                <a:latin typeface="Arial"/>
              </a:rPr>
              <a:t>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298565" y="5690956"/>
            <a:ext cx="1293923" cy="623580"/>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Protección contra caídas</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58378" sz="1200" b="1">
                <a:solidFill>
                  <a:srgbClr val="0054A6"/>
                </a:solidFill>
                <a:latin typeface="Arial"/>
              </a:rPr>
              <a:t>Controles de seguridad</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723275"/>
          </a:xfrm>
          <a:prstGeom prst="rect">
            <a:avLst/>
          </a:prstGeom>
          <a:noFill/>
        </p:spPr>
        <p:txBody>
          <a:bodyPr wrap="square">
            <a:spAutoFit/>
          </a:bodyPr>
          <a:lstStyle/>
          <a:p>
            <a:pPr algn="l">
              <a:spcAft>
                <a:spcPts val="600"/>
              </a:spcAft>
              <a:buClr>
                <a:srgbClr val="84BD00"/>
              </a:buClr>
              <a:buSzPct val="125000"/>
            </a:pPr>
            <a:r>
              <a:rPr lang="es-ES" b="1" dirty="0">
                <a:latin typeface="Arial" panose="020B0604020202020204" pitchFamily="34" charset="0"/>
                <a:cs typeface="Arial" panose="020B0604020202020204" pitchFamily="34" charset="0"/>
              </a:rPr>
              <a:t>Comprensión de las Reglas para salvar vidas (LSR)</a:t>
            </a: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169825"/>
          </a:xfrm>
          <a:prstGeom prst="rect">
            <a:avLst/>
          </a:prstGeom>
          <a:noFill/>
        </p:spPr>
        <p:txBody>
          <a:bodyPr wrap="square">
            <a:spAutoFit/>
          </a:bodyPr>
          <a:lstStyle/>
          <a:p>
            <a:pPr algn="l">
              <a:spcAft>
                <a:spcPts val="1800"/>
              </a:spcAft>
              <a:buClr>
                <a:srgbClr val="84BD00"/>
              </a:buClr>
              <a:buSzPct val="125000"/>
            </a:pPr>
            <a:r>
              <a:rPr lang="es-ES" b="1" dirty="0">
                <a:solidFill>
                  <a:srgbClr val="84BD00"/>
                </a:solidFill>
                <a:latin typeface="Arial" panose="020B0604020202020204" pitchFamily="34" charset="0"/>
                <a:cs typeface="Arial" panose="020B0604020202020204" pitchFamily="34" charset="0"/>
              </a:rPr>
              <a:t>Las reglas para salvar vidas NO SON</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es-ES" dirty="0">
                <a:latin typeface="Arial" panose="020B0604020202020204" pitchFamily="34" charset="0"/>
                <a:cs typeface="Arial" panose="020B0604020202020204" pitchFamily="34" charset="0"/>
              </a:rPr>
              <a:t>Política de seguridad integral </a:t>
            </a:r>
          </a:p>
          <a:p>
            <a:pPr marL="285750" indent="-285750" algn="l">
              <a:spcAft>
                <a:spcPts val="1800"/>
              </a:spcAft>
              <a:buClr>
                <a:srgbClr val="84BD00"/>
              </a:buClr>
              <a:buSzPct val="125000"/>
              <a:buFont typeface="Comic Sans MS" panose="030F0702030302020204" pitchFamily="66" charset="0"/>
              <a:buChar char="x"/>
            </a:pPr>
            <a:r>
              <a:rPr lang="es-ES" dirty="0">
                <a:latin typeface="Arial" panose="020B0604020202020204" pitchFamily="34" charset="0"/>
                <a:cs typeface="Arial" panose="020B0604020202020204" pitchFamily="34" charset="0"/>
              </a:rPr>
              <a:t>Capacitación formal </a:t>
            </a:r>
          </a:p>
          <a:p>
            <a:pPr marL="285750" indent="-285750" algn="l">
              <a:spcAft>
                <a:spcPts val="1800"/>
              </a:spcAft>
              <a:buClr>
                <a:srgbClr val="84BD00"/>
              </a:buClr>
              <a:buSzPct val="125000"/>
              <a:buFont typeface="Comic Sans MS" panose="030F0702030302020204" pitchFamily="66" charset="0"/>
              <a:buChar char="x"/>
            </a:pPr>
            <a:r>
              <a:rPr lang="es-ES" dirty="0">
                <a:latin typeface="Arial" panose="020B0604020202020204" pitchFamily="34" charset="0"/>
                <a:cs typeface="Arial" panose="020B0604020202020204" pitchFamily="34" charset="0"/>
              </a:rPr>
              <a:t>Reglas punitivas de “trampa” que solo se utilizan para acciones disciplinarias.</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185487"/>
          </a:xfrm>
          <a:prstGeom prst="rect">
            <a:avLst/>
          </a:prstGeom>
          <a:noFill/>
        </p:spPr>
        <p:txBody>
          <a:bodyPr wrap="square">
            <a:spAutoFit/>
          </a:bodyPr>
          <a:lstStyle/>
          <a:p>
            <a:pPr algn="l">
              <a:spcAft>
                <a:spcPts val="1800"/>
              </a:spcAft>
              <a:buClr>
                <a:srgbClr val="84BD00"/>
              </a:buClr>
              <a:buSzPct val="125000"/>
            </a:pPr>
            <a:r>
              <a:rPr lang="es-ES" b="1" dirty="0">
                <a:solidFill>
                  <a:srgbClr val="84BD00"/>
                </a:solidFill>
                <a:latin typeface="Arial" panose="020B0604020202020204" pitchFamily="34" charset="0"/>
                <a:cs typeface="Arial" panose="020B0604020202020204" pitchFamily="34" charset="0"/>
              </a:rPr>
              <a:t>Las reglas para salvar vidas SON</a:t>
            </a:r>
            <a:endParaRPr lang="en-US" b="1"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es-ES" dirty="0">
                <a:latin typeface="Arial" panose="020B0604020202020204" pitchFamily="34" charset="0"/>
                <a:cs typeface="Arial" panose="020B0604020202020204" pitchFamily="34" charset="0"/>
              </a:rPr>
              <a:t>Recordatorios de las zonas de riesgo más comunes </a:t>
            </a:r>
          </a:p>
          <a:p>
            <a:pPr marL="285750" indent="-285750" algn="l">
              <a:spcAft>
                <a:spcPts val="1800"/>
              </a:spcAft>
              <a:buClr>
                <a:srgbClr val="84BD00"/>
              </a:buClr>
              <a:buSzPct val="125000"/>
              <a:buFont typeface="Wingdings" panose="05000000000000000000" pitchFamily="2" charset="2"/>
              <a:buChar char="ü"/>
            </a:pPr>
            <a:r>
              <a:rPr lang="es-ES" dirty="0">
                <a:latin typeface="Arial" panose="020B0604020202020204" pitchFamily="34" charset="0"/>
                <a:cs typeface="Arial" panose="020B0604020202020204" pitchFamily="34" charset="0"/>
              </a:rPr>
              <a:t>Principios rectores para los comportamientos más básicos exigidos en cada área de riesgo</a:t>
            </a:r>
          </a:p>
          <a:p>
            <a:pPr marL="285750" indent="-285750" algn="l">
              <a:spcAft>
                <a:spcPts val="1800"/>
              </a:spcAft>
              <a:buClr>
                <a:srgbClr val="84BD00"/>
              </a:buClr>
              <a:buSzPct val="125000"/>
              <a:buFont typeface="Wingdings" panose="05000000000000000000" pitchFamily="2" charset="2"/>
              <a:buChar char="ü"/>
            </a:pPr>
            <a:r>
              <a:rPr lang="es-ES" dirty="0">
                <a:latin typeface="Arial" panose="020B0604020202020204" pitchFamily="34" charset="0"/>
                <a:cs typeface="Arial" panose="020B0604020202020204" pitchFamily="34" charset="0"/>
              </a:rPr>
              <a:t>Pautas para desarrollar un comportamiento que proteja a los empleados contra lesiones graves o la muerte</a:t>
            </a:r>
            <a:br>
              <a:rPr lang="en-US" dirty="0">
                <a:latin typeface="Arial" panose="020B0604020202020204" pitchFamily="34" charset="0"/>
                <a:cs typeface="Arial" panose="020B0604020202020204" pitchFamily="34" charset="0"/>
              </a:rPr>
            </a:br>
            <a:r>
              <a:rPr lang="es-ES" sz="1600" i="1" dirty="0">
                <a:latin typeface="Arial" panose="020B0604020202020204" pitchFamily="34" charset="0"/>
                <a:cs typeface="Arial" panose="020B0604020202020204" pitchFamily="34" charset="0"/>
              </a:rPr>
              <a:t>Sin embargo, la gravedad de los peligros abordados por las LSR requiere que haya un elemento disciplinario en esta política.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502186"/>
            <a:ext cx="4614514" cy="1433993"/>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SET IN ORDER (poner en orden)</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Es menos probable que un empleado agarre el artículo equivocado.</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El uso de los elementos incorrectos puede causar serios riesgos de seguridad.</a:t>
            </a:r>
          </a:p>
        </p:txBody>
      </p:sp>
      <p:sp>
        <p:nvSpPr>
          <p:cNvPr id="2" name="TextBox 1">
            <a:extLst>
              <a:ext uri="{FF2B5EF4-FFF2-40B4-BE49-F238E27FC236}">
                <a16:creationId xmlns:a16="http://schemas.microsoft.com/office/drawing/2014/main" id="{7102047C-D8E4-8762-1C3A-E7EF3F8E8F11}"/>
              </a:ext>
            </a:extLst>
          </p:cNvPr>
          <p:cNvSpPr txBox="1"/>
          <p:nvPr/>
        </p:nvSpPr>
        <p:spPr>
          <a:xfrm>
            <a:off x="276045" y="927827"/>
            <a:ext cx="11506018" cy="1006846"/>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ORGANIZACIÓN DEL LUGAR DE TRABAJO – 5S</a:t>
            </a:r>
          </a:p>
          <a:p>
            <a:pPr algn="l">
              <a:buClr>
                <a:srgbClr val="84BD00"/>
              </a:buClr>
              <a:buSzPct val="125000"/>
              <a:defRPr b="0" i="0"/>
            </a:pPr>
            <a:r>
              <a:rPr lang="58378">
                <a:latin typeface="Arial" panose="020B0604020202020204" pitchFamily="34" charset="0"/>
                <a:cs typeface="Arial" panose="020B0604020202020204" pitchFamily="34" charset="0"/>
              </a:rPr>
              <a:t>El sistema 5S es un proceso de mejora continua para mejorar la productividad y aumentar la seguridad en el lugar de trabajo.</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09063"/>
            <a:ext cx="4614514" cy="1647566"/>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SORT (clasificar)</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Elimina obstáculos.</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Menos objetos con los que chocar o tropezar, que se incendien o causen otros tipos de daños. Un lugar de trabajo bien ordenado es un lugar de trabajo más seguro</a:t>
            </a:r>
            <a:r>
              <a:rPr lang="58378"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869127"/>
            <a:ext cx="4614514" cy="1433993"/>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SHINE (brillar)</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Limpiar el polvo y el aceite elimina el riesgo de incendio.</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Limpiar los derrames reduce el riesgo de incidentes de resbalones y caídas.</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861139"/>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STANDARDIZE (estandarizar)</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Reduce el riesgo de mal funcionamiento, accidentes y otros problemas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Los lugares de trabajo que siguen procesos estándar han demostrado ser entornos más seguros.</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Mayores expectativas en el lugar de trabajo para los nuevos empleados.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58378" b="1">
                <a:solidFill>
                  <a:srgbClr val="84BD00"/>
                </a:solidFill>
                <a:latin typeface="Arial" panose="020B0604020202020204" pitchFamily="34" charset="0"/>
                <a:cs typeface="Arial" panose="020B0604020202020204" pitchFamily="34" charset="0"/>
              </a:rPr>
              <a:t>SUSTAIN (sostener)</a:t>
            </a:r>
          </a:p>
          <a:p>
            <a:pPr>
              <a:defRPr b="0" i="0"/>
            </a:pPr>
            <a:r>
              <a:rPr lang="58378" sz="1400" b="1" i="0" u="none" strike="noStrike">
                <a:solidFill>
                  <a:srgbClr val="000000"/>
                </a:solidFill>
                <a:latin typeface="Arial" panose="020B0604020202020204" pitchFamily="34" charset="0"/>
                <a:cs typeface="Arial" panose="020B0604020202020204" pitchFamily="34" charset="0"/>
              </a:rPr>
              <a:t>Implicaciones de seguridad:</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Cuanto más tiempo se siga y mejore la metodología 5S, más segura será la instalación.</a:t>
            </a:r>
          </a:p>
          <a:p>
            <a:pPr marL="171450" indent="-171450">
              <a:buClr>
                <a:srgbClr val="84BD00"/>
              </a:buClr>
              <a:buSzPct val="125000"/>
              <a:buFont typeface="Wingdings" panose="05000000000000000000" pitchFamily="2" charset="2"/>
              <a:buChar char="ü"/>
              <a:defRPr b="0" i="0"/>
            </a:pPr>
            <a:r>
              <a:rPr lang="58378" sz="1400" b="0" i="0" u="none" strike="noStrike">
                <a:solidFill>
                  <a:srgbClr val="000000"/>
                </a:solidFill>
                <a:latin typeface="Arial" panose="020B0604020202020204" pitchFamily="34" charset="0"/>
                <a:cs typeface="Arial" panose="020B0604020202020204" pitchFamily="34" charset="0"/>
              </a:rPr>
              <a:t>Una planta con un esfuerzo sostenido será mucho más segura.</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4256213"/>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ORGANIZACIÓN DEL LUGAR DE TRABAJO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58378" b="1">
                <a:latin typeface="Arial" panose="020B0604020202020204" pitchFamily="34" charset="0"/>
                <a:cs typeface="Arial" panose="020B0604020202020204" pitchFamily="34" charset="0"/>
              </a:rPr>
              <a:t>Beneficios de un espacio de trabajo organizado:</a:t>
            </a:r>
          </a:p>
          <a:p>
            <a:pPr marL="285750" indent="-285750" algn="l">
              <a:lnSpc>
                <a:spcPct val="150000"/>
              </a:lnSpc>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Reduce el riesgo de accidentes</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Mejor uso del tiempo</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Menos espacio desperdiciado</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Reducción del tiempo de inactividad del equipo</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Consistencia y calidad mejoradas</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Aumento de la moral</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1531263999"/>
              </p:ext>
            </p:extLst>
          </p:nvPr>
        </p:nvGraphicFramePr>
        <p:xfrm>
          <a:off x="6280571" y="1822567"/>
          <a:ext cx="5317456"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58378" sz="1300" dirty="0"/>
              <a:t>Aproximadamente el 4</a:t>
            </a:r>
            <a:r>
              <a:rPr lang="en-US" sz="1300"/>
              <a:t>1</a:t>
            </a:r>
            <a:r>
              <a:rPr lang="58378" sz="1300"/>
              <a:t>% </a:t>
            </a:r>
            <a:r>
              <a:rPr lang="58378" sz="1300" dirty="0"/>
              <a:t>de las lesiones en 202</a:t>
            </a:r>
            <a:r>
              <a:rPr lang="en-US" sz="1300" dirty="0"/>
              <a:t>3</a:t>
            </a:r>
            <a:r>
              <a:rPr lang="58378" sz="1300" dirty="0"/>
              <a:t> ocurrieron en categorías donde la seguridad se mejora a través de la organización del lugar de trabajo.</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134330" y="1365791"/>
            <a:ext cx="326897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58378" sz="1600" dirty="0"/>
              <a:t>Categorías de lesiones de 202</a:t>
            </a:r>
            <a:r>
              <a:rPr lang="en-US" sz="1600" dirty="0"/>
              <a:t>3</a:t>
            </a:r>
            <a:endParaRPr lang="58378" sz="1600" dirty="0"/>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58378" sz="3600" b="1">
                <a:solidFill>
                  <a:srgbClr val="0033A0"/>
                </a:solidFill>
                <a:latin typeface="Arial" panose="020B0604020202020204" pitchFamily="34" charset="0"/>
                <a:cs typeface="Arial" panose="020B0604020202020204" pitchFamily="34" charset="0"/>
              </a:rPr>
              <a:t>Liderazgo en seguridad:</a:t>
            </a:r>
            <a:br>
              <a:rPr lang="58378" sz="3600" b="1">
                <a:solidFill>
                  <a:srgbClr val="0033A0"/>
                </a:solidFill>
                <a:latin typeface="Arial" panose="020B0604020202020204" pitchFamily="34" charset="0"/>
                <a:cs typeface="Arial" panose="020B0604020202020204" pitchFamily="34" charset="0"/>
              </a:rPr>
            </a:br>
            <a:r>
              <a:rPr lang="58378" sz="3600" b="1">
                <a:solidFill>
                  <a:srgbClr val="0033A0"/>
                </a:solidFill>
                <a:latin typeface="Arial" panose="020B0604020202020204" pitchFamily="34" charset="0"/>
                <a:cs typeface="Arial" panose="020B0604020202020204" pitchFamily="34" charset="0"/>
              </a:rPr>
              <a:t>Todo el mundo tiene un papel que desempeñar.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561317"/>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¿QUÉ ES EL LIDERAZGO EN SEGURIDAD?</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58378">
                <a:latin typeface="Arial" panose="020B0604020202020204" pitchFamily="34" charset="0"/>
                <a:cs typeface="Arial" panose="020B0604020202020204" pitchFamily="34" charset="0"/>
              </a:rPr>
              <a:t>El liderazgo en seguridad no tiene que ser una persona en un papel de liderazgo.</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58378" b="1">
                <a:latin typeface="Arial" panose="020B0604020202020204" pitchFamily="34" charset="0"/>
                <a:cs typeface="Arial" panose="020B0604020202020204" pitchFamily="34" charset="0"/>
              </a:rPr>
              <a:t>Los líderes de seguridad:</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Exhiben</a:t>
            </a:r>
            <a:r>
              <a:rPr lang="58378">
                <a:latin typeface="Arial" panose="020B0604020202020204" pitchFamily="34" charset="0"/>
                <a:cs typeface="Arial" panose="020B0604020202020204" pitchFamily="34" charset="0"/>
              </a:rPr>
              <a:t> comportamientos de seguridad personal</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Inspiran</a:t>
            </a:r>
            <a:r>
              <a:rPr lang="58378">
                <a:latin typeface="Arial" panose="020B0604020202020204" pitchFamily="34" charset="0"/>
                <a:cs typeface="Arial" panose="020B0604020202020204" pitchFamily="34" charset="0"/>
              </a:rPr>
              <a:t> a los demás</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Se ajustan</a:t>
            </a:r>
            <a:r>
              <a:rPr lang="58378">
                <a:latin typeface="Arial" panose="020B0604020202020204" pitchFamily="34" charset="0"/>
                <a:cs typeface="Arial" panose="020B0604020202020204" pitchFamily="34" charset="0"/>
              </a:rPr>
              <a:t> con precisión a los protocolos de seguridad</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Se deciden a hablar</a:t>
            </a:r>
            <a:r>
              <a:rPr lang="58378">
                <a:latin typeface="Arial" panose="020B0604020202020204" pitchFamily="34" charset="0"/>
                <a:cs typeface="Arial" panose="020B0604020202020204" pitchFamily="34" charset="0"/>
              </a:rPr>
              <a:t> de una manera constructiva </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Reconocen</a:t>
            </a:r>
            <a:r>
              <a:rPr lang="58378">
                <a:latin typeface="Arial" panose="020B0604020202020204" pitchFamily="34" charset="0"/>
                <a:cs typeface="Arial" panose="020B0604020202020204" pitchFamily="34" charset="0"/>
              </a:rPr>
              <a:t> a los empleados que trabajan de manera segura </a:t>
            </a:r>
          </a:p>
          <a:p>
            <a:pPr marL="285750" indent="-285750" algn="l">
              <a:spcAft>
                <a:spcPts val="600"/>
              </a:spcAft>
              <a:buClr>
                <a:srgbClr val="84BD00"/>
              </a:buClr>
              <a:buSzPct val="125000"/>
              <a:buFont typeface="Wingdings" panose="05000000000000000000" pitchFamily="2" charset="2"/>
              <a:buChar char="ü"/>
              <a:defRPr b="0" i="0"/>
            </a:pPr>
            <a:r>
              <a:rPr lang="58378" b="1">
                <a:solidFill>
                  <a:srgbClr val="84BD00"/>
                </a:solidFill>
                <a:latin typeface="Arial" panose="020B0604020202020204" pitchFamily="34" charset="0"/>
                <a:cs typeface="Arial" panose="020B0604020202020204" pitchFamily="34" charset="0"/>
              </a:rPr>
              <a:t>Escuchan</a:t>
            </a:r>
            <a:r>
              <a:rPr lang="58378">
                <a:latin typeface="Arial" panose="020B0604020202020204" pitchFamily="34" charset="0"/>
                <a:cs typeface="Arial" panose="020B0604020202020204" pitchFamily="34" charset="0"/>
              </a:rPr>
              <a:t> las preocupaciones de seguridad de los empleados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C8D3EE5-AF29-412E-8831-530B43C8E200}"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806964"/>
          </a:xfrm>
          <a:prstGeom prst="rect">
            <a:avLst/>
          </a:prstGeom>
        </p:spPr>
        <p:txBody>
          <a:bodyPr wrap="square">
            <a:spAutoFit/>
          </a:bodyPr>
          <a:lstStyle/>
          <a:p>
            <a:pPr>
              <a:spcAft>
                <a:spcPts val="1200"/>
              </a:spcAft>
              <a:defRPr b="0" i="0"/>
            </a:pPr>
            <a:r>
              <a:rPr lang="58378" sz="2400" b="1">
                <a:solidFill>
                  <a:srgbClr val="0033A0"/>
                </a:solidFill>
                <a:latin typeface="Arial" panose="020B0604020202020204" pitchFamily="34" charset="0"/>
                <a:cs typeface="Arial" panose="020B0604020202020204" pitchFamily="34" charset="0"/>
              </a:rPr>
              <a:t>Análisis de la causa de fondo</a:t>
            </a:r>
          </a:p>
          <a:p>
            <a:pPr>
              <a:spcAft>
                <a:spcPts val="1200"/>
              </a:spcAft>
              <a:defRPr b="0" i="0"/>
            </a:pPr>
            <a:r>
              <a:rPr lang="58378" b="1">
                <a:latin typeface="Arial" panose="020B0604020202020204" pitchFamily="34" charset="0"/>
                <a:cs typeface="Arial" panose="020B0604020202020204" pitchFamily="34" charset="0"/>
              </a:rPr>
              <a:t>¿Por qué es importante determinar la causa de fondo?</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Arreglar las cosas</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Dejar de culpar a la gente</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Responsabilizar a las personas</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58378" sz="1400" kern="1200">
                <a:latin typeface="Arial" panose="020B0604020202020204" pitchFamily="34" charset="0"/>
                <a:cs typeface="Arial" panose="020B0604020202020204" pitchFamily="34" charset="0"/>
              </a:rPr>
              <a:t>Descubierto a velocidad excesiva </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58378" sz="1400">
                <a:latin typeface="Arial" panose="020B0604020202020204" pitchFamily="34" charset="0"/>
                <a:cs typeface="Arial" panose="020B0604020202020204" pitchFamily="34" charset="0"/>
              </a:rPr>
              <a:t>Iba tarde al trabajo</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58378" sz="1400">
                <a:latin typeface="Arial" panose="020B0604020202020204" pitchFamily="34" charset="0"/>
                <a:cs typeface="Arial" panose="020B0604020202020204" pitchFamily="34" charset="0"/>
              </a:rPr>
              <a:t>Por quedarse dormido</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58378" sz="1400">
                <a:latin typeface="Arial" panose="020B0604020202020204" pitchFamily="34" charset="0"/>
                <a:cs typeface="Arial" panose="020B0604020202020204" pitchFamily="34" charset="0"/>
              </a:rPr>
              <a:t>El despertador no funcionó</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58378" sz="1400" kern="1200">
                <a:latin typeface="Arial" panose="020B0604020202020204" pitchFamily="34" charset="0"/>
                <a:cs typeface="Arial" panose="020B0604020202020204" pitchFamily="34" charset="0"/>
              </a:rPr>
              <a:t>Baterías agotadas</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58378" sz="1400" b="1" kern="1200">
                <a:latin typeface="Arial" panose="020B0604020202020204" pitchFamily="34" charset="0"/>
                <a:cs typeface="Arial" panose="020B0604020202020204" pitchFamily="34" charset="0"/>
              </a:rPr>
              <a:t>¿Por qué?</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58378" sz="1400" kern="1200">
                <a:latin typeface="Arial" panose="020B0604020202020204" pitchFamily="34" charset="0"/>
                <a:cs typeface="Arial" panose="020B0604020202020204" pitchFamily="34" charset="0"/>
              </a:rPr>
              <a:t>No cambió las baterías</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58378" b="1">
                <a:solidFill>
                  <a:srgbClr val="0033A0"/>
                </a:solidFill>
                <a:latin typeface="Arial" panose="020B0604020202020204" pitchFamily="34" charset="0"/>
                <a:cs typeface="Arial" panose="020B0604020202020204" pitchFamily="34" charset="0"/>
              </a:rPr>
              <a:t>Ejemplo:</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58378" sz="1600" b="1">
                <a:latin typeface="Arial" panose="020B0604020202020204" pitchFamily="34" charset="0"/>
                <a:cs typeface="Arial" panose="020B0604020202020204" pitchFamily="34" charset="0"/>
              </a:rPr>
              <a:t>Incidente:</a:t>
            </a:r>
            <a:r>
              <a:rPr lang="58378" sz="1600" b="0">
                <a:latin typeface="Arial" panose="020B0604020202020204" pitchFamily="34" charset="0"/>
                <a:cs typeface="Arial" panose="020B0604020202020204" pitchFamily="34" charset="0"/>
              </a:rPr>
              <a:t> Recibió una multa por exceso de velocidad</a:t>
            </a:r>
          </a:p>
        </p:txBody>
      </p:sp>
      <p:sp>
        <p:nvSpPr>
          <p:cNvPr id="36" name="Rectangle 35">
            <a:extLst>
              <a:ext uri="{FF2B5EF4-FFF2-40B4-BE49-F238E27FC236}">
                <a16:creationId xmlns:a16="http://schemas.microsoft.com/office/drawing/2014/main" id="{BB61ADA6-1279-4166-8A36-130DCBA8FA5E}"/>
              </a:ext>
            </a:extLst>
          </p:cNvPr>
          <p:cNvSpPr/>
          <p:nvPr/>
        </p:nvSpPr>
        <p:spPr>
          <a:xfrm>
            <a:off x="7332456" y="5564171"/>
            <a:ext cx="4817570" cy="584775"/>
          </a:xfrm>
          <a:prstGeom prst="rect">
            <a:avLst/>
          </a:prstGeom>
        </p:spPr>
        <p:txBody>
          <a:bodyPr wrap="square">
            <a:spAutoFit/>
          </a:bodyPr>
          <a:lstStyle/>
          <a:p>
            <a:pPr>
              <a:spcAft>
                <a:spcPts val="1200"/>
              </a:spcAft>
              <a:defRPr b="0" i="0"/>
            </a:pPr>
            <a:r>
              <a:rPr lang="58378" sz="1600" b="1">
                <a:latin typeface="Arial" panose="020B0604020202020204" pitchFamily="34" charset="0"/>
                <a:cs typeface="Arial" panose="020B0604020202020204" pitchFamily="34" charset="0"/>
              </a:rPr>
              <a:t>Solución:</a:t>
            </a:r>
            <a:r>
              <a:rPr lang="58378" sz="1600" b="0">
                <a:latin typeface="Arial" panose="020B0604020202020204" pitchFamily="34" charset="0"/>
                <a:cs typeface="Arial" panose="020B0604020202020204" pitchFamily="34" charset="0"/>
              </a:rPr>
              <a:t> Enchufe el despertador </a:t>
            </a:r>
            <a:br>
              <a:rPr lang="58378" sz="1600" b="0">
                <a:latin typeface="Arial" panose="020B0604020202020204" pitchFamily="34" charset="0"/>
                <a:cs typeface="Arial" panose="020B0604020202020204" pitchFamily="34" charset="0"/>
              </a:rPr>
            </a:br>
            <a:r>
              <a:rPr lang="58378" sz="1600" b="0">
                <a:latin typeface="Arial" panose="020B0604020202020204" pitchFamily="34" charset="0"/>
                <a:cs typeface="Arial" panose="020B0604020202020204" pitchFamily="34" charset="0"/>
              </a:rPr>
              <a:t>o reemplace las baterías antes de que se agoten.</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0" y="1704284"/>
            <a:ext cx="4942331"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Nuestro compromiso con la seguridad</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436564"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Nuestro viaje hacia la seguridad</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0" y="2784428"/>
            <a:ext cx="5930797"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Pilares de nuestra cultura de seguridad – Política de seguridad</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642503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Pilares de nuestra cultura de seguridad – Reglas para salvar vidas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0" y="3864572"/>
            <a:ext cx="6919263"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dirty="0">
                <a:solidFill>
                  <a:schemeClr val="bg1"/>
                </a:solidFill>
                <a:latin typeface="Arial" panose="020B0604020202020204" pitchFamily="34" charset="0"/>
                <a:cs typeface="Arial" panose="020B0604020202020204" pitchFamily="34" charset="0"/>
              </a:rPr>
              <a:t>Pilares de nuestra cultura de seguridad – Organización del lugar de trabajo</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7413496"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Creación de una cultura de seguridad</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0" y="4957070"/>
            <a:ext cx="7907729"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58378" sz="1400" b="1">
                <a:solidFill>
                  <a:schemeClr val="bg1"/>
                </a:solidFill>
                <a:latin typeface="Arial" panose="020B0604020202020204" pitchFamily="34" charset="0"/>
                <a:cs typeface="Arial" panose="020B0604020202020204" pitchFamily="34" charset="0"/>
              </a:rPr>
              <a:t>Liderazgo en seguridad</a:t>
            </a:r>
          </a:p>
        </p:txBody>
      </p:sp>
      <p:cxnSp>
        <p:nvCxnSpPr>
          <p:cNvPr id="15" name="Straight Connector 14">
            <a:extLst>
              <a:ext uri="{FF2B5EF4-FFF2-40B4-BE49-F238E27FC236}">
                <a16:creationId xmlns:a16="http://schemas.microsoft.com/office/drawing/2014/main" id="{87CC7B33-BBA2-CA7D-9AED-3D48618A2545}"/>
              </a:ext>
            </a:extLst>
          </p:cNvPr>
          <p:cNvCxnSpPr>
            <a:cxnSpLocks/>
          </p:cNvCxnSpPr>
          <p:nvPr/>
        </p:nvCxnSpPr>
        <p:spPr>
          <a:xfrm>
            <a:off x="442451" y="1626329"/>
            <a:ext cx="4200981"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a:cxnSpLocks/>
          </p:cNvCxnSpPr>
          <p:nvPr/>
        </p:nvCxnSpPr>
        <p:spPr>
          <a:xfrm>
            <a:off x="442451" y="3251460"/>
            <a:ext cx="568368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a:cxnSpLocks/>
          </p:cNvCxnSpPr>
          <p:nvPr/>
        </p:nvCxnSpPr>
        <p:spPr>
          <a:xfrm>
            <a:off x="442451" y="4326687"/>
            <a:ext cx="6672146"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a:cxnSpLocks/>
          </p:cNvCxnSpPr>
          <p:nvPr/>
        </p:nvCxnSpPr>
        <p:spPr>
          <a:xfrm>
            <a:off x="442451" y="3786615"/>
            <a:ext cx="6177913"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a:cxnSpLocks/>
          </p:cNvCxnSpPr>
          <p:nvPr/>
        </p:nvCxnSpPr>
        <p:spPr>
          <a:xfrm>
            <a:off x="442451" y="4870974"/>
            <a:ext cx="7166379"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a:cxnSpLocks/>
          </p:cNvCxnSpPr>
          <p:nvPr/>
        </p:nvCxnSpPr>
        <p:spPr>
          <a:xfrm>
            <a:off x="442451" y="2171316"/>
            <a:ext cx="4695214"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a:cxnSpLocks/>
          </p:cNvCxnSpPr>
          <p:nvPr/>
        </p:nvCxnSpPr>
        <p:spPr>
          <a:xfrm>
            <a:off x="442451" y="2706472"/>
            <a:ext cx="518944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a:cxnSpLocks/>
          </p:cNvCxnSpPr>
          <p:nvPr/>
        </p:nvCxnSpPr>
        <p:spPr>
          <a:xfrm>
            <a:off x="442451" y="5406832"/>
            <a:ext cx="7660612"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ACC2F5F-688C-4560-8E7C-8194BAAE60D5}"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58378" sz="2400" b="1">
                <a:solidFill>
                  <a:srgbClr val="0033A0"/>
                </a:solidFill>
                <a:latin typeface="Arial" panose="020B0604020202020204" pitchFamily="34" charset="0"/>
                <a:cs typeface="Arial" panose="020B0604020202020204" pitchFamily="34" charset="0"/>
              </a:rPr>
              <a:t>Todos son responsables de la seguridad</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Siga los procedimientos</a:t>
            </a:r>
          </a:p>
          <a:p>
            <a:pPr marL="285750" indent="-285750">
              <a:spcAft>
                <a:spcPts val="1200"/>
              </a:spcAft>
              <a:buClr>
                <a:srgbClr val="84BD00"/>
              </a:buClr>
              <a:buFont typeface="Wingdings" panose="05000000000000000000" pitchFamily="2" charset="2"/>
              <a:buChar char="ü"/>
              <a:defRPr b="0" i="0"/>
            </a:pPr>
            <a:r>
              <a:rPr lang="58378">
                <a:latin typeface="Arial" panose="020B0604020202020204" pitchFamily="34" charset="0"/>
                <a:cs typeface="Arial" panose="020B0604020202020204" pitchFamily="34" charset="0"/>
              </a:rPr>
              <a:t>Hágase cargo</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225143" y="3227723"/>
            <a:ext cx="6752492" cy="1754326"/>
          </a:xfrm>
          <a:prstGeom prst="rect">
            <a:avLst/>
          </a:prstGeom>
        </p:spPr>
        <p:txBody>
          <a:bodyPr wrap="square">
            <a:spAutoFit/>
          </a:bodyPr>
          <a:lstStyle/>
          <a:p>
            <a:pPr>
              <a:spcAft>
                <a:spcPts val="1200"/>
              </a:spcAft>
              <a:defRPr b="0" i="0"/>
            </a:pPr>
            <a:r>
              <a:rPr lang="58378" sz="2400" b="1" dirty="0">
                <a:solidFill>
                  <a:srgbClr val="0033A0"/>
                </a:solidFill>
                <a:latin typeface="Arial" panose="020B0604020202020204" pitchFamily="34" charset="0"/>
                <a:cs typeface="Arial" panose="020B0604020202020204" pitchFamily="34" charset="0"/>
              </a:rPr>
              <a:t>Su derecho a detener el trabajo y reportar</a:t>
            </a:r>
          </a:p>
          <a:p>
            <a:pPr marL="285750" indent="-285750">
              <a:spcAft>
                <a:spcPts val="1200"/>
              </a:spcAft>
              <a:buClr>
                <a:srgbClr val="84BD00"/>
              </a:buClr>
              <a:buFont typeface="Wingdings" panose="05000000000000000000" pitchFamily="2" charset="2"/>
              <a:buChar char="ü"/>
              <a:defRPr b="0" i="0"/>
            </a:pPr>
            <a:r>
              <a:rPr lang="58378" b="1" dirty="0">
                <a:solidFill>
                  <a:srgbClr val="84BD00"/>
                </a:solidFill>
                <a:latin typeface="Arial" panose="020B0604020202020204" pitchFamily="34" charset="0"/>
                <a:cs typeface="Arial" panose="020B0604020202020204" pitchFamily="34" charset="0"/>
              </a:rPr>
              <a:t>Intervenir</a:t>
            </a:r>
            <a:r>
              <a:rPr lang="58378" dirty="0">
                <a:latin typeface="Arial" panose="020B0604020202020204" pitchFamily="34" charset="0"/>
                <a:cs typeface="Arial" panose="020B0604020202020204" pitchFamily="34" charset="0"/>
              </a:rPr>
              <a:t> si las acciones o el entorno parecen inseguros</a:t>
            </a:r>
          </a:p>
          <a:p>
            <a:pPr marL="285750" indent="-285750">
              <a:spcAft>
                <a:spcPts val="1200"/>
              </a:spcAft>
              <a:buClr>
                <a:srgbClr val="84BD00"/>
              </a:buClr>
              <a:buFont typeface="Wingdings" panose="05000000000000000000" pitchFamily="2" charset="2"/>
              <a:buChar char="ü"/>
              <a:defRPr b="0" i="0"/>
            </a:pPr>
            <a:r>
              <a:rPr lang="58378" b="1" dirty="0">
                <a:solidFill>
                  <a:srgbClr val="84BD00"/>
                </a:solidFill>
                <a:latin typeface="Arial" panose="020B0604020202020204" pitchFamily="34" charset="0"/>
                <a:cs typeface="Arial" panose="020B0604020202020204" pitchFamily="34" charset="0"/>
              </a:rPr>
              <a:t>Hacer</a:t>
            </a:r>
            <a:r>
              <a:rPr lang="58378" b="0" dirty="0">
                <a:solidFill>
                  <a:srgbClr val="84BD00"/>
                </a:solidFill>
                <a:latin typeface="Arial" panose="020B0604020202020204" pitchFamily="34" charset="0"/>
                <a:cs typeface="Arial" panose="020B0604020202020204" pitchFamily="34" charset="0"/>
              </a:rPr>
              <a:t> </a:t>
            </a:r>
            <a:r>
              <a:rPr lang="58378" dirty="0">
                <a:latin typeface="Arial" panose="020B0604020202020204" pitchFamily="34" charset="0"/>
                <a:cs typeface="Arial" panose="020B0604020202020204" pitchFamily="34" charset="0"/>
              </a:rPr>
              <a:t>preguntas para determinar si la situación no es segura</a:t>
            </a:r>
          </a:p>
          <a:p>
            <a:pPr marL="285750" indent="-285750">
              <a:spcAft>
                <a:spcPts val="1200"/>
              </a:spcAft>
              <a:buClr>
                <a:srgbClr val="84BD00"/>
              </a:buClr>
              <a:buFont typeface="Wingdings" panose="05000000000000000000" pitchFamily="2" charset="2"/>
              <a:buChar char="ü"/>
              <a:defRPr b="0" i="0"/>
            </a:pPr>
            <a:r>
              <a:rPr lang="58378" b="1" dirty="0">
                <a:solidFill>
                  <a:srgbClr val="84BD00"/>
                </a:solidFill>
                <a:latin typeface="Arial" panose="020B0604020202020204" pitchFamily="34" charset="0"/>
                <a:cs typeface="Arial" panose="020B0604020202020204" pitchFamily="34" charset="0"/>
              </a:rPr>
              <a:t>Informar</a:t>
            </a:r>
            <a:r>
              <a:rPr lang="58378" dirty="0">
                <a:latin typeface="Arial" panose="020B0604020202020204" pitchFamily="34" charset="0"/>
                <a:cs typeface="Arial" panose="020B0604020202020204" pitchFamily="34" charset="0"/>
              </a:rPr>
              <a:t> a un gerente o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191744"/>
            <a:ext cx="11346100" cy="1077218"/>
          </a:xfrm>
          <a:prstGeom prst="rect">
            <a:avLst/>
          </a:prstGeom>
        </p:spPr>
        <p:txBody>
          <a:bodyPr wrap="square">
            <a:spAutoFit/>
          </a:bodyPr>
          <a:lstStyle/>
          <a:p>
            <a:pPr algn="ctr">
              <a:spcAft>
                <a:spcPts val="1200"/>
              </a:spcAft>
              <a:defRPr b="0" i="0"/>
            </a:pPr>
            <a:r>
              <a:rPr lang="58378" sz="3200" b="1" dirty="0">
                <a:solidFill>
                  <a:srgbClr val="0033A0"/>
                </a:solidFill>
                <a:latin typeface="Arial" panose="020B0604020202020204" pitchFamily="34" charset="0"/>
                <a:cs typeface="Arial" panose="020B0604020202020204" pitchFamily="34" charset="0"/>
              </a:rPr>
              <a:t>La seguridad es </a:t>
            </a:r>
            <a:r>
              <a:rPr lang="58378" sz="3200" b="1" dirty="0">
                <a:solidFill>
                  <a:srgbClr val="84BD00"/>
                </a:solidFill>
                <a:latin typeface="Arial" panose="020B0604020202020204" pitchFamily="34" charset="0"/>
                <a:cs typeface="Arial" panose="020B0604020202020204" pitchFamily="34" charset="0"/>
              </a:rPr>
              <a:t>Personal</a:t>
            </a:r>
            <a:r>
              <a:rPr lang="58378" sz="3200" b="1" dirty="0">
                <a:solidFill>
                  <a:srgbClr val="0033A0"/>
                </a:solidFill>
                <a:latin typeface="Arial" panose="020B0604020202020204" pitchFamily="34" charset="0"/>
                <a:cs typeface="Arial" panose="020B0604020202020204" pitchFamily="34" charset="0"/>
              </a:rPr>
              <a:t> – </a:t>
            </a:r>
            <a:br>
              <a:rPr lang="en-US" sz="3200" b="1" dirty="0">
                <a:solidFill>
                  <a:srgbClr val="0033A0"/>
                </a:solidFill>
                <a:latin typeface="Arial" panose="020B0604020202020204" pitchFamily="34" charset="0"/>
                <a:cs typeface="Arial" panose="020B0604020202020204" pitchFamily="34" charset="0"/>
              </a:rPr>
            </a:br>
            <a:r>
              <a:rPr lang="58378" sz="3200" b="1" dirty="0">
                <a:solidFill>
                  <a:srgbClr val="0033A0"/>
                </a:solidFill>
                <a:latin typeface="Arial" panose="020B0604020202020204" pitchFamily="34" charset="0"/>
                <a:cs typeface="Arial" panose="020B0604020202020204" pitchFamily="34" charset="0"/>
              </a:rPr>
              <a:t>¡Tráigala al trabajo, llévela a casa!</a:t>
            </a:r>
            <a:r>
              <a:rPr lang="58378" sz="3200" b="0" dirty="0">
                <a:solidFill>
                  <a:srgbClr val="0033A0"/>
                </a:solidFill>
                <a:latin typeface="Arial" panose="020B0604020202020204" pitchFamily="34" charset="0"/>
                <a:cs typeface="Arial" panose="020B0604020202020204" pitchFamily="34" charset="0"/>
              </a:rPr>
              <a:t> </a:t>
            </a:r>
            <a:endParaRPr lang="en-US" sz="2200" b="1" dirty="0">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005491"/>
            <a:ext cx="3759779" cy="2198824"/>
            <a:chOff x="509970" y="3105688"/>
            <a:chExt cx="3969327" cy="2321374"/>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8" y="3106492"/>
              <a:ext cx="2743199" cy="232057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BE3B3BA-B136-42B2-84B4-28C74C4F45EB}"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36070" y="1979752"/>
            <a:ext cx="7125149" cy="2898496"/>
          </a:xfrm>
          <a:prstGeom prst="rect">
            <a:avLst/>
          </a:prstGeom>
        </p:spPr>
        <p:txBody>
          <a:bodyPr wrap="square">
            <a:spAutoFit/>
          </a:bodyPr>
          <a:lstStyle/>
          <a:p>
            <a:pPr algn="ctr">
              <a:spcAft>
                <a:spcPts val="1200"/>
              </a:spcAft>
              <a:defRPr b="0" i="0"/>
            </a:pPr>
            <a:r>
              <a:rPr lang="58378" sz="3600" b="1" dirty="0">
                <a:solidFill>
                  <a:srgbClr val="0033A0"/>
                </a:solidFill>
                <a:latin typeface="Arial" panose="020B0604020202020204" pitchFamily="34" charset="0"/>
                <a:cs typeface="Arial" panose="020B0604020202020204" pitchFamily="34" charset="0"/>
              </a:rPr>
              <a:t>¿Qué acciones emprenderá </a:t>
            </a:r>
            <a:r>
              <a:rPr lang="58378" sz="3600" b="1" dirty="0">
                <a:solidFill>
                  <a:srgbClr val="84BD00"/>
                </a:solidFill>
                <a:latin typeface="Arial" panose="020B0604020202020204" pitchFamily="34" charset="0"/>
                <a:cs typeface="Arial" panose="020B0604020202020204" pitchFamily="34" charset="0"/>
              </a:rPr>
              <a:t>USTED?</a:t>
            </a:r>
            <a:r>
              <a:rPr lang="58378" sz="3600" b="1" dirty="0">
                <a:solidFill>
                  <a:srgbClr val="0033A0"/>
                </a:solidFill>
                <a:latin typeface="Arial" panose="020B0604020202020204" pitchFamily="34" charset="0"/>
                <a:cs typeface="Arial" panose="020B0604020202020204" pitchFamily="34" charset="0"/>
              </a:rPr>
              <a:t> </a:t>
            </a:r>
            <a:br>
              <a:rPr lang="58378" sz="3600" b="1" dirty="0">
                <a:solidFill>
                  <a:srgbClr val="0033A0"/>
                </a:solidFill>
                <a:latin typeface="Arial" panose="020B0604020202020204" pitchFamily="34" charset="0"/>
                <a:cs typeface="Arial" panose="020B0604020202020204" pitchFamily="34" charset="0"/>
              </a:rPr>
            </a:br>
            <a:endParaRPr lang="en-US" sz="2000" b="1" i="1" dirty="0">
              <a:solidFill>
                <a:srgbClr val="0033A0"/>
              </a:solidFill>
              <a:latin typeface="Arial" panose="020B0604020202020204" pitchFamily="34" charset="0"/>
              <a:cs typeface="Arial" panose="020B0604020202020204" pitchFamily="34" charset="0"/>
            </a:endParaRPr>
          </a:p>
          <a:p>
            <a:pPr algn="ctr">
              <a:spcAft>
                <a:spcPts val="1200"/>
              </a:spcAft>
              <a:defRPr b="0" i="0"/>
            </a:pPr>
            <a:r>
              <a:rPr lang="58378" sz="3600" b="1" dirty="0">
                <a:solidFill>
                  <a:srgbClr val="0033A0"/>
                </a:solidFill>
                <a:latin typeface="Arial" panose="020B0604020202020204" pitchFamily="34" charset="0"/>
                <a:cs typeface="Arial" panose="020B0604020202020204" pitchFamily="34" charset="0"/>
              </a:rPr>
              <a:t>Es momento de...</a:t>
            </a:r>
          </a:p>
          <a:p>
            <a:pPr algn="ctr">
              <a:spcAft>
                <a:spcPts val="1200"/>
              </a:spcAft>
              <a:defRPr b="0" i="0"/>
            </a:pPr>
            <a:r>
              <a:rPr lang="58378" sz="3600" b="1" i="0" dirty="0">
                <a:solidFill>
                  <a:srgbClr val="84BD00"/>
                </a:solidFill>
                <a:latin typeface="Arial" panose="020B0604020202020204" pitchFamily="34" charset="0"/>
                <a:cs typeface="Arial" panose="020B0604020202020204" pitchFamily="34" charset="0"/>
              </a:rPr>
              <a:t>“</a:t>
            </a:r>
            <a:r>
              <a:rPr lang="58378" sz="3600" b="1" i="1" dirty="0">
                <a:solidFill>
                  <a:srgbClr val="84BD00"/>
                </a:solidFill>
                <a:latin typeface="Arial" panose="020B0604020202020204" pitchFamily="34" charset="0"/>
                <a:cs typeface="Arial" panose="020B0604020202020204" pitchFamily="34" charset="0"/>
              </a:rPr>
              <a:t>Avanzar hacia la seguridad</a:t>
            </a:r>
            <a:r>
              <a:rPr lang="58378" sz="3600" b="1" i="0" dirty="0">
                <a:solidFill>
                  <a:srgbClr val="84BD00"/>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58378"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58378"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525524"/>
            </a:xfrm>
            <a:prstGeom prst="rect">
              <a:avLst/>
            </a:prstGeom>
          </p:spPr>
          <p:txBody>
            <a:bodyPr wrap="square">
              <a:spAutoFit/>
            </a:bodyPr>
            <a:lstStyle/>
            <a:p>
              <a:pPr algn="ctr">
                <a:defRPr b="0" i="0"/>
              </a:pPr>
              <a:r>
                <a:rPr lang="58378" sz="1600">
                  <a:solidFill>
                    <a:schemeClr val="tx1">
                      <a:lumMod val="50000"/>
                      <a:lumOff val="50000"/>
                    </a:schemeClr>
                  </a:solidFill>
                  <a:latin typeface="Arial" panose="020B0604020202020204" pitchFamily="34" charset="0"/>
                  <a:cs typeface="Arial" panose="020B0604020202020204" pitchFamily="34" charset="0"/>
                </a:rPr>
                <a:t>Como empresa, es nuestra responsabilidad ética garantizar que cada empleado regrese a casa sano y salvo, todos los días.</a:t>
              </a:r>
            </a:p>
            <a:p>
              <a:pPr algn="ctr">
                <a:defRPr b="0" i="0"/>
              </a:pPr>
              <a:r>
                <a:rPr lang="58378" sz="1600">
                  <a:solidFill>
                    <a:schemeClr val="tx1">
                      <a:lumMod val="50000"/>
                      <a:lumOff val="50000"/>
                    </a:schemeClr>
                  </a:solidFill>
                  <a:latin typeface="Arial" panose="020B0604020202020204" pitchFamily="34" charset="0"/>
                  <a:cs typeface="Arial" panose="020B0604020202020204" pitchFamily="34" charset="0"/>
                </a:rPr>
                <a:t>La seguridad es un elemento importante en cada decisión que tomamos.</a:t>
              </a:r>
            </a:p>
            <a:p>
              <a:pPr algn="ctr">
                <a:defRPr b="0" i="0"/>
              </a:pPr>
              <a:r>
                <a:rPr lang="58378" sz="1400" i="1">
                  <a:solidFill>
                    <a:schemeClr val="tx1">
                      <a:lumMod val="50000"/>
                      <a:lumOff val="50000"/>
                    </a:schemeClr>
                  </a:solidFill>
                  <a:latin typeface="Arial" panose="020B0604020202020204" pitchFamily="34" charset="0"/>
                  <a:cs typeface="Arial" panose="020B0604020202020204" pitchFamily="34" charset="0"/>
                </a:rPr>
                <a:t>– Mark Burgess, Presidente y Director General</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Nada vale la pena lesionarse.</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Todas las lesiones pueden prevenirse.</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La seguridad será administrada.</a:t>
            </a:r>
          </a:p>
          <a:p>
            <a:pPr marL="285750" indent="-285750" algn="l">
              <a:lnSpc>
                <a:spcPct val="150000"/>
              </a:lnSpc>
              <a:buClr>
                <a:srgbClr val="84BD00"/>
              </a:buClr>
              <a:buSzPct val="125000"/>
              <a:buFont typeface="Wingdings" panose="05000000000000000000" pitchFamily="2" charset="2"/>
              <a:buChar char="ü"/>
              <a:defRPr b="0" i="0"/>
            </a:pPr>
            <a:r>
              <a:rPr lang="58378">
                <a:latin typeface="Arial" panose="020B0604020202020204" pitchFamily="34" charset="0"/>
                <a:cs typeface="Arial" panose="020B0604020202020204" pitchFamily="34" charset="0"/>
              </a:rPr>
              <a:t>El comportamiento seguro es una condición del empleo para todos los trabajadores.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996643"/>
            <a:ext cx="7747362" cy="823783"/>
          </a:xfrm>
          <a:prstGeom prst="rect">
            <a:avLst/>
          </a:prstGeom>
          <a:noFill/>
        </p:spPr>
        <p:txBody>
          <a:bodyPr wrap="square">
            <a:spAutoFit/>
          </a:bodyPr>
          <a:lstStyle/>
          <a:p>
            <a:pPr algn="l">
              <a:defRPr b="0" i="0"/>
            </a:pPr>
            <a:r>
              <a:rPr lang="58378" sz="2400" b="1">
                <a:solidFill>
                  <a:srgbClr val="0033A0"/>
                </a:solidFill>
                <a:latin typeface="Arial" panose="020B0604020202020204" pitchFamily="34" charset="0"/>
                <a:cs typeface="Arial" panose="020B0604020202020204" pitchFamily="34" charset="0"/>
              </a:rPr>
              <a:t>NUESTRO COMPROMISO CON LA SEGURIDAD COMO VALOR FUNDAMENTAL</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58378" sz="3600" b="1">
                <a:solidFill>
                  <a:srgbClr val="0033A0"/>
                </a:solidFill>
                <a:latin typeface="Arial" panose="020B0604020202020204" pitchFamily="34" charset="0"/>
                <a:cs typeface="Arial" panose="020B0604020202020204" pitchFamily="34" charset="0"/>
              </a:rPr>
              <a:t>Situación actual</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1C9B317-1131-4715-98EF-8027A2FB4735}"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58378" sz="2400" b="1">
                <a:solidFill>
                  <a:srgbClr val="0033A0"/>
                </a:solidFill>
                <a:latin typeface="Arial" panose="020B0604020202020204" pitchFamily="34" charset="0"/>
                <a:ea typeface="+mn-ea"/>
                <a:cs typeface="Arial" panose="020B0604020202020204" pitchFamily="34" charset="0"/>
              </a:rPr>
              <a:t>NUESTRO VIAJE HACIA LA SEGURIDAD</a:t>
            </a:r>
            <a:br>
              <a:rPr lang="58378"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699346466"/>
              </p:ext>
            </p:extLst>
          </p:nvPr>
        </p:nvGraphicFramePr>
        <p:xfrm>
          <a:off x="285145" y="2217571"/>
          <a:ext cx="3865598" cy="31975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1477104899"/>
              </p:ext>
            </p:extLst>
          </p:nvPr>
        </p:nvGraphicFramePr>
        <p:xfrm>
          <a:off x="7727182" y="2217571"/>
          <a:ext cx="4187173" cy="3268829"/>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58378" sz="1600"/>
              <a:t>Reducción actual desde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3982095"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58378" sz="1200" b="1">
                  <a:solidFill>
                    <a:srgbClr val="0033A0"/>
                  </a:solidFill>
                  <a:latin typeface="Arial Black" panose="020B0A04020102020204" pitchFamily="34" charset="0"/>
                  <a:cs typeface="Arial" panose="020B0604020202020204" pitchFamily="34" charset="0"/>
                </a:rPr>
                <a:t>TRIR</a:t>
              </a:r>
            </a:p>
            <a:p>
              <a:pPr algn="r">
                <a:defRPr b="0" i="0"/>
              </a:pPr>
              <a:r>
                <a:rPr lang="58378" sz="1200" b="1">
                  <a:solidFill>
                    <a:srgbClr val="0033A0"/>
                  </a:solidFill>
                  <a:latin typeface="Arial" panose="020B0604020202020204" pitchFamily="34" charset="0"/>
                  <a:cs typeface="Arial" panose="020B0604020202020204" pitchFamily="34" charset="0"/>
                </a:rPr>
                <a:t>Tasa total</a:t>
              </a:r>
            </a:p>
            <a:p>
              <a:pPr algn="r">
                <a:defRPr b="0" i="0"/>
              </a:pPr>
              <a:r>
                <a:rPr lang="58378" sz="1200" b="1">
                  <a:solidFill>
                    <a:srgbClr val="0033A0"/>
                  </a:solidFill>
                  <a:latin typeface="Arial" panose="020B0604020202020204" pitchFamily="34" charset="0"/>
                  <a:cs typeface="Arial" panose="020B0604020202020204" pitchFamily="34" charset="0"/>
                </a:rPr>
                <a:t>de incidentes registrables</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58378"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417143"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1006846"/>
            </a:xfrm>
            <a:prstGeom prst="rect">
              <a:avLst/>
            </a:prstGeom>
            <a:noFill/>
          </p:spPr>
          <p:txBody>
            <a:bodyPr wrap="square" rtlCol="0">
              <a:spAutoFit/>
            </a:bodyPr>
            <a:lstStyle/>
            <a:p>
              <a:pPr algn="r">
                <a:defRPr b="0" i="0"/>
              </a:pPr>
              <a:r>
                <a:rPr lang="58378" sz="1200" b="1">
                  <a:solidFill>
                    <a:srgbClr val="0033A0"/>
                  </a:solidFill>
                  <a:latin typeface="Arial Black" panose="020B0A04020102020204" pitchFamily="34" charset="0"/>
                  <a:cs typeface="Arial" panose="020B0604020202020204" pitchFamily="34" charset="0"/>
                </a:rPr>
                <a:t>LTIR</a:t>
              </a:r>
            </a:p>
            <a:p>
              <a:pPr algn="r">
                <a:defRPr b="0" i="0"/>
              </a:pPr>
              <a:r>
                <a:rPr lang="58378" sz="1200" b="1">
                  <a:solidFill>
                    <a:srgbClr val="0033A0"/>
                  </a:solidFill>
                  <a:latin typeface="Arial" panose="020B0604020202020204" pitchFamily="34" charset="0"/>
                  <a:cs typeface="Arial" panose="020B0604020202020204" pitchFamily="34" charset="0"/>
                </a:rPr>
                <a:t>Tasa de incidentes</a:t>
              </a:r>
            </a:p>
            <a:p>
              <a:pPr algn="r">
                <a:defRPr b="0" i="0"/>
              </a:pPr>
              <a:r>
                <a:rPr lang="58378" sz="1200" b="1">
                  <a:solidFill>
                    <a:srgbClr val="0033A0"/>
                  </a:solidFill>
                  <a:latin typeface="Arial" panose="020B0604020202020204" pitchFamily="34" charset="0"/>
                  <a:cs typeface="Arial" panose="020B0604020202020204" pitchFamily="34" charset="0"/>
                </a:rPr>
                <a:t>de incidentes registrables</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58378"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58378" sz="2400" b="1">
                <a:solidFill>
                  <a:srgbClr val="0033A0"/>
                </a:solidFill>
                <a:latin typeface="Arial" panose="020B0604020202020204" pitchFamily="34" charset="0"/>
                <a:cs typeface="Arial" panose="020B0604020202020204" pitchFamily="34" charset="0"/>
              </a:rPr>
              <a:t>Inversiones corporativas en seguridad</a:t>
            </a:r>
          </a:p>
          <a:p>
            <a:pPr marL="342900" indent="-342900">
              <a:spcAft>
                <a:spcPts val="1200"/>
              </a:spcAft>
              <a:buClr>
                <a:srgbClr val="84BD00"/>
              </a:buClr>
              <a:buSzPct val="126000"/>
              <a:buFont typeface="Wingdings" panose="05000000000000000000" pitchFamily="2" charset="2"/>
              <a:buChar char="ü"/>
              <a:defRPr b="0" i="0"/>
            </a:pPr>
            <a:r>
              <a:rPr lang="58378" sz="2000">
                <a:solidFill>
                  <a:srgbClr val="84BD00"/>
                </a:solidFill>
                <a:latin typeface="Arial" panose="020B0604020202020204" pitchFamily="34" charset="0"/>
                <a:cs typeface="Arial" panose="020B0604020202020204" pitchFamily="34" charset="0"/>
              </a:rPr>
              <a:t>Inversiones en infraestructura</a:t>
            </a:r>
            <a:br>
              <a:rPr lang="58378" sz="2000">
                <a:solidFill>
                  <a:srgbClr val="84BD00"/>
                </a:solidFill>
                <a:latin typeface="Arial" panose="020B0604020202020204" pitchFamily="34" charset="0"/>
                <a:cs typeface="Arial" panose="020B0604020202020204" pitchFamily="34" charset="0"/>
              </a:rPr>
            </a:br>
            <a:r>
              <a:rPr lang="58378" sz="1600">
                <a:latin typeface="Arial" panose="020B0604020202020204" pitchFamily="34" charset="0"/>
                <a:cs typeface="Arial" panose="020B0604020202020204" pitchFamily="34" charset="0"/>
              </a:rPr>
              <a:t>Importantes inversiones de CAPEX realizadas a lo largo de los años para mejorar directamente la infraestructura de seguridad en las instalaciones.  </a:t>
            </a:r>
          </a:p>
          <a:p>
            <a:pPr marL="342900" lvl="0" indent="-342900">
              <a:spcAft>
                <a:spcPts val="1200"/>
              </a:spcAft>
              <a:buClr>
                <a:srgbClr val="84BD00"/>
              </a:buClr>
              <a:buSzPct val="126000"/>
              <a:buFont typeface="Wingdings" panose="05000000000000000000" pitchFamily="2" charset="2"/>
              <a:buChar char="ü"/>
              <a:defRPr b="0" i="0"/>
            </a:pPr>
            <a:r>
              <a:rPr lang="58378" sz="2000">
                <a:solidFill>
                  <a:srgbClr val="84BD00"/>
                </a:solidFill>
                <a:latin typeface="Arial" panose="020B0604020202020204" pitchFamily="34" charset="0"/>
                <a:cs typeface="Arial" panose="020B0604020202020204" pitchFamily="34" charset="0"/>
              </a:rPr>
              <a:t>Inversiones en capacitación</a:t>
            </a:r>
            <a:br>
              <a:rPr lang="58378" sz="2000">
                <a:solidFill>
                  <a:srgbClr val="84BD00"/>
                </a:solidFill>
                <a:latin typeface="Arial" panose="020B0604020202020204" pitchFamily="34" charset="0"/>
                <a:cs typeface="Arial" panose="020B0604020202020204" pitchFamily="34" charset="0"/>
              </a:rPr>
            </a:br>
            <a:r>
              <a:rPr lang="58378" sz="1600">
                <a:solidFill>
                  <a:prstClr val="black"/>
                </a:solidFill>
                <a:latin typeface="Arial" panose="020B0604020202020204" pitchFamily="34" charset="0"/>
                <a:cs typeface="Arial" panose="020B0604020202020204" pitchFamily="34" charset="0"/>
              </a:rPr>
              <a:t>Enfoque e inversión adicionales realizados en programas de capacitación en seguridad, lo que ha incluido la capacitación para nuevos empleados y el Taller de compromiso de seguridad para supervisores.</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5EA427C6-0719-4D05-AE36-4AD1AC525DC0}"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58378" sz="2400" b="1" dirty="0">
                <a:solidFill>
                  <a:srgbClr val="0033A0"/>
                </a:solidFill>
                <a:latin typeface="Arial" panose="020B0604020202020204" pitchFamily="34" charset="0"/>
                <a:ea typeface="+mn-ea"/>
                <a:cs typeface="Arial" panose="020B0604020202020204" pitchFamily="34" charset="0"/>
              </a:rPr>
              <a:t>LESIONES DEL TRIMESTRE 1 de </a:t>
            </a:r>
            <a:r>
              <a:rPr lang="en-US" sz="2400" b="1" dirty="0">
                <a:solidFill>
                  <a:srgbClr val="0033A0"/>
                </a:solidFill>
                <a:latin typeface="Arial" panose="020B0604020202020204" pitchFamily="34" charset="0"/>
                <a:ea typeface="+mn-ea"/>
                <a:cs typeface="Arial" panose="020B0604020202020204" pitchFamily="34" charset="0"/>
              </a:rPr>
              <a:t>2024</a:t>
            </a:r>
            <a:br>
              <a:rPr lang="58378"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739098"/>
          </a:xfrm>
          <a:prstGeom prst="rect">
            <a:avLst/>
          </a:prstGeom>
          <a:noFill/>
        </p:spPr>
        <p:txBody>
          <a:bodyPr wrap="square">
            <a:spAutoFit/>
          </a:bodyPr>
          <a:lstStyle/>
          <a:p>
            <a:pPr rtl="0">
              <a:defRPr b="0" i="0"/>
            </a:pPr>
            <a:r>
              <a:rPr lang="58378">
                <a:latin typeface="Arial" panose="020B0604020202020204" pitchFamily="34" charset="0"/>
                <a:cs typeface="Arial" panose="020B0604020202020204" pitchFamily="34" charset="0"/>
              </a:rPr>
              <a:t>Estamos mejorando en nuestro viaje hacia la seguridad, pero los empleados todavía están experimentando lesiones que alteran la vida.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DDC86CE8-AE7B-256C-9622-C88CD084D0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D67C5224-2B8F-9D5B-58B9-1DC5219551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RETIRADA DE SEGURIDAD GLOBAL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58378"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0E4541B-D72B-4385-A240-4463CCC222D4}"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58378"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paso hacia la seguridad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70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58378" sz="2400" b="1">
                <a:solidFill>
                  <a:srgbClr val="0033A0"/>
                </a:solidFill>
                <a:latin typeface="Arial" panose="020B0604020202020204" pitchFamily="34" charset="0"/>
                <a:ea typeface="+mn-ea"/>
                <a:cs typeface="Arial" panose="020B0604020202020204" pitchFamily="34" charset="0"/>
              </a:rPr>
              <a:t>El viaje de Mauser hacia la seguridad</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3" y="1609718"/>
            <a:ext cx="10016148" cy="3954447"/>
            <a:chOff x="792983" y="1824461"/>
            <a:chExt cx="10016148" cy="3954447"/>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54447"/>
              <a:chOff x="815038" y="1131698"/>
              <a:chExt cx="10445157" cy="4320616"/>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58378" sz="1400" b="1">
                    <a:solidFill>
                      <a:srgbClr val="84BD00"/>
                    </a:solidFill>
                    <a:latin typeface="Arial" panose="020B0604020202020204" pitchFamily="34" charset="0"/>
                    <a:cs typeface="Arial" panose="020B0604020202020204" pitchFamily="34" charset="0"/>
                  </a:rPr>
                  <a:t>Reglas  y normas del gobierno y de la compañía</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58378" sz="1400" b="1">
                    <a:solidFill>
                      <a:srgbClr val="84BD00"/>
                    </a:solidFill>
                    <a:latin typeface="Arial" panose="020B0604020202020204" pitchFamily="34" charset="0"/>
                    <a:cs typeface="Arial" panose="020B0604020202020204" pitchFamily="34" charset="0"/>
                  </a:rPr>
                  <a:t>Creación de un entorno de trabajo seguro</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58378" sz="1400" b="1">
                    <a:solidFill>
                      <a:srgbClr val="84BD00"/>
                    </a:solidFill>
                    <a:latin typeface="Arial" panose="020B0604020202020204" pitchFamily="34" charset="0"/>
                    <a:cs typeface="Arial" panose="020B0604020202020204" pitchFamily="34" charset="0"/>
                  </a:rPr>
                  <a:t>Controles de ingeniería</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58378" sz="1400" b="1">
                    <a:solidFill>
                      <a:srgbClr val="84BD00"/>
                    </a:solidFill>
                    <a:latin typeface="Arial" panose="020B0604020202020204" pitchFamily="34" charset="0"/>
                    <a:cs typeface="Arial" panose="020B0604020202020204" pitchFamily="34" charset="0"/>
                  </a:rPr>
                  <a:t>Liderazgo</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842200"/>
                <a:ext cx="2748689" cy="1610114"/>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58378" sz="1200">
                    <a:latin typeface="Arial" panose="020B0604020202020204" pitchFamily="34" charset="0"/>
                    <a:cs typeface="Arial" panose="020B0604020202020204" pitchFamily="34" charset="0"/>
                  </a:rPr>
                  <a:t>En los últimos años, identificando puntos de pellizco de activos de alto riesgo, diseñando e instalando la protección necesaria para las máquinas.</a:t>
                </a:r>
              </a:p>
              <a:p>
                <a:pPr>
                  <a:lnSpc>
                    <a:spcPct val="90000"/>
                  </a:lnSpc>
                  <a:spcBef>
                    <a:spcPts val="1200"/>
                  </a:spcBef>
                  <a:spcAft>
                    <a:spcPts val="600"/>
                  </a:spcAft>
                  <a:buClr>
                    <a:schemeClr val="tx1"/>
                  </a:buClr>
                  <a:defRPr b="0" i="0"/>
                </a:pPr>
                <a:r>
                  <a:rPr lang="58378" sz="1200" b="1">
                    <a:latin typeface="Arial" panose="020B0604020202020204" pitchFamily="34" charset="0"/>
                    <a:cs typeface="Arial" panose="020B0604020202020204" pitchFamily="34" charset="0"/>
                  </a:rPr>
                  <a:t>Enfoque</a:t>
                </a:r>
                <a:r>
                  <a:rPr lang="58378" sz="1200" b="0">
                    <a:latin typeface="Arial" panose="020B0604020202020204" pitchFamily="34" charset="0"/>
                    <a:cs typeface="Arial" panose="020B0604020202020204" pitchFamily="34" charset="0"/>
                  </a:rPr>
                  <a:t>: </a:t>
                </a:r>
                <a:r>
                  <a:rPr lang="58378" sz="1200" b="1">
                    <a:latin typeface="Arial" panose="020B0604020202020204" pitchFamily="34" charset="0"/>
                    <a:cs typeface="Arial" panose="020B0604020202020204" pitchFamily="34" charset="0"/>
                  </a:rPr>
                  <a:t>Eliminación de                                          riesgos de seguridad</a:t>
                </a:r>
                <a:r>
                  <a:rPr lang="en-US" sz="1200" b="1">
                    <a:latin typeface="Arial" panose="020B0604020202020204" pitchFamily="34" charset="0"/>
                    <a:cs typeface="Arial" panose="020B0604020202020204" pitchFamily="34" charset="0"/>
                  </a:rPr>
                  <a:t>hat</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730051"/>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58378" sz="1400">
                    <a:latin typeface="Arial" panose="020B0604020202020204" pitchFamily="34" charset="0"/>
                    <a:cs typeface="Arial" panose="020B0604020202020204" pitchFamily="34" charset="0"/>
                  </a:rPr>
                  <a:t>Los elementos clave para construir y mantener un entorno de trabajo seguro</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3898352"/>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58378" sz="1200">
                    <a:latin typeface="Arial" panose="020B0604020202020204" pitchFamily="34" charset="0"/>
                    <a:cs typeface="Arial" panose="020B0604020202020204" pitchFamily="34" charset="0"/>
                  </a:rPr>
                  <a:t>En los últimos cinco años, Mauser ha aumentado nuestro compromiso con las regulaciones de OSHA junto con la introducción de nuestras Reglas salvavidas.</a:t>
                </a:r>
              </a:p>
              <a:p>
                <a:pPr>
                  <a:lnSpc>
                    <a:spcPct val="90000"/>
                  </a:lnSpc>
                  <a:spcBef>
                    <a:spcPts val="1200"/>
                  </a:spcBef>
                  <a:spcAft>
                    <a:spcPts val="600"/>
                  </a:spcAft>
                  <a:buClr>
                    <a:schemeClr val="tx1"/>
                  </a:buClr>
                  <a:defRPr b="0" i="0"/>
                </a:pPr>
                <a:r>
                  <a:rPr lang="58378" sz="1200" b="1">
                    <a:latin typeface="Arial" panose="020B0604020202020204" pitchFamily="34" charset="0"/>
                    <a:cs typeface="Arial" panose="020B0604020202020204" pitchFamily="34" charset="0"/>
                  </a:rPr>
                  <a:t>Enfoque</a:t>
                </a:r>
                <a:r>
                  <a:rPr lang="58378" sz="1200" b="0">
                    <a:latin typeface="Arial" panose="020B0604020202020204" pitchFamily="34" charset="0"/>
                    <a:cs typeface="Arial" panose="020B0604020202020204" pitchFamily="34" charset="0"/>
                  </a:rPr>
                  <a:t>: </a:t>
                </a:r>
                <a:r>
                  <a:rPr lang="58378" sz="1200" b="1">
                    <a:latin typeface="Arial" panose="020B0604020202020204" pitchFamily="34" charset="0"/>
                    <a:cs typeface="Arial" panose="020B0604020202020204" pitchFamily="34" charset="0"/>
                  </a:rPr>
                  <a:t>Cumplimiento</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63929" y="3841324"/>
                <a:ext cx="2748689"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58378" sz="1200">
                    <a:latin typeface="Arial" panose="020B0604020202020204" pitchFamily="34" charset="0"/>
                    <a:cs typeface="Arial" panose="020B0604020202020204" pitchFamily="34" charset="0"/>
                  </a:rPr>
                  <a:t>Desarrollar en nuestros líderes los comportamientos y acciones necesarios para respaldar una cultura donde los empleados estén comprometidos con la seguridad.</a:t>
                </a:r>
              </a:p>
              <a:p>
                <a:pPr>
                  <a:lnSpc>
                    <a:spcPct val="90000"/>
                  </a:lnSpc>
                  <a:spcBef>
                    <a:spcPts val="1200"/>
                  </a:spcBef>
                  <a:spcAft>
                    <a:spcPts val="600"/>
                  </a:spcAft>
                  <a:buClr>
                    <a:schemeClr val="tx1"/>
                  </a:buClr>
                  <a:defRPr b="0" i="0"/>
                </a:pPr>
                <a:r>
                  <a:rPr lang="58378" sz="1200" b="1">
                    <a:latin typeface="Arial" panose="020B0604020202020204" pitchFamily="34" charset="0"/>
                    <a:cs typeface="Arial" panose="020B0604020202020204" pitchFamily="34" charset="0"/>
                  </a:rPr>
                  <a:t>Enfoque</a:t>
                </a:r>
                <a:r>
                  <a:rPr lang="58378" sz="1200" b="0">
                    <a:latin typeface="Arial" panose="020B0604020202020204" pitchFamily="34" charset="0"/>
                    <a:cs typeface="Arial" panose="020B0604020202020204" pitchFamily="34" charset="0"/>
                  </a:rPr>
                  <a:t>: </a:t>
                </a:r>
                <a:r>
                  <a:rPr lang="58378" sz="1200" b="1">
                    <a:latin typeface="Arial" panose="020B0604020202020204" pitchFamily="34" charset="0"/>
                    <a:cs typeface="Arial" panose="020B0604020202020204" pitchFamily="34" charset="0"/>
                  </a:rPr>
                  <a:t>Compromiso</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58378" sz="1200" b="1">
                  <a:solidFill>
                    <a:srgbClr val="84BD00"/>
                  </a:solidFill>
                  <a:latin typeface="Arial" panose="020B0604020202020204" pitchFamily="34" charset="0"/>
                  <a:cs typeface="Arial" panose="020B0604020202020204" pitchFamily="34" charset="0"/>
                </a:rPr>
                <a:t>Dónde empezamos</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2" y="3067893"/>
              <a:ext cx="1861545"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58378" sz="1200" b="1">
                  <a:solidFill>
                    <a:srgbClr val="84BD00"/>
                  </a:solidFill>
                  <a:latin typeface="Arial" panose="020B0604020202020204" pitchFamily="34" charset="0"/>
                  <a:cs typeface="Arial" panose="020B0604020202020204" pitchFamily="34" charset="0"/>
                </a:rPr>
                <a:t>Qué estamos haciendo</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88261"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58378" sz="1200" b="1">
                  <a:solidFill>
                    <a:srgbClr val="84BD00"/>
                  </a:solidFill>
                  <a:latin typeface="Arial" panose="020B0604020202020204" pitchFamily="34" charset="0"/>
                  <a:cs typeface="Arial" panose="020B0604020202020204" pitchFamily="34" charset="0"/>
                </a:rPr>
                <a:t>Dónde estamos</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58378" sz="3600" b="1">
                <a:solidFill>
                  <a:srgbClr val="0033A0"/>
                </a:solidFill>
                <a:latin typeface="Arial" panose="020B0604020202020204" pitchFamily="34" charset="0"/>
                <a:cs typeface="Arial" panose="020B0604020202020204" pitchFamily="34" charset="0"/>
              </a:rPr>
              <a:t>Pilares de nuestra cultura de seguridad</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A2728A8F-3C51-45D3-94F1-ED798F003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13384</TotalTime>
  <Words>3151</Words>
  <Application>Microsoft Office PowerPoint</Application>
  <PresentationFormat>Widescreen</PresentationFormat>
  <Paragraphs>314</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NUESTRO VIAJE HACIA LA SEGURIDAD </vt:lpstr>
      <vt:lpstr>PowerPoint Presentation</vt:lpstr>
      <vt:lpstr>LESIONES DEL TRIMESTRE 1 de 2024 </vt:lpstr>
      <vt:lpstr>El viaje de Mauser hacia la seguridad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2024-05-24T19:57:44Z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0x010100C9ACDEA71464AC46B3B85C179C12A65F</vt:lpwstr>
  </property>
</Properties>
</file>