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98" r:id="rId18"/>
    <p:sldId id="272" r:id="rId19"/>
    <p:sldId id="275" r:id="rId20"/>
    <p:sldId id="291" r:id="rId21"/>
    <p:sldId id="280" r:id="rId22"/>
    <p:sldId id="265" r:id="rId23"/>
    <p:sldId id="266" r:id="rId24"/>
    <p:sldId id="264"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FBECBD-09B4-422D-995F-842CA8E6996F}" v="8" dt="2024-05-24T19:56:32.918"/>
    <p1510:client id="{FB7E94E1-4AD7-41B8-B6D6-D4F49F4598B5}" v="12" dt="2024-05-24T14:35:10.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6486" autoAdjust="0"/>
  </p:normalViewPr>
  <p:slideViewPr>
    <p:cSldViewPr snapToGrid="0">
      <p:cViewPr varScale="1">
        <p:scale>
          <a:sx n="95" d="100"/>
          <a:sy n="95" d="100"/>
        </p:scale>
        <p:origin x="996"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Machen" userId="521fa2bf-7d9e-4e64-91f3-35603fb06b1f" providerId="ADAL" clId="{70FBECBD-09B4-422D-995F-842CA8E6996F}"/>
    <pc:docChg chg="undo custSel modSld">
      <pc:chgData name="Michelle Machen" userId="521fa2bf-7d9e-4e64-91f3-35603fb06b1f" providerId="ADAL" clId="{70FBECBD-09B4-422D-995F-842CA8E6996F}" dt="2024-05-24T19:56:43.904" v="18" actId="20577"/>
      <pc:docMkLst>
        <pc:docMk/>
      </pc:docMkLst>
      <pc:sldChg chg="modSp mod">
        <pc:chgData name="Michelle Machen" userId="521fa2bf-7d9e-4e64-91f3-35603fb06b1f" providerId="ADAL" clId="{70FBECBD-09B4-422D-995F-842CA8E6996F}" dt="2024-05-24T19:56:43.904" v="18" actId="20577"/>
        <pc:sldMkLst>
          <pc:docMk/>
          <pc:sldMk cId="3872770462" sldId="275"/>
        </pc:sldMkLst>
        <pc:spChg chg="mod">
          <ac:chgData name="Michelle Machen" userId="521fa2bf-7d9e-4e64-91f3-35603fb06b1f" providerId="ADAL" clId="{70FBECBD-09B4-422D-995F-842CA8E6996F}" dt="2024-05-24T19:56:43.904" v="18" actId="20577"/>
          <ac:spMkLst>
            <pc:docMk/>
            <pc:sldMk cId="3872770462" sldId="275"/>
            <ac:spMk id="9" creationId="{74C0967F-AAFD-CAF6-FEE6-70FAC5D0E3ED}"/>
          </ac:spMkLst>
        </pc:spChg>
        <pc:graphicFrameChg chg="mod">
          <ac:chgData name="Michelle Machen" userId="521fa2bf-7d9e-4e64-91f3-35603fb06b1f" providerId="ADAL" clId="{70FBECBD-09B4-422D-995F-842CA8E6996F}" dt="2024-05-24T19:56:32.918" v="16"/>
          <ac:graphicFrameMkLst>
            <pc:docMk/>
            <pc:sldMk cId="3872770462" sldId="275"/>
            <ac:graphicFrameMk id="7" creationId="{2A404A72-613C-7C77-9817-870B8352FBFB}"/>
          </ac:graphicFrameMkLst>
        </pc:graphicFrameChg>
      </pc:sldChg>
      <pc:sldChg chg="modSp mod">
        <pc:chgData name="Michelle Machen" userId="521fa2bf-7d9e-4e64-91f3-35603fb06b1f" providerId="ADAL" clId="{70FBECBD-09B4-422D-995F-842CA8E6996F}" dt="2024-05-24T15:04:09.820" v="9" actId="14100"/>
        <pc:sldMkLst>
          <pc:docMk/>
          <pc:sldMk cId="4000896723" sldId="288"/>
        </pc:sldMkLst>
        <pc:graphicFrameChg chg="mod">
          <ac:chgData name="Michelle Machen" userId="521fa2bf-7d9e-4e64-91f3-35603fb06b1f" providerId="ADAL" clId="{70FBECBD-09B4-422D-995F-842CA8E6996F}" dt="2024-05-24T15:04:09.820" v="9" actId="14100"/>
          <ac:graphicFrameMkLst>
            <pc:docMk/>
            <pc:sldMk cId="4000896723" sldId="288"/>
            <ac:graphicFrameMk id="14" creationId="{3482295F-985A-B6A5-9A8E-0A250BAC2660}"/>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3084" sz="1600" dirty="0"/>
              <a:t>2020-</a:t>
            </a:r>
            <a:r>
              <a:rPr lang="en-US" sz="1600" dirty="0"/>
              <a:t>2024</a:t>
            </a:r>
            <a:r>
              <a:rPr lang="3084" sz="1600" dirty="0"/>
              <a:t> MPS, compte rendu des incidents à ce jour</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TIDT</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3.09</c:v>
                </c:pt>
                <c:pt idx="1">
                  <c:v>3.02</c:v>
                </c:pt>
                <c:pt idx="2">
                  <c:v>2.4500000000000002</c:v>
                </c:pt>
                <c:pt idx="3">
                  <c:v>2.2999999999999998</c:v>
                </c:pt>
                <c:pt idx="4">
                  <c:v>1.68</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TITP</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0.99</c:v>
                </c:pt>
                <c:pt idx="1">
                  <c:v>0.9</c:v>
                </c:pt>
                <c:pt idx="2">
                  <c:v>0.85</c:v>
                </c:pt>
                <c:pt idx="3">
                  <c:v>0.71</c:v>
                </c:pt>
                <c:pt idx="4">
                  <c:v>0.56000000000000005</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3084" sz="1600" dirty="0"/>
              <a:t>2020-</a:t>
            </a:r>
            <a:r>
              <a:rPr lang="en-US" sz="1600" dirty="0"/>
              <a:t>2024</a:t>
            </a:r>
            <a:r>
              <a:rPr lang="3084" sz="1600" dirty="0"/>
              <a:t> MPS, comparaison des comptes rendus des incidents à ce jour</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Compte rendu des quasi-incidents</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3.55</c:v>
                </c:pt>
                <c:pt idx="1">
                  <c:v>19.64</c:v>
                </c:pt>
                <c:pt idx="2">
                  <c:v>89.66</c:v>
                </c:pt>
                <c:pt idx="3">
                  <c:v>94.65</c:v>
                </c:pt>
                <c:pt idx="4">
                  <c:v>99.54</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Compte rendu des incidents nécessitant des premiers soins</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4.6900000000000004</c:v>
                </c:pt>
                <c:pt idx="1">
                  <c:v>4.3</c:v>
                </c:pt>
                <c:pt idx="2">
                  <c:v>6.41</c:v>
                </c:pt>
                <c:pt idx="3">
                  <c:v>6.31</c:v>
                </c:pt>
                <c:pt idx="4">
                  <c:v>5.3</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layout>
        <c:manualLayout>
          <c:xMode val="edge"/>
          <c:yMode val="edge"/>
          <c:x val="6.5167024454678826E-2"/>
          <c:y val="0.77252685377823394"/>
          <c:w val="0.90314417299206151"/>
          <c:h val="0.22747314622176606"/>
        </c:manualLayout>
      </c:layout>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Nombre de blessures</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388-4469-89CE-EBD287AC5DDC}"/>
                </c:ext>
              </c:extLst>
            </c:dLbl>
            <c:dLbl>
              <c:idx val="3"/>
              <c:layout>
                <c:manualLayout>
                  <c:x val="-6.7073516300900138E-2"/>
                  <c:y val="-3.6470735537199577E-3"/>
                </c:manualLayout>
              </c:layout>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687379454875517"/>
                      <c:h val="0.22903621917361333"/>
                    </c:manualLayout>
                  </c15:layout>
                </c:ex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6571471693084775"/>
                      <c:h val="0.33808371842983997"/>
                    </c:manualLayout>
                  </c15:layout>
                </c:ex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Coupure / perforation</c:v>
                </c:pt>
                <c:pt idx="1">
                  <c:v>Coincé entre des objets</c:v>
                </c:pt>
                <c:pt idx="2">
                  <c:v>Foulure / entorse</c:v>
                </c:pt>
                <c:pt idx="3">
                  <c:v>Glissage / trébuchement / chute</c:v>
                </c:pt>
                <c:pt idx="4">
                  <c:v>Heurté par un objet</c:v>
                </c:pt>
                <c:pt idx="5">
                  <c:v>Brûlure / exposition à des produits chimiques</c:v>
                </c:pt>
                <c:pt idx="6">
                  <c:v>Autre</c:v>
                </c:pt>
              </c:strCache>
            </c:strRef>
          </c:cat>
          <c:val>
            <c:numRef>
              <c:f>Sheet1!$B$2:$B$8</c:f>
              <c:numCache>
                <c:formatCode>General</c:formatCode>
                <c:ptCount val="7"/>
                <c:pt idx="0">
                  <c:v>11</c:v>
                </c:pt>
                <c:pt idx="1">
                  <c:v>12</c:v>
                </c:pt>
                <c:pt idx="2">
                  <c:v>24</c:v>
                </c:pt>
                <c:pt idx="3">
                  <c:v>15</c:v>
                </c:pt>
                <c:pt idx="4">
                  <c:v>21</c:v>
                </c:pt>
                <c:pt idx="5">
                  <c:v>5</c:v>
                </c:pt>
                <c:pt idx="6">
                  <c:v>12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21</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pPr>
            <a:r>
              <a:rPr lang="fr-FR"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RAPPEL DE SÉCURITÉ MONDIAL 2024</a:t>
            </a: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352913"/>
            <a:ext cx="9176468" cy="400110"/>
          </a:xfrm>
          <a:prstGeom prst="rect">
            <a:avLst/>
          </a:prstGeom>
          <a:noFill/>
          <a:effectLst/>
        </p:spPr>
        <p:txBody>
          <a:bodyPr wrap="square" rtlCol="0">
            <a:spAutoFit/>
          </a:bodyPr>
          <a:lstStyle/>
          <a:p>
            <a:pPr>
              <a:spcAft>
                <a:spcPts val="1200"/>
              </a:spcAft>
            </a:pPr>
            <a:r>
              <a:rPr lang="fr-FR"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Grand pas pour la sécurité </a:t>
            </a:r>
            <a:endPar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331370" y="3787142"/>
            <a:ext cx="11472703" cy="1508105"/>
          </a:xfrm>
          <a:prstGeom prst="rect">
            <a:avLst/>
          </a:prstGeom>
          <a:noFill/>
        </p:spPr>
        <p:txBody>
          <a:bodyPr wrap="square" rtlCol="0">
            <a:spAutoFit/>
          </a:bodyPr>
          <a:lstStyle/>
          <a:p>
            <a:pPr>
              <a:spcAft>
                <a:spcPts val="1200"/>
              </a:spcAft>
              <a:defRPr b="0" i="0"/>
            </a:pPr>
            <a:r>
              <a:rPr lang="3084" sz="48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RAPPEL DE SÉCURITÉ MONDIAL </a:t>
            </a:r>
            <a:r>
              <a:rPr lang="en-US" sz="48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3084" sz="48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a:p>
            <a:pPr algn="r">
              <a:defRPr b="0" i="0"/>
            </a:pPr>
            <a:r>
              <a:rPr lang="3084" sz="3400" dirty="0">
                <a:solidFill>
                  <a:srgbClr val="05223F"/>
                </a:solidFill>
                <a:latin typeface="Arial" panose="020B0604020202020204" pitchFamily="34" charset="0"/>
                <a:cs typeface="Arial" panose="020B0604020202020204" pitchFamily="34" charset="0"/>
              </a:rPr>
              <a:t>« Grand pas pour la sécurité »</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3084" sz="2400" b="1">
                <a:solidFill>
                  <a:srgbClr val="0033A0"/>
                </a:solidFill>
                <a:latin typeface="Arial" panose="020B0604020202020204" pitchFamily="34" charset="0"/>
                <a:cs typeface="Arial" panose="020B0604020202020204" pitchFamily="34" charset="0"/>
              </a:rPr>
              <a:t>LES TROIS PILIERS DE NOTRE CULTURE DE LA SÉCURITÉ</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8282"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368217"/>
            </a:xfrm>
            <a:prstGeom prst="rect">
              <a:avLst/>
            </a:prstGeom>
            <a:noFill/>
          </p:spPr>
          <p:txBody>
            <a:bodyPr wrap="square" rtlCol="0">
              <a:spAutoFit/>
            </a:bodyPr>
            <a:lstStyle/>
            <a:p>
              <a:pPr algn="ctr">
                <a:defRPr b="0" i="0"/>
              </a:pPr>
              <a:r>
                <a:rPr lang="3084" sz="1900" b="1" spc="30">
                  <a:solidFill>
                    <a:schemeClr val="bg1"/>
                  </a:solidFill>
                  <a:latin typeface="Arial" panose="020B0604020202020204" pitchFamily="34" charset="0"/>
                  <a:cs typeface="Arial" panose="020B0604020202020204" pitchFamily="34" charset="0"/>
                </a:rPr>
                <a:t>ENGAGEMENT</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913179"/>
            </a:xfrm>
            <a:prstGeom prst="rect">
              <a:avLst/>
            </a:prstGeom>
            <a:noFill/>
          </p:spPr>
          <p:txBody>
            <a:bodyPr wrap="square">
              <a:spAutoFit/>
            </a:bodyPr>
            <a:lstStyle/>
            <a:p>
              <a:pPr algn="ctr">
                <a:defRPr b="0" i="0"/>
              </a:pPr>
              <a:r>
                <a:rPr lang="3084" sz="1400" b="1">
                  <a:latin typeface="Arial" panose="020B0604020202020204" pitchFamily="34" charset="0"/>
                  <a:cs typeface="Arial" panose="020B0604020202020204" pitchFamily="34" charset="0"/>
                </a:rPr>
                <a:t>Politique de sécurité</a:t>
              </a:r>
            </a:p>
            <a:p>
              <a:pPr algn="ctr">
                <a:defRPr b="0" i="0"/>
              </a:pPr>
              <a:r>
                <a:rPr lang="3084" sz="1400">
                  <a:latin typeface="Arial" panose="020B0604020202020204" pitchFamily="34" charset="0"/>
                  <a:cs typeface="Arial" panose="020B0604020202020204" pitchFamily="34" charset="0"/>
                </a:rPr>
                <a:t>déclaration écrite de notre engagement envers la sécurité</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368217"/>
            </a:xfrm>
            <a:prstGeom prst="rect">
              <a:avLst/>
            </a:prstGeom>
            <a:noFill/>
          </p:spPr>
          <p:txBody>
            <a:bodyPr wrap="square" rtlCol="0">
              <a:spAutoFit/>
            </a:bodyPr>
            <a:lstStyle/>
            <a:p>
              <a:pPr algn="ctr">
                <a:defRPr b="0" i="0"/>
              </a:pPr>
              <a:r>
                <a:rPr lang="3084" sz="1900" b="1" spc="30">
                  <a:solidFill>
                    <a:schemeClr val="bg1"/>
                  </a:solidFill>
                  <a:latin typeface="Arial" panose="020B0604020202020204" pitchFamily="34" charset="0"/>
                  <a:cs typeface="Arial" panose="020B0604020202020204" pitchFamily="34" charset="0"/>
                </a:rPr>
                <a:t>COMPORTEMENT</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832029"/>
            </a:xfrm>
            <a:prstGeom prst="rect">
              <a:avLst/>
            </a:prstGeom>
            <a:noFill/>
          </p:spPr>
          <p:txBody>
            <a:bodyPr wrap="square">
              <a:spAutoFit/>
            </a:bodyPr>
            <a:lstStyle/>
            <a:p>
              <a:pPr algn="ctr">
                <a:defRPr b="0" i="0"/>
              </a:pPr>
              <a:r>
                <a:rPr lang="3084" sz="1400" b="1">
                  <a:latin typeface="Arial" panose="020B0604020202020204" pitchFamily="34" charset="0"/>
                  <a:cs typeface="Arial" panose="020B0604020202020204" pitchFamily="34" charset="0"/>
                </a:rPr>
                <a:t>Règles vitales</a:t>
              </a:r>
            </a:p>
            <a:p>
              <a:pPr algn="ctr">
                <a:defRPr b="0" i="0"/>
              </a:pPr>
              <a:r>
                <a:rPr lang="3084" sz="1200">
                  <a:latin typeface="Arial" panose="020B0604020202020204" pitchFamily="34" charset="0"/>
                  <a:cs typeface="Arial" panose="020B0604020202020204" pitchFamily="34" charset="0"/>
                </a:rPr>
                <a:t>principes qui orientent la façon dont nous exerçons notre engagement envers la sécurité</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085598" y="1520610"/>
            <a:ext cx="3022290" cy="4050320"/>
            <a:chOff x="8095804" y="1624520"/>
            <a:chExt cx="2632650"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3084" sz="1900" b="1" spc="30">
                  <a:solidFill>
                    <a:schemeClr val="bg1"/>
                  </a:solidFill>
                  <a:latin typeface="Arial" panose="020B0604020202020204" pitchFamily="34" charset="0"/>
                  <a:cs typeface="Arial" panose="020B0604020202020204" pitchFamily="34" charset="0"/>
                </a:rPr>
                <a:t>ENVIRONNEMENT</a:t>
              </a:r>
            </a:p>
          </p:txBody>
        </p:sp>
        <p:sp>
          <p:nvSpPr>
            <p:cNvPr id="8" name="TextBox 7">
              <a:extLst>
                <a:ext uri="{FF2B5EF4-FFF2-40B4-BE49-F238E27FC236}">
                  <a16:creationId xmlns:a16="http://schemas.microsoft.com/office/drawing/2014/main" id="{5B7F00A6-7B0F-B3BA-1631-49BDF167E626}"/>
                </a:ext>
              </a:extLst>
            </p:cNvPr>
            <p:cNvSpPr txBox="1"/>
            <p:nvPr/>
          </p:nvSpPr>
          <p:spPr>
            <a:xfrm>
              <a:off x="8095804" y="1977930"/>
              <a:ext cx="2554377" cy="683452"/>
            </a:xfrm>
            <a:prstGeom prst="rect">
              <a:avLst/>
            </a:prstGeom>
            <a:noFill/>
          </p:spPr>
          <p:txBody>
            <a:bodyPr wrap="square">
              <a:spAutoFit/>
            </a:bodyPr>
            <a:lstStyle/>
            <a:p>
              <a:pPr algn="ctr">
                <a:defRPr b="0" i="0"/>
              </a:pPr>
              <a:r>
                <a:rPr lang="3084" sz="1200" b="1">
                  <a:latin typeface="Arial" panose="020B0604020202020204" pitchFamily="34" charset="0"/>
                  <a:cs typeface="Arial" panose="020B0604020202020204" pitchFamily="34" charset="0"/>
                </a:rPr>
                <a:t>Organisation du milieu de travail (5S)</a:t>
              </a:r>
            </a:p>
            <a:p>
              <a:pPr algn="ctr">
                <a:defRPr b="0" i="0"/>
              </a:pPr>
              <a:r>
                <a:rPr lang="3084" sz="1400">
                  <a:latin typeface="Arial" panose="020B0604020202020204" pitchFamily="34" charset="0"/>
                  <a:cs typeface="Arial" panose="020B0604020202020204" pitchFamily="34" charset="0"/>
                </a:rPr>
                <a:t>créer un milieu où le travail est effectué de façon sécuritaire</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30997"/>
          </a:xfrm>
          <a:prstGeom prst="rect">
            <a:avLst/>
          </a:prstGeom>
          <a:noFill/>
        </p:spPr>
        <p:txBody>
          <a:bodyPr wrap="square">
            <a:spAutoFit/>
          </a:bodyPr>
          <a:lstStyle/>
          <a:p>
            <a:pPr algn="ctr">
              <a:buClr>
                <a:srgbClr val="84BD00"/>
              </a:buClr>
              <a:buSzPct val="125000"/>
              <a:defRPr b="0" i="0"/>
            </a:pPr>
            <a:r>
              <a:rPr lang="3084" sz="2400" b="1">
                <a:solidFill>
                  <a:srgbClr val="0033A0"/>
                </a:solidFill>
                <a:latin typeface="Arial" panose="020B0604020202020204" pitchFamily="34" charset="0"/>
                <a:cs typeface="Arial" panose="020B0604020202020204" pitchFamily="34" charset="0"/>
              </a:rPr>
              <a:t>Les leaders en matière de sécurité à </a:t>
            </a:r>
            <a:r>
              <a:rPr lang="3084" sz="2400" b="1">
                <a:solidFill>
                  <a:srgbClr val="84BD00"/>
                </a:solidFill>
                <a:latin typeface="Arial" panose="020B0604020202020204" pitchFamily="34" charset="0"/>
                <a:cs typeface="Arial" panose="020B0604020202020204" pitchFamily="34" charset="0"/>
              </a:rPr>
              <a:t>tous les niveaux </a:t>
            </a:r>
            <a:r>
              <a:rPr lang="3084" sz="2400" b="1">
                <a:solidFill>
                  <a:srgbClr val="0033A0"/>
                </a:solidFill>
                <a:latin typeface="Arial" panose="020B0604020202020204" pitchFamily="34" charset="0"/>
                <a:cs typeface="Arial" panose="020B0604020202020204" pitchFamily="34" charset="0"/>
              </a:rPr>
              <a:t>de l’organisation sont nécessaires pour </a:t>
            </a:r>
            <a:r>
              <a:rPr lang="3084" sz="2400" b="1">
                <a:solidFill>
                  <a:srgbClr val="84BD00"/>
                </a:solidFill>
                <a:latin typeface="Arial" panose="020B0604020202020204" pitchFamily="34" charset="0"/>
                <a:cs typeface="Arial" panose="020B0604020202020204" pitchFamily="34" charset="0"/>
              </a:rPr>
              <a:t>élaborer</a:t>
            </a:r>
            <a:r>
              <a:rPr lang="3084" sz="2400" b="1">
                <a:solidFill>
                  <a:srgbClr val="0033A0"/>
                </a:solidFill>
                <a:latin typeface="Arial" panose="020B0604020202020204" pitchFamily="34" charset="0"/>
                <a:cs typeface="Arial" panose="020B0604020202020204" pitchFamily="34" charset="0"/>
              </a:rPr>
              <a:t> et </a:t>
            </a:r>
            <a:r>
              <a:rPr lang="3084" sz="2400" b="1">
                <a:solidFill>
                  <a:srgbClr val="84BD00"/>
                </a:solidFill>
                <a:latin typeface="Arial" panose="020B0604020202020204" pitchFamily="34" charset="0"/>
                <a:cs typeface="Arial" panose="020B0604020202020204" pitchFamily="34" charset="0"/>
              </a:rPr>
              <a:t>soutenir</a:t>
            </a:r>
            <a:r>
              <a:rPr lang="3084" sz="2400" b="1">
                <a:solidFill>
                  <a:srgbClr val="0033A0"/>
                </a:solidFill>
                <a:latin typeface="Arial" panose="020B0604020202020204" pitchFamily="34" charset="0"/>
                <a:cs typeface="Arial" panose="020B0604020202020204" pitchFamily="34" charset="0"/>
              </a:rPr>
              <a:t> une culture de la sécurité.</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829065"/>
          </a:xfrm>
          <a:prstGeom prst="rect">
            <a:avLst/>
          </a:prstGeom>
          <a:noFill/>
        </p:spPr>
        <p:txBody>
          <a:bodyPr wrap="square">
            <a:spAutoFit/>
          </a:bodyPr>
          <a:lstStyle/>
          <a:p>
            <a:pPr algn="l">
              <a:defRPr b="0" i="0"/>
            </a:pPr>
            <a:r>
              <a:rPr lang="3084" sz="2400" b="1">
                <a:solidFill>
                  <a:srgbClr val="0033A0"/>
                </a:solidFill>
                <a:latin typeface="Arial" panose="020B0604020202020204" pitchFamily="34" charset="0"/>
                <a:cs typeface="Arial" panose="020B0604020202020204" pitchFamily="34" charset="0"/>
              </a:rPr>
              <a:t>NOTRE POLITIQUE DE SÉCURITÉ</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3084" b="1">
                <a:latin typeface="Arial" panose="020B0604020202020204" pitchFamily="34" charset="0"/>
                <a:cs typeface="Arial" panose="020B0604020202020204" pitchFamily="34" charset="0"/>
              </a:rPr>
              <a:t>Faits saillants de notre politique :</a:t>
            </a:r>
          </a:p>
          <a:p>
            <a:pPr marL="285750" indent="-285750" algn="l">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La sécurité est une valeur essentielle, et non une priorité. Notre quête de la sécurité est acharnée.</a:t>
            </a:r>
          </a:p>
          <a:p>
            <a:pPr marL="285750" indent="-285750" algn="l">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Partie intégrale de notre culture.</a:t>
            </a:r>
          </a:p>
          <a:p>
            <a:pPr marL="285750" indent="-285750" algn="l">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Inclut la collectivité dans laquelle nous travaillons et les entrepreneurs.</a:t>
            </a:r>
          </a:p>
          <a:p>
            <a:pPr marL="285750" indent="-285750" algn="l">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Notre responsabilité en tant qu’employés de Mauser et nos installations.</a:t>
            </a:r>
          </a:p>
          <a:p>
            <a:pPr marL="285750" indent="-285750" algn="l">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Responsabilité de la direction.</a:t>
            </a:r>
          </a:p>
          <a:p>
            <a:pPr marL="285750" indent="-285750" algn="l">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Processus relatifs aux incidents, apprentissage et perfectionnement de notre sécurité.</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85905" cy="3203600"/>
          </a:xfrm>
          <a:prstGeom prst="rect">
            <a:avLst/>
          </a:prstGeom>
          <a:noFill/>
        </p:spPr>
        <p:txBody>
          <a:bodyPr wrap="square">
            <a:spAutoFit/>
          </a:bodyPr>
          <a:lstStyle/>
          <a:p>
            <a:pPr algn="l">
              <a:defRPr b="0" i="0"/>
            </a:pPr>
            <a:r>
              <a:rPr lang="3084" sz="2400" b="1">
                <a:solidFill>
                  <a:srgbClr val="0033A0"/>
                </a:solidFill>
                <a:latin typeface="Arial" panose="020B0604020202020204" pitchFamily="34" charset="0"/>
                <a:cs typeface="Arial" panose="020B0604020202020204" pitchFamily="34" charset="0"/>
              </a:rPr>
              <a:t>RÈGLES VITALES</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3084">
                <a:latin typeface="Arial" panose="020B0604020202020204" pitchFamily="34" charset="0"/>
                <a:cs typeface="Arial" panose="020B0604020202020204" pitchFamily="34" charset="0"/>
              </a:rPr>
              <a:t>Les règles vitales sont des </a:t>
            </a:r>
            <a:r>
              <a:rPr lang="3084" b="1">
                <a:solidFill>
                  <a:srgbClr val="84BD00"/>
                </a:solidFill>
                <a:latin typeface="Arial" panose="020B0604020202020204" pitchFamily="34" charset="0"/>
                <a:cs typeface="Arial" panose="020B0604020202020204" pitchFamily="34" charset="0"/>
              </a:rPr>
              <a:t>principes de sécurité clés </a:t>
            </a:r>
            <a:r>
              <a:rPr lang="3084">
                <a:latin typeface="Arial" panose="020B0604020202020204" pitchFamily="34" charset="0"/>
                <a:cs typeface="Arial" panose="020B0604020202020204" pitchFamily="34" charset="0"/>
              </a:rPr>
              <a:t>qui traitent des dangers propres à nos activités pour nous protéger des blessures graves et de la mort.</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2944261"/>
          </a:xfrm>
          <a:prstGeom prst="rect">
            <a:avLst/>
          </a:prstGeom>
          <a:noFill/>
        </p:spPr>
        <p:txBody>
          <a:bodyPr wrap="square">
            <a:spAutoFit/>
          </a:bodyPr>
          <a:lstStyle/>
          <a:p>
            <a:pPr algn="l">
              <a:spcAft>
                <a:spcPts val="600"/>
              </a:spcAft>
              <a:buClr>
                <a:srgbClr val="84BD00"/>
              </a:buClr>
              <a:buSzPct val="125000"/>
              <a:defRPr b="0" i="0"/>
            </a:pPr>
            <a:r>
              <a:rPr lang="3084" b="1">
                <a:latin typeface="Arial" panose="020B0604020202020204" pitchFamily="34" charset="0"/>
                <a:cs typeface="Arial" panose="020B0604020202020204" pitchFamily="34" charset="0"/>
              </a:rPr>
              <a:t>Engagement actif envers les règles vitales :</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Éducation</a:t>
            </a:r>
            <a:r>
              <a:rPr lang="3084">
                <a:latin typeface="Arial" panose="020B0604020202020204" pitchFamily="34" charset="0"/>
                <a:cs typeface="Arial" panose="020B0604020202020204" pitchFamily="34" charset="0"/>
              </a:rPr>
              <a:t> – Nous sommes responsables de comprendre les règles vitales. En cas de doute, posez des questions!</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Respect</a:t>
            </a:r>
            <a:r>
              <a:rPr lang="3084">
                <a:latin typeface="Arial" panose="020B0604020202020204" pitchFamily="34" charset="0"/>
                <a:cs typeface="Arial" panose="020B0604020202020204" pitchFamily="34" charset="0"/>
              </a:rPr>
              <a:t> des règles vitales – tout le monde doit respecter ces règles, peu importe le poste ou le rôle professionnel</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Évaluation des risques </a:t>
            </a:r>
            <a:r>
              <a:rPr lang="3084">
                <a:latin typeface="Arial" panose="020B0604020202020204" pitchFamily="34" charset="0"/>
                <a:cs typeface="Arial" panose="020B0604020202020204" pitchFamily="34" charset="0"/>
              </a:rPr>
              <a:t>– Avant d’effectuer une tâche, examinez-la en fonction des règles vitales.</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Intervention</a:t>
            </a:r>
            <a:r>
              <a:rPr lang="3084">
                <a:latin typeface="Arial" panose="020B0604020202020204" pitchFamily="34" charset="0"/>
                <a:cs typeface="Arial" panose="020B0604020202020204" pitchFamily="34" charset="0"/>
              </a:rPr>
              <a:t> – Tout le monde a le droit de demander l’interruption d’une opération ou d’une activité s’il juge qu’une règle vitale est enfreinte et que des employés sont exposés à des risques.</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Travail collaboratif actif</a:t>
            </a:r>
            <a:r>
              <a:rPr lang="3084" b="0">
                <a:solidFill>
                  <a:srgbClr val="84BD00"/>
                </a:solidFill>
                <a:latin typeface="Arial" panose="020B0604020202020204" pitchFamily="34" charset="0"/>
                <a:cs typeface="Arial" panose="020B0604020202020204" pitchFamily="34" charset="0"/>
              </a:rPr>
              <a:t> </a:t>
            </a:r>
            <a:r>
              <a:rPr lang="3084">
                <a:latin typeface="Arial" panose="020B0604020202020204" pitchFamily="34" charset="0"/>
                <a:cs typeface="Arial" panose="020B0604020202020204" pitchFamily="34" charset="0"/>
              </a:rPr>
              <a:t>– Si vous voyez qu’un collègue est exposé à un risque, dites-le</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2126035" y="5673703"/>
            <a:ext cx="794142" cy="237738"/>
          </a:xfrm>
          <a:prstGeom prst="rect">
            <a:avLst/>
          </a:prstGeom>
          <a:noFill/>
        </p:spPr>
        <p:txBody>
          <a:bodyPr wrap="square" rtlCol="0">
            <a:noAutofit/>
          </a:bodyPr>
          <a:lstStyle/>
          <a:p>
            <a:pPr algn="ctr" defTabSz="685800">
              <a:spcBef>
                <a:spcPts val="675"/>
              </a:spcBef>
              <a:buClr>
                <a:srgbClr val="0033A0"/>
              </a:buClr>
              <a:defRPr b="0" i="0"/>
            </a:pPr>
            <a:r>
              <a:rPr lang="3084" sz="1200" b="1">
                <a:solidFill>
                  <a:srgbClr val="0054A6"/>
                </a:solidFill>
                <a:latin typeface="Arial"/>
              </a:rPr>
              <a:t>Travail à chaud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3084" sz="1200" b="1">
                <a:solidFill>
                  <a:srgbClr val="0054A6"/>
                </a:solidFill>
                <a:latin typeface="Arial"/>
              </a:rPr>
              <a:t>Espace confiné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3084"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03541" y="5236514"/>
            <a:ext cx="1018252" cy="187715"/>
          </a:xfrm>
          <a:prstGeom prst="rect">
            <a:avLst/>
          </a:prstGeom>
          <a:noFill/>
        </p:spPr>
        <p:txBody>
          <a:bodyPr wrap="square" rtlCol="0">
            <a:noAutofit/>
          </a:bodyPr>
          <a:lstStyle/>
          <a:p>
            <a:pPr algn="ctr" defTabSz="685800">
              <a:buClr>
                <a:srgbClr val="0033A0"/>
              </a:buClr>
              <a:defRPr b="0" i="0"/>
            </a:pPr>
            <a:r>
              <a:rPr lang="3084" sz="1200" b="1">
                <a:solidFill>
                  <a:srgbClr val="0054A6"/>
                </a:solidFill>
                <a:latin typeface="Arial"/>
              </a:rPr>
              <a:t>Conduite sécuritaire</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3084" sz="1200" b="1">
                <a:solidFill>
                  <a:srgbClr val="0054A6"/>
                </a:solidFill>
                <a:latin typeface="Arial"/>
              </a:rPr>
              <a:t>Isolement de l’énergie</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defRPr b="0" i="0"/>
            </a:pPr>
            <a:r>
              <a:rPr lang="3084" sz="1200" b="1">
                <a:solidFill>
                  <a:srgbClr val="0054A6"/>
                </a:solidFill>
                <a:latin typeface="Arial"/>
              </a:rPr>
              <a:t>Ligne de mire</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3084"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3084" sz="1200" b="1">
                <a:solidFill>
                  <a:srgbClr val="0054A6"/>
                </a:solidFill>
                <a:latin typeface="Arial"/>
              </a:rPr>
              <a:t>Matières dangereuses</a:t>
            </a:r>
            <a:r>
              <a:rPr lang="3084" sz="1200" b="0">
                <a:solidFill>
                  <a:srgbClr val="0054A6"/>
                </a:solidFill>
                <a:latin typeface="Arial"/>
              </a:rPr>
              <a:t>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123190" y="5673704"/>
            <a:ext cx="1521058" cy="237737"/>
          </a:xfrm>
          <a:prstGeom prst="rect">
            <a:avLst/>
          </a:prstGeom>
          <a:noFill/>
        </p:spPr>
        <p:txBody>
          <a:bodyPr wrap="square" rtlCol="0">
            <a:noAutofit/>
          </a:bodyPr>
          <a:lstStyle/>
          <a:p>
            <a:pPr algn="ctr" defTabSz="685800">
              <a:spcBef>
                <a:spcPts val="675"/>
              </a:spcBef>
              <a:buClr>
                <a:srgbClr val="0033A0"/>
              </a:buClr>
              <a:defRPr b="0" i="0"/>
            </a:pPr>
            <a:r>
              <a:rPr lang="3084" sz="1200" b="1">
                <a:solidFill>
                  <a:srgbClr val="0054A6"/>
                </a:solidFill>
                <a:latin typeface="Arial"/>
              </a:rPr>
              <a:t>Protection contre les chutes</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defRPr b="0" i="0"/>
            </a:pPr>
            <a:r>
              <a:rPr lang="3084" sz="1200" b="1">
                <a:solidFill>
                  <a:srgbClr val="0054A6"/>
                </a:solidFill>
                <a:latin typeface="Arial"/>
              </a:rPr>
              <a:t>Contrôles de sécurité</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E0BF4-D8EB-A4C3-D078-0A0F8EDC4B6F}"/>
              </a:ext>
            </a:extLst>
          </p:cNvPr>
          <p:cNvSpPr txBox="1"/>
          <p:nvPr/>
        </p:nvSpPr>
        <p:spPr>
          <a:xfrm>
            <a:off x="368197" y="1248790"/>
            <a:ext cx="11253531" cy="1077218"/>
          </a:xfrm>
          <a:prstGeom prst="rect">
            <a:avLst/>
          </a:prstGeom>
          <a:noFill/>
        </p:spPr>
        <p:txBody>
          <a:bodyPr wrap="square">
            <a:spAutoFit/>
          </a:bodyPr>
          <a:lstStyle/>
          <a:p>
            <a:pPr algn="l">
              <a:spcAft>
                <a:spcPts val="600"/>
              </a:spcAft>
              <a:buClr>
                <a:srgbClr val="84BD00"/>
              </a:buClr>
              <a:buSzPct val="125000"/>
            </a:pPr>
            <a:r>
              <a:rPr lang="fr-FR" b="1" dirty="0">
                <a:latin typeface="Arial" panose="020B0604020202020204" pitchFamily="34" charset="0"/>
                <a:cs typeface="Arial" panose="020B0604020202020204" pitchFamily="34" charset="0"/>
              </a:rPr>
              <a:t>Comprendre les règles pour sauver des vies (LSR)</a:t>
            </a:r>
            <a:endParaRPr lang="en-US" b="1" dirty="0">
              <a:latin typeface="Arial" panose="020B0604020202020204" pitchFamily="34" charset="0"/>
              <a:cs typeface="Arial" panose="020B0604020202020204" pitchFamily="34" charset="0"/>
            </a:endParaRPr>
          </a:p>
          <a:p>
            <a:pPr algn="l">
              <a:spcAft>
                <a:spcPts val="600"/>
              </a:spcAft>
              <a:buClr>
                <a:srgbClr val="84BD00"/>
              </a:buClr>
              <a:buSzPct val="125000"/>
            </a:pPr>
            <a:endParaRPr lang="en-US" b="1" dirty="0">
              <a:latin typeface="Arial" panose="020B0604020202020204" pitchFamily="34" charset="0"/>
              <a:cs typeface="Arial" panose="020B0604020202020204" pitchFamily="34" charset="0"/>
            </a:endParaRPr>
          </a:p>
          <a:p>
            <a:pPr algn="l">
              <a:spcAft>
                <a:spcPts val="600"/>
              </a:spcAft>
              <a:buClr>
                <a:srgbClr val="84BD00"/>
              </a:buClr>
              <a:buSzPct val="125000"/>
            </a:pPr>
            <a:endParaRPr lang="en-US" dirty="0"/>
          </a:p>
        </p:txBody>
      </p:sp>
      <p:sp>
        <p:nvSpPr>
          <p:cNvPr id="4" name="TextBox 3">
            <a:extLst>
              <a:ext uri="{FF2B5EF4-FFF2-40B4-BE49-F238E27FC236}">
                <a16:creationId xmlns:a16="http://schemas.microsoft.com/office/drawing/2014/main" id="{1C9DBB69-86E7-4B3D-71D5-648737F9D7FB}"/>
              </a:ext>
            </a:extLst>
          </p:cNvPr>
          <p:cNvSpPr txBox="1"/>
          <p:nvPr/>
        </p:nvSpPr>
        <p:spPr>
          <a:xfrm>
            <a:off x="368197" y="1851864"/>
            <a:ext cx="4756462" cy="2723823"/>
          </a:xfrm>
          <a:prstGeom prst="rect">
            <a:avLst/>
          </a:prstGeom>
          <a:noFill/>
        </p:spPr>
        <p:txBody>
          <a:bodyPr wrap="square">
            <a:spAutoFit/>
          </a:bodyPr>
          <a:lstStyle/>
          <a:p>
            <a:pPr algn="l">
              <a:spcAft>
                <a:spcPts val="1800"/>
              </a:spcAft>
              <a:buClr>
                <a:srgbClr val="84BD00"/>
              </a:buClr>
              <a:buSzPct val="125000"/>
            </a:pPr>
            <a:r>
              <a:rPr lang="fr-FR" b="1" dirty="0">
                <a:solidFill>
                  <a:srgbClr val="84BD00"/>
                </a:solidFill>
                <a:latin typeface="Arial" panose="020B0604020202020204" pitchFamily="34" charset="0"/>
                <a:cs typeface="Arial" panose="020B0604020202020204" pitchFamily="34" charset="0"/>
              </a:rPr>
              <a:t>Les règles pour sauver des vies </a:t>
            </a:r>
            <a:r>
              <a:rPr lang="fr-FR" b="1" u="sng" dirty="0">
                <a:solidFill>
                  <a:srgbClr val="84BD00"/>
                </a:solidFill>
                <a:latin typeface="Arial" panose="020B0604020202020204" pitchFamily="34" charset="0"/>
                <a:cs typeface="Arial" panose="020B0604020202020204" pitchFamily="34" charset="0"/>
              </a:rPr>
              <a:t>NE SONT PAS</a:t>
            </a:r>
            <a:endParaRPr lang="en-US" b="1" u="sng" dirty="0">
              <a:solidFill>
                <a:srgbClr val="84BD00"/>
              </a:solidFill>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Comic Sans MS" panose="030F0702030302020204" pitchFamily="66" charset="0"/>
              <a:buChar char="x"/>
            </a:pPr>
            <a:r>
              <a:rPr lang="fr-FR" dirty="0">
                <a:latin typeface="Arial" panose="020B0604020202020204" pitchFamily="34" charset="0"/>
                <a:cs typeface="Arial" panose="020B0604020202020204" pitchFamily="34" charset="0"/>
              </a:rPr>
              <a:t>Une politique de sécurité complète</a:t>
            </a:r>
          </a:p>
          <a:p>
            <a:pPr marL="285750" indent="-285750" algn="l">
              <a:spcAft>
                <a:spcPts val="1800"/>
              </a:spcAft>
              <a:buClr>
                <a:srgbClr val="84BD00"/>
              </a:buClr>
              <a:buSzPct val="125000"/>
              <a:buFont typeface="Comic Sans MS" panose="030F0702030302020204" pitchFamily="66" charset="0"/>
              <a:buChar char="x"/>
            </a:pPr>
            <a:r>
              <a:rPr lang="fr-FR" dirty="0">
                <a:latin typeface="Arial" panose="020B0604020202020204" pitchFamily="34" charset="0"/>
                <a:cs typeface="Arial" panose="020B0604020202020204" pitchFamily="34" charset="0"/>
              </a:rPr>
              <a:t>Une formation officielle</a:t>
            </a:r>
          </a:p>
          <a:p>
            <a:pPr marL="285750" indent="-285750" algn="l">
              <a:spcAft>
                <a:spcPts val="1800"/>
              </a:spcAft>
              <a:buClr>
                <a:srgbClr val="84BD00"/>
              </a:buClr>
              <a:buSzPct val="125000"/>
              <a:buFont typeface="Comic Sans MS" panose="030F0702030302020204" pitchFamily="66" charset="0"/>
              <a:buChar char="x"/>
            </a:pPr>
            <a:r>
              <a:rPr lang="fr-FR" dirty="0">
                <a:latin typeface="Arial" panose="020B0604020202020204" pitchFamily="34" charset="0"/>
                <a:cs typeface="Arial" panose="020B0604020202020204" pitchFamily="34" charset="0"/>
              </a:rPr>
              <a:t>Des règles punitives « pièges » utilisées uniquement pour des mesures disciplinaires</a:t>
            </a:r>
          </a:p>
        </p:txBody>
      </p:sp>
      <p:sp>
        <p:nvSpPr>
          <p:cNvPr id="5" name="TextBox 4">
            <a:extLst>
              <a:ext uri="{FF2B5EF4-FFF2-40B4-BE49-F238E27FC236}">
                <a16:creationId xmlns:a16="http://schemas.microsoft.com/office/drawing/2014/main" id="{313F344E-0E5D-340A-509B-D1A614C99BDF}"/>
              </a:ext>
            </a:extLst>
          </p:cNvPr>
          <p:cNvSpPr txBox="1"/>
          <p:nvPr/>
        </p:nvSpPr>
        <p:spPr>
          <a:xfrm>
            <a:off x="5512330" y="1851864"/>
            <a:ext cx="6109398" cy="3216265"/>
          </a:xfrm>
          <a:prstGeom prst="rect">
            <a:avLst/>
          </a:prstGeom>
          <a:noFill/>
        </p:spPr>
        <p:txBody>
          <a:bodyPr wrap="square">
            <a:spAutoFit/>
          </a:bodyPr>
          <a:lstStyle/>
          <a:p>
            <a:pPr algn="l">
              <a:spcAft>
                <a:spcPts val="1800"/>
              </a:spcAft>
              <a:buClr>
                <a:srgbClr val="84BD00"/>
              </a:buClr>
              <a:buSzPct val="125000"/>
            </a:pPr>
            <a:r>
              <a:rPr lang="fr-FR" b="1" dirty="0">
                <a:solidFill>
                  <a:srgbClr val="84BD00"/>
                </a:solidFill>
                <a:latin typeface="Arial" panose="020B0604020202020204" pitchFamily="34" charset="0"/>
                <a:cs typeface="Arial" panose="020B0604020202020204" pitchFamily="34" charset="0"/>
              </a:rPr>
              <a:t>Les règles pour sauver des vies </a:t>
            </a:r>
            <a:r>
              <a:rPr lang="fr-FR" b="1" u="sng" dirty="0">
                <a:solidFill>
                  <a:srgbClr val="84BD00"/>
                </a:solidFill>
                <a:latin typeface="Arial" panose="020B0604020202020204" pitchFamily="34" charset="0"/>
                <a:cs typeface="Arial" panose="020B0604020202020204" pitchFamily="34" charset="0"/>
              </a:rPr>
              <a:t>SONT</a:t>
            </a:r>
            <a:endParaRPr lang="en-US" b="1" u="sng" dirty="0">
              <a:solidFill>
                <a:srgbClr val="84BD00"/>
              </a:solidFill>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Wingdings" panose="05000000000000000000" pitchFamily="2" charset="2"/>
              <a:buChar char="ü"/>
            </a:pPr>
            <a:r>
              <a:rPr lang="fr-FR">
                <a:latin typeface="Arial" panose="020B0604020202020204" pitchFamily="34" charset="0"/>
                <a:cs typeface="Arial" panose="020B0604020202020204" pitchFamily="34" charset="0"/>
              </a:rPr>
              <a:t>Des </a:t>
            </a:r>
            <a:r>
              <a:rPr lang="fr-FR" dirty="0">
                <a:latin typeface="Arial" panose="020B0604020202020204" pitchFamily="34" charset="0"/>
                <a:cs typeface="Arial" panose="020B0604020202020204" pitchFamily="34" charset="0"/>
              </a:rPr>
              <a:t>rappels des zones à risque les plus courantes</a:t>
            </a:r>
          </a:p>
          <a:p>
            <a:pPr marL="285750" indent="-285750" algn="l">
              <a:spcAft>
                <a:spcPts val="1800"/>
              </a:spcAft>
              <a:buClr>
                <a:srgbClr val="84BD00"/>
              </a:buClr>
              <a:buSzPct val="125000"/>
              <a:buFont typeface="Wingdings" panose="05000000000000000000" pitchFamily="2" charset="2"/>
              <a:buChar char="ü"/>
            </a:pPr>
            <a:r>
              <a:rPr lang="fr-FR" dirty="0">
                <a:latin typeface="Arial" panose="020B0604020202020204" pitchFamily="34" charset="0"/>
                <a:cs typeface="Arial" panose="020B0604020202020204" pitchFamily="34" charset="0"/>
              </a:rPr>
              <a:t>Des principes directeurs relatifs aux comportements les plus fondamentaux pour traiter chaque zone à risque</a:t>
            </a:r>
          </a:p>
          <a:p>
            <a:pPr marL="285750" indent="-285750" algn="l">
              <a:spcAft>
                <a:spcPts val="1800"/>
              </a:spcAft>
              <a:buClr>
                <a:srgbClr val="84BD00"/>
              </a:buClr>
              <a:buSzPct val="125000"/>
              <a:buFont typeface="Wingdings" panose="05000000000000000000" pitchFamily="2" charset="2"/>
              <a:buChar char="ü"/>
            </a:pPr>
            <a:r>
              <a:rPr lang="fr-FR" dirty="0">
                <a:latin typeface="Arial" panose="020B0604020202020204" pitchFamily="34" charset="0"/>
                <a:cs typeface="Arial" panose="020B0604020202020204" pitchFamily="34" charset="0"/>
              </a:rPr>
              <a:t>Des lignes directrices pour développer un comportement qui protège les employés des blessures graves ou mortelles</a:t>
            </a:r>
            <a:br>
              <a:rPr lang="en-US" dirty="0">
                <a:latin typeface="Arial" panose="020B0604020202020204" pitchFamily="34" charset="0"/>
                <a:cs typeface="Arial" panose="020B0604020202020204" pitchFamily="34" charset="0"/>
              </a:rPr>
            </a:br>
            <a:r>
              <a:rPr lang="fr-FR" sz="1600" i="1" dirty="0">
                <a:latin typeface="Arial" panose="020B0604020202020204" pitchFamily="34" charset="0"/>
                <a:cs typeface="Arial" panose="020B0604020202020204" pitchFamily="34" charset="0"/>
              </a:rPr>
              <a:t>Toutefois, la gravité des dangers dont traitent les LSR nécessite une composante disciplinaire à cette politique.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3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481012"/>
            <a:ext cx="4614514" cy="1415772"/>
          </a:xfrm>
          <a:prstGeom prst="rect">
            <a:avLst/>
          </a:prstGeom>
          <a:noFill/>
        </p:spPr>
        <p:txBody>
          <a:bodyPr wrap="square" rtlCol="0">
            <a:spAutoFit/>
          </a:bodyPr>
          <a:lstStyle/>
          <a:p>
            <a:pPr>
              <a:defRPr b="0" i="0"/>
            </a:pPr>
            <a:r>
              <a:rPr lang="3084" b="1">
                <a:solidFill>
                  <a:srgbClr val="84BD00"/>
                </a:solidFill>
                <a:latin typeface="Arial" panose="020B0604020202020204" pitchFamily="34" charset="0"/>
                <a:cs typeface="Arial" panose="020B0604020202020204" pitchFamily="34" charset="0"/>
              </a:rPr>
              <a:t>SET IN ORDER (mettre en ordre)</a:t>
            </a:r>
          </a:p>
          <a:p>
            <a:pPr>
              <a:defRPr b="0" i="0"/>
            </a:pPr>
            <a:r>
              <a:rPr lang="3084" sz="1400" b="1" i="0" u="none" strike="noStrike">
                <a:solidFill>
                  <a:srgbClr val="000000"/>
                </a:solidFill>
                <a:latin typeface="Arial" panose="020B0604020202020204" pitchFamily="34" charset="0"/>
                <a:cs typeface="Arial" panose="020B0604020202020204" pitchFamily="34" charset="0"/>
              </a:rPr>
              <a:t>Conséquences pour la sécurité :</a:t>
            </a:r>
          </a:p>
          <a:p>
            <a:pPr marL="171450" indent="-171450">
              <a:buClr>
                <a:srgbClr val="84BD00"/>
              </a:buClr>
              <a:buSzPct val="125000"/>
              <a:buFont typeface="Wingdings" panose="05000000000000000000" pitchFamily="2" charset="2"/>
              <a:buChar char="ü"/>
              <a:defRPr b="0" i="0"/>
            </a:pPr>
            <a:r>
              <a:rPr lang="3084" sz="1350" b="0" i="0" u="none" strike="noStrike">
                <a:solidFill>
                  <a:srgbClr val="000000"/>
                </a:solidFill>
                <a:latin typeface="Arial" panose="020B0604020202020204" pitchFamily="34" charset="0"/>
                <a:cs typeface="Arial" panose="020B0604020202020204" pitchFamily="34" charset="0"/>
              </a:rPr>
              <a:t>Il est moins probable qu’un employé prenne le mauvais article.</a:t>
            </a:r>
          </a:p>
          <a:p>
            <a:pPr marL="171450" indent="-171450">
              <a:buClr>
                <a:srgbClr val="84BD00"/>
              </a:buClr>
              <a:buSzPct val="125000"/>
              <a:buFont typeface="Wingdings" panose="05000000000000000000" pitchFamily="2" charset="2"/>
              <a:buChar char="ü"/>
              <a:defRPr b="0" i="0"/>
            </a:pPr>
            <a:r>
              <a:rPr lang="3084" sz="1350" b="0" i="0" u="none" strike="noStrike">
                <a:solidFill>
                  <a:srgbClr val="000000"/>
                </a:solidFill>
                <a:latin typeface="Arial" panose="020B0604020202020204" pitchFamily="34" charset="0"/>
                <a:cs typeface="Arial" panose="020B0604020202020204" pitchFamily="34" charset="0"/>
              </a:rPr>
              <a:t>L’utilisation de mauvais articles peut entraîner de graves risques pour la sécurité.</a:t>
            </a:r>
          </a:p>
        </p:txBody>
      </p:sp>
      <p:sp>
        <p:nvSpPr>
          <p:cNvPr id="2" name="TextBox 1">
            <a:extLst>
              <a:ext uri="{FF2B5EF4-FFF2-40B4-BE49-F238E27FC236}">
                <a16:creationId xmlns:a16="http://schemas.microsoft.com/office/drawing/2014/main" id="{7102047C-D8E4-8762-1C3A-E7EF3F8E8F11}"/>
              </a:ext>
            </a:extLst>
          </p:cNvPr>
          <p:cNvSpPr txBox="1"/>
          <p:nvPr/>
        </p:nvSpPr>
        <p:spPr>
          <a:xfrm>
            <a:off x="424405" y="1048598"/>
            <a:ext cx="11357658" cy="1006846"/>
          </a:xfrm>
          <a:prstGeom prst="rect">
            <a:avLst/>
          </a:prstGeom>
          <a:noFill/>
        </p:spPr>
        <p:txBody>
          <a:bodyPr wrap="square">
            <a:spAutoFit/>
          </a:bodyPr>
          <a:lstStyle/>
          <a:p>
            <a:pPr algn="l">
              <a:defRPr b="0" i="0"/>
            </a:pPr>
            <a:r>
              <a:rPr lang="3084" sz="2400" b="1">
                <a:solidFill>
                  <a:srgbClr val="0033A0"/>
                </a:solidFill>
                <a:latin typeface="Arial" panose="020B0604020202020204" pitchFamily="34" charset="0"/>
                <a:cs typeface="Arial" panose="020B0604020202020204" pitchFamily="34" charset="0"/>
              </a:rPr>
              <a:t>ORGANISATION DU MILIEU DE TRAVAIL – 5S</a:t>
            </a:r>
          </a:p>
          <a:p>
            <a:pPr algn="l">
              <a:buClr>
                <a:srgbClr val="84BD00"/>
              </a:buClr>
              <a:buSzPct val="125000"/>
              <a:defRPr b="0" i="0"/>
            </a:pPr>
            <a:r>
              <a:rPr lang="3084">
                <a:latin typeface="Arial" panose="020B0604020202020204" pitchFamily="34" charset="0"/>
                <a:cs typeface="Arial" panose="020B0604020202020204" pitchFamily="34" charset="0"/>
              </a:rPr>
              <a:t>Le système des 5S est un processus d’améliorer continu pour accroître la productivité et la sécurité du milieu de travail.</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2019639"/>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541521"/>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733848"/>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120229"/>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342337"/>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957293"/>
            <a:ext cx="4614514" cy="1585049"/>
          </a:xfrm>
          <a:prstGeom prst="rect">
            <a:avLst/>
          </a:prstGeom>
          <a:noFill/>
        </p:spPr>
        <p:txBody>
          <a:bodyPr wrap="square" rtlCol="0">
            <a:spAutoFit/>
          </a:bodyPr>
          <a:lstStyle/>
          <a:p>
            <a:pPr>
              <a:defRPr b="0" i="0"/>
            </a:pPr>
            <a:r>
              <a:rPr lang="3084" b="1">
                <a:solidFill>
                  <a:srgbClr val="84BD00"/>
                </a:solidFill>
                <a:latin typeface="Arial" panose="020B0604020202020204" pitchFamily="34" charset="0"/>
                <a:cs typeface="Arial" panose="020B0604020202020204" pitchFamily="34" charset="0"/>
              </a:rPr>
              <a:t>SORT (ranger)</a:t>
            </a:r>
          </a:p>
          <a:p>
            <a:pPr>
              <a:defRPr b="0" i="0"/>
            </a:pPr>
            <a:r>
              <a:rPr lang="3084" sz="1400" b="1" i="0" u="none" strike="noStrike">
                <a:solidFill>
                  <a:srgbClr val="000000"/>
                </a:solidFill>
                <a:latin typeface="Arial" panose="020B0604020202020204" pitchFamily="34" charset="0"/>
                <a:cs typeface="Arial" panose="020B0604020202020204" pitchFamily="34" charset="0"/>
              </a:rPr>
              <a:t>Conséquences pour la sécurité :</a:t>
            </a:r>
          </a:p>
          <a:p>
            <a:pPr marL="171450" indent="-171450">
              <a:buClr>
                <a:srgbClr val="84BD00"/>
              </a:buClr>
              <a:buSzPct val="125000"/>
              <a:buFont typeface="Wingdings" panose="05000000000000000000" pitchFamily="2" charset="2"/>
              <a:buChar char="ü"/>
              <a:defRPr b="0" i="0"/>
            </a:pPr>
            <a:r>
              <a:rPr lang="3084" sz="1300" b="0" i="0" u="none" strike="noStrike">
                <a:solidFill>
                  <a:srgbClr val="000000"/>
                </a:solidFill>
                <a:latin typeface="Arial" panose="020B0604020202020204" pitchFamily="34" charset="0"/>
                <a:cs typeface="Arial" panose="020B0604020202020204" pitchFamily="34" charset="0"/>
              </a:rPr>
              <a:t>Permet d’éliminer les obstacles.</a:t>
            </a:r>
          </a:p>
          <a:p>
            <a:pPr marL="171450" indent="-171450">
              <a:buClr>
                <a:srgbClr val="84BD00"/>
              </a:buClr>
              <a:buSzPct val="125000"/>
              <a:buFont typeface="Wingdings" panose="05000000000000000000" pitchFamily="2" charset="2"/>
              <a:buChar char="ü"/>
              <a:defRPr b="0" i="0"/>
            </a:pPr>
            <a:r>
              <a:rPr lang="3084" sz="1300" b="0" i="0" u="none" strike="noStrike">
                <a:solidFill>
                  <a:srgbClr val="000000"/>
                </a:solidFill>
                <a:latin typeface="Arial" panose="020B0604020202020204" pitchFamily="34" charset="0"/>
                <a:cs typeface="Arial" panose="020B0604020202020204" pitchFamily="34" charset="0"/>
              </a:rPr>
              <a:t>Moins d’articles à heurter, sur lesquels trébucher, qui peuvent s’enflammer ou causer d’autres types de dommages. Un milieu de travail bien rangé est un milieu de travail plus sécuritaire.</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4848149"/>
            <a:ext cx="4614514" cy="1433993"/>
          </a:xfrm>
          <a:prstGeom prst="rect">
            <a:avLst/>
          </a:prstGeom>
          <a:noFill/>
        </p:spPr>
        <p:txBody>
          <a:bodyPr wrap="square" rtlCol="0">
            <a:spAutoFit/>
          </a:bodyPr>
          <a:lstStyle/>
          <a:p>
            <a:pPr>
              <a:defRPr b="0" i="0"/>
            </a:pPr>
            <a:r>
              <a:rPr lang="3084" b="1">
                <a:solidFill>
                  <a:srgbClr val="84BD00"/>
                </a:solidFill>
                <a:latin typeface="Arial" panose="020B0604020202020204" pitchFamily="34" charset="0"/>
                <a:cs typeface="Arial" panose="020B0604020202020204" pitchFamily="34" charset="0"/>
              </a:rPr>
              <a:t>SHINE (frotter)</a:t>
            </a:r>
          </a:p>
          <a:p>
            <a:pPr>
              <a:defRPr b="0" i="0"/>
            </a:pPr>
            <a:r>
              <a:rPr lang="3084" sz="1400" b="1" i="0" u="none" strike="noStrike">
                <a:solidFill>
                  <a:srgbClr val="000000"/>
                </a:solidFill>
                <a:latin typeface="Arial" panose="020B0604020202020204" pitchFamily="34" charset="0"/>
                <a:cs typeface="Arial" panose="020B0604020202020204" pitchFamily="34" charset="0"/>
              </a:rPr>
              <a:t>Conséquences pour la sécurité :</a:t>
            </a:r>
          </a:p>
          <a:p>
            <a:pPr marL="171450" indent="-171450">
              <a:buClr>
                <a:srgbClr val="84BD00"/>
              </a:buClr>
              <a:buSzPct val="125000"/>
              <a:buFont typeface="Wingdings" panose="05000000000000000000" pitchFamily="2" charset="2"/>
              <a:buChar char="ü"/>
              <a:defRPr b="0" i="0"/>
            </a:pPr>
            <a:r>
              <a:rPr lang="3084" sz="1350" b="0" i="0" u="none" strike="noStrike">
                <a:solidFill>
                  <a:srgbClr val="000000"/>
                </a:solidFill>
                <a:latin typeface="Arial" panose="020B0604020202020204" pitchFamily="34" charset="0"/>
                <a:cs typeface="Arial" panose="020B0604020202020204" pitchFamily="34" charset="0"/>
              </a:rPr>
              <a:t>Éliminer la poussière et les huiles pour éliminer les risques d’incendie.</a:t>
            </a:r>
          </a:p>
          <a:p>
            <a:pPr marL="171450" indent="-171450">
              <a:buClr>
                <a:srgbClr val="84BD00"/>
              </a:buClr>
              <a:buSzPct val="125000"/>
              <a:buFont typeface="Wingdings" panose="05000000000000000000" pitchFamily="2" charset="2"/>
              <a:buChar char="ü"/>
              <a:defRPr b="0" i="0"/>
            </a:pPr>
            <a:r>
              <a:rPr lang="3084" sz="1350" b="0" i="0" u="none" strike="noStrike">
                <a:solidFill>
                  <a:srgbClr val="000000"/>
                </a:solidFill>
                <a:latin typeface="Arial" panose="020B0604020202020204" pitchFamily="34" charset="0"/>
                <a:cs typeface="Arial" panose="020B0604020202020204" pitchFamily="34" charset="0"/>
              </a:rPr>
              <a:t>Le nettoyage des déversements réduit les risques de glissade et de chute.</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120229"/>
            <a:ext cx="4614514" cy="2074713"/>
          </a:xfrm>
          <a:prstGeom prst="rect">
            <a:avLst/>
          </a:prstGeom>
          <a:noFill/>
        </p:spPr>
        <p:txBody>
          <a:bodyPr wrap="square" rtlCol="0">
            <a:spAutoFit/>
          </a:bodyPr>
          <a:lstStyle/>
          <a:p>
            <a:pPr>
              <a:defRPr b="0" i="0"/>
            </a:pPr>
            <a:r>
              <a:rPr lang="3084" b="1">
                <a:solidFill>
                  <a:srgbClr val="84BD00"/>
                </a:solidFill>
                <a:latin typeface="Arial" panose="020B0604020202020204" pitchFamily="34" charset="0"/>
                <a:cs typeface="Arial" panose="020B0604020202020204" pitchFamily="34" charset="0"/>
              </a:rPr>
              <a:t>STANDARDIZE (normaliser)</a:t>
            </a:r>
          </a:p>
          <a:p>
            <a:pPr>
              <a:defRPr b="0" i="0"/>
            </a:pPr>
            <a:r>
              <a:rPr lang="3084" sz="1400" b="1" i="0" u="none" strike="noStrike">
                <a:solidFill>
                  <a:srgbClr val="000000"/>
                </a:solidFill>
                <a:latin typeface="Arial" panose="020B0604020202020204" pitchFamily="34" charset="0"/>
                <a:cs typeface="Arial" panose="020B0604020202020204" pitchFamily="34" charset="0"/>
              </a:rPr>
              <a:t>Conséquences pour la sécurité :</a:t>
            </a:r>
          </a:p>
          <a:p>
            <a:pPr marL="171450" indent="-171450">
              <a:buClr>
                <a:srgbClr val="84BD00"/>
              </a:buClr>
              <a:buSzPct val="125000"/>
              <a:buFont typeface="Wingdings" panose="05000000000000000000" pitchFamily="2" charset="2"/>
              <a:buChar char="ü"/>
              <a:defRPr b="0" i="0"/>
            </a:pPr>
            <a:r>
              <a:rPr lang="3084" sz="1400" b="0" i="0" u="none" strike="noStrike">
                <a:solidFill>
                  <a:srgbClr val="000000"/>
                </a:solidFill>
                <a:latin typeface="Arial" panose="020B0604020202020204" pitchFamily="34" charset="0"/>
                <a:cs typeface="Arial" panose="020B0604020202020204" pitchFamily="34" charset="0"/>
              </a:rPr>
              <a:t>Réduit le risque de défaillances, d’accidents et d’autres problèmes de sécurité.</a:t>
            </a:r>
          </a:p>
          <a:p>
            <a:pPr marL="171450" indent="-171450">
              <a:buClr>
                <a:srgbClr val="84BD00"/>
              </a:buClr>
              <a:buSzPct val="125000"/>
              <a:buFont typeface="Wingdings" panose="05000000000000000000" pitchFamily="2" charset="2"/>
              <a:buChar char="ü"/>
              <a:defRPr b="0" i="0"/>
            </a:pPr>
            <a:r>
              <a:rPr lang="3084" sz="1400" b="0" i="0" u="none" strike="noStrike">
                <a:solidFill>
                  <a:srgbClr val="000000"/>
                </a:solidFill>
                <a:latin typeface="Arial" panose="020B0604020202020204" pitchFamily="34" charset="0"/>
                <a:cs typeface="Arial" panose="020B0604020202020204" pitchFamily="34" charset="0"/>
              </a:rPr>
              <a:t>Les milieux de travail qui respectent des processus de normalisation sont des milieux qui ont prouvé être plus sécuritaires.</a:t>
            </a:r>
          </a:p>
          <a:p>
            <a:pPr marL="171450" indent="-171450">
              <a:buClr>
                <a:srgbClr val="84BD00"/>
              </a:buClr>
              <a:buSzPct val="125000"/>
              <a:buFont typeface="Wingdings" panose="05000000000000000000" pitchFamily="2" charset="2"/>
              <a:buChar char="ü"/>
              <a:defRPr b="0" i="0"/>
            </a:pPr>
            <a:r>
              <a:rPr lang="3084" sz="1400" b="0" i="0" u="none" strike="noStrike">
                <a:solidFill>
                  <a:srgbClr val="000000"/>
                </a:solidFill>
                <a:latin typeface="Arial" panose="020B0604020202020204" pitchFamily="34" charset="0"/>
                <a:cs typeface="Arial" panose="020B0604020202020204" pitchFamily="34" charset="0"/>
              </a:rPr>
              <a:t>De plus grandes attentes relatives au milieu de travail pour les nouveaux employés.</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363119"/>
            <a:ext cx="4614514" cy="1433993"/>
          </a:xfrm>
          <a:prstGeom prst="rect">
            <a:avLst/>
          </a:prstGeom>
          <a:noFill/>
        </p:spPr>
        <p:txBody>
          <a:bodyPr wrap="square" rtlCol="0">
            <a:spAutoFit/>
          </a:bodyPr>
          <a:lstStyle/>
          <a:p>
            <a:pPr>
              <a:defRPr b="0" i="0"/>
            </a:pPr>
            <a:r>
              <a:rPr lang="3084" b="1">
                <a:solidFill>
                  <a:srgbClr val="84BD00"/>
                </a:solidFill>
                <a:latin typeface="Arial" panose="020B0604020202020204" pitchFamily="34" charset="0"/>
                <a:cs typeface="Arial" panose="020B0604020202020204" pitchFamily="34" charset="0"/>
              </a:rPr>
              <a:t>SUSTAIN (maintenir)</a:t>
            </a:r>
          </a:p>
          <a:p>
            <a:pPr>
              <a:defRPr b="0" i="0"/>
            </a:pPr>
            <a:r>
              <a:rPr lang="3084" sz="1400" b="1" i="0" u="none" strike="noStrike">
                <a:solidFill>
                  <a:srgbClr val="000000"/>
                </a:solidFill>
                <a:latin typeface="Arial" panose="020B0604020202020204" pitchFamily="34" charset="0"/>
                <a:cs typeface="Arial" panose="020B0604020202020204" pitchFamily="34" charset="0"/>
              </a:rPr>
              <a:t>Conséquences pour la sécurité :</a:t>
            </a:r>
          </a:p>
          <a:p>
            <a:pPr marL="171450" indent="-171450">
              <a:buClr>
                <a:srgbClr val="84BD00"/>
              </a:buClr>
              <a:buSzPct val="125000"/>
              <a:buFont typeface="Wingdings" panose="05000000000000000000" pitchFamily="2" charset="2"/>
              <a:buChar char="ü"/>
              <a:defRPr b="0" i="0"/>
            </a:pPr>
            <a:r>
              <a:rPr lang="3084" sz="1400" b="0" i="0" u="none" strike="noStrike">
                <a:solidFill>
                  <a:srgbClr val="000000"/>
                </a:solidFill>
                <a:latin typeface="Arial" panose="020B0604020202020204" pitchFamily="34" charset="0"/>
                <a:cs typeface="Arial" panose="020B0604020202020204" pitchFamily="34" charset="0"/>
              </a:rPr>
              <a:t>Plus longtemps la méthode des 5S est suivie et améliorée, plus sécuritaire est l’établissement.</a:t>
            </a:r>
          </a:p>
          <a:p>
            <a:pPr marL="171450" indent="-171450">
              <a:buClr>
                <a:srgbClr val="84BD00"/>
              </a:buClr>
              <a:buSzPct val="125000"/>
              <a:buFont typeface="Wingdings" panose="05000000000000000000" pitchFamily="2" charset="2"/>
              <a:buChar char="ü"/>
              <a:defRPr b="0" i="0"/>
            </a:pPr>
            <a:r>
              <a:rPr lang="3084" sz="1400" b="0" i="0" u="none" strike="noStrike">
                <a:solidFill>
                  <a:srgbClr val="000000"/>
                </a:solidFill>
                <a:latin typeface="Arial" panose="020B0604020202020204" pitchFamily="34" charset="0"/>
                <a:cs typeface="Arial" panose="020B0604020202020204" pitchFamily="34" charset="0"/>
              </a:rPr>
              <a:t>Une usine qui déploie des efforts soutenus est beaucoup plus sécuritaire.</a:t>
            </a:r>
          </a:p>
        </p:txBody>
      </p:sp>
    </p:spTree>
    <p:extLst>
      <p:ext uri="{BB962C8B-B14F-4D97-AF65-F5344CB8AC3E}">
        <p14:creationId xmlns:p14="http://schemas.microsoft.com/office/powerpoint/2010/main" val="35491759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890795" cy="3924151"/>
          </a:xfrm>
          <a:prstGeom prst="rect">
            <a:avLst/>
          </a:prstGeom>
          <a:noFill/>
        </p:spPr>
        <p:txBody>
          <a:bodyPr wrap="square">
            <a:spAutoFit/>
          </a:bodyPr>
          <a:lstStyle/>
          <a:p>
            <a:pPr algn="l">
              <a:defRPr b="0" i="0"/>
            </a:pPr>
            <a:r>
              <a:rPr lang="3084" sz="2400" b="1">
                <a:solidFill>
                  <a:srgbClr val="0033A0"/>
                </a:solidFill>
                <a:latin typeface="Arial" panose="020B0604020202020204" pitchFamily="34" charset="0"/>
                <a:cs typeface="Arial" panose="020B0604020202020204" pitchFamily="34" charset="0"/>
              </a:rPr>
              <a:t>ORGANISATION DU MILIEU DE TRAVAIL – 5S</a:t>
            </a:r>
          </a:p>
          <a:p>
            <a:pPr algn="l"/>
            <a:endParaRPr lang="en-US">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3084" b="1">
                <a:latin typeface="Arial" panose="020B0604020202020204" pitchFamily="34" charset="0"/>
                <a:cs typeface="Arial" panose="020B0604020202020204" pitchFamily="34" charset="0"/>
              </a:rPr>
              <a:t>Les avantages d’un milieu de travail bien organisé :</a:t>
            </a:r>
          </a:p>
          <a:p>
            <a:pPr marL="285750" indent="-285750" algn="l">
              <a:lnSpc>
                <a:spcPct val="150000"/>
              </a:lnSpc>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Moins de risques d’accident</a:t>
            </a:r>
          </a:p>
          <a:p>
            <a:pPr marL="285750" indent="-285750" algn="l">
              <a:lnSpc>
                <a:spcPct val="150000"/>
              </a:lnSpc>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Meilleur emploi du temps</a:t>
            </a:r>
          </a:p>
          <a:p>
            <a:pPr marL="285750" indent="-285750" algn="l">
              <a:lnSpc>
                <a:spcPct val="150000"/>
              </a:lnSpc>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Moins d’espace perdu</a:t>
            </a:r>
          </a:p>
          <a:p>
            <a:pPr marL="285750" indent="-285750" algn="l">
              <a:lnSpc>
                <a:spcPct val="150000"/>
              </a:lnSpc>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Moins de temps d’arrêt de l’équipement</a:t>
            </a:r>
          </a:p>
          <a:p>
            <a:pPr marL="285750" indent="-285750" algn="l">
              <a:lnSpc>
                <a:spcPct val="150000"/>
              </a:lnSpc>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Uniformité et qualité supérieures</a:t>
            </a:r>
          </a:p>
          <a:p>
            <a:pPr marL="285750" indent="-285750" algn="l">
              <a:lnSpc>
                <a:spcPct val="150000"/>
              </a:lnSpc>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Moral accru</a:t>
            </a:r>
          </a:p>
          <a:p>
            <a:pPr algn="l">
              <a:buClr>
                <a:srgbClr val="84BD00"/>
              </a:buClr>
              <a:buSzPct val="125000"/>
            </a:pPr>
            <a:endParaRPr lang="en-US">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2436076317"/>
              </p:ext>
            </p:extLst>
          </p:nvPr>
        </p:nvGraphicFramePr>
        <p:xfrm>
          <a:off x="6477824" y="1820744"/>
          <a:ext cx="4922949"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0571" y="5506788"/>
            <a:ext cx="5317456" cy="884804"/>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3084" sz="1300" dirty="0"/>
              <a:t>Environ 4</a:t>
            </a:r>
            <a:r>
              <a:rPr lang="en-US" sz="1300"/>
              <a:t>1</a:t>
            </a:r>
            <a:r>
              <a:rPr lang="3084" sz="1300"/>
              <a:t>% </a:t>
            </a:r>
            <a:r>
              <a:rPr lang="3084" sz="1300" dirty="0"/>
              <a:t>des blessures en 202</a:t>
            </a:r>
            <a:r>
              <a:rPr lang="en-US" sz="1300" dirty="0"/>
              <a:t>3</a:t>
            </a:r>
            <a:r>
              <a:rPr lang="3084" sz="1300" dirty="0"/>
              <a:t> sont survenues dans des catégories où la sécurité est améliorée au moyen de l’organisation du milieu de travail.</a:t>
            </a:r>
          </a:p>
          <a:p>
            <a:endParaRPr lang="en-US" sz="1300" dirty="0"/>
          </a:p>
        </p:txBody>
      </p:sp>
      <p:sp>
        <p:nvSpPr>
          <p:cNvPr id="11" name="TextBox 10">
            <a:extLst>
              <a:ext uri="{FF2B5EF4-FFF2-40B4-BE49-F238E27FC236}">
                <a16:creationId xmlns:a16="http://schemas.microsoft.com/office/drawing/2014/main" id="{4AE93960-CF78-12BC-DC96-DB52DDFC4384}"/>
              </a:ext>
            </a:extLst>
          </p:cNvPr>
          <p:cNvSpPr txBox="1"/>
          <p:nvPr/>
        </p:nvSpPr>
        <p:spPr>
          <a:xfrm>
            <a:off x="7072132" y="1365791"/>
            <a:ext cx="3402957" cy="338554"/>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3084" sz="1600" dirty="0"/>
              <a:t>Catégories de blessures pour 202</a:t>
            </a:r>
            <a:r>
              <a:rPr lang="en-US" sz="1600" dirty="0"/>
              <a:t>3</a:t>
            </a:r>
            <a:endParaRPr lang="3084" sz="1600" dirty="0"/>
          </a:p>
        </p:txBody>
      </p:sp>
    </p:spTree>
    <p:extLst>
      <p:ext uri="{BB962C8B-B14F-4D97-AF65-F5344CB8AC3E}">
        <p14:creationId xmlns:p14="http://schemas.microsoft.com/office/powerpoint/2010/main" val="38727704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3084" sz="3600" b="1">
                <a:solidFill>
                  <a:srgbClr val="0033A0"/>
                </a:solidFill>
                <a:latin typeface="Arial" panose="020B0604020202020204" pitchFamily="34" charset="0"/>
                <a:cs typeface="Arial" panose="020B0604020202020204" pitchFamily="34" charset="0"/>
              </a:rPr>
              <a:t>Leadership en matière de sécurité :</a:t>
            </a:r>
            <a:br>
              <a:rPr lang="3084" sz="3600" b="1">
                <a:solidFill>
                  <a:srgbClr val="0033A0"/>
                </a:solidFill>
                <a:latin typeface="Arial" panose="020B0604020202020204" pitchFamily="34" charset="0"/>
                <a:cs typeface="Arial" panose="020B0604020202020204" pitchFamily="34" charset="0"/>
              </a:rPr>
            </a:br>
            <a:r>
              <a:rPr lang="3084" sz="3600" b="1">
                <a:solidFill>
                  <a:srgbClr val="0033A0"/>
                </a:solidFill>
                <a:latin typeface="Arial" panose="020B0604020202020204" pitchFamily="34" charset="0"/>
                <a:cs typeface="Arial" panose="020B0604020202020204" pitchFamily="34" charset="0"/>
              </a:rPr>
              <a:t>tout le monde a un rôle à jouer. </a:t>
            </a: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39629" cy="4927443"/>
          </a:xfrm>
          <a:prstGeom prst="rect">
            <a:avLst/>
          </a:prstGeom>
          <a:noFill/>
        </p:spPr>
        <p:txBody>
          <a:bodyPr wrap="square">
            <a:spAutoFit/>
          </a:bodyPr>
          <a:lstStyle/>
          <a:p>
            <a:pPr algn="l">
              <a:defRPr b="0" i="0"/>
            </a:pPr>
            <a:r>
              <a:rPr lang="3084" sz="2400" b="1">
                <a:solidFill>
                  <a:srgbClr val="0033A0"/>
                </a:solidFill>
                <a:latin typeface="Arial" panose="020B0604020202020204" pitchFamily="34" charset="0"/>
                <a:cs typeface="Arial" panose="020B0604020202020204" pitchFamily="34" charset="0"/>
              </a:rPr>
              <a:t>QU’EST-CE QUE LE LEADERSHIP EN MATIÈRE DE SÉCURITÉ?</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3084">
                <a:latin typeface="Arial" panose="020B0604020202020204" pitchFamily="34" charset="0"/>
                <a:cs typeface="Arial" panose="020B0604020202020204" pitchFamily="34" charset="0"/>
              </a:rPr>
              <a:t>Le leadership en matière de sécurité n’est pas nécessairement l’affaire d’une personne qui occupe un poste de leadership.</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3084" b="1">
                <a:latin typeface="Arial" panose="020B0604020202020204" pitchFamily="34" charset="0"/>
                <a:cs typeface="Arial" panose="020B0604020202020204" pitchFamily="34" charset="0"/>
              </a:rPr>
              <a:t>Les leaders en sécurité :</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Font preuve </a:t>
            </a:r>
            <a:r>
              <a:rPr lang="3084">
                <a:latin typeface="Arial" panose="020B0604020202020204" pitchFamily="34" charset="0"/>
                <a:cs typeface="Arial" panose="020B0604020202020204" pitchFamily="34" charset="0"/>
              </a:rPr>
              <a:t> de comportements sécuritaires</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Inspirent</a:t>
            </a:r>
            <a:r>
              <a:rPr lang="3084">
                <a:latin typeface="Arial" panose="020B0604020202020204" pitchFamily="34" charset="0"/>
                <a:cs typeface="Arial" panose="020B0604020202020204" pitchFamily="34" charset="0"/>
              </a:rPr>
              <a:t> les autres</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Respectent</a:t>
            </a:r>
            <a:r>
              <a:rPr lang="3084">
                <a:latin typeface="Arial" panose="020B0604020202020204" pitchFamily="34" charset="0"/>
                <a:cs typeface="Arial" panose="020B0604020202020204" pitchFamily="34" charset="0"/>
              </a:rPr>
              <a:t> les protocoles de sécurité à la lettre</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S’expriment </a:t>
            </a:r>
            <a:r>
              <a:rPr lang="3084">
                <a:latin typeface="Arial" panose="020B0604020202020204" pitchFamily="34" charset="0"/>
                <a:cs typeface="Arial" panose="020B0604020202020204" pitchFamily="34" charset="0"/>
              </a:rPr>
              <a:t>de façon constructive </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Reconnaissent</a:t>
            </a:r>
            <a:r>
              <a:rPr lang="3084">
                <a:latin typeface="Arial" panose="020B0604020202020204" pitchFamily="34" charset="0"/>
                <a:cs typeface="Arial" panose="020B0604020202020204" pitchFamily="34" charset="0"/>
              </a:rPr>
              <a:t> les employés qui travaillent de façon sécuritaire </a:t>
            </a:r>
          </a:p>
          <a:p>
            <a:pPr marL="285750" indent="-285750" algn="l">
              <a:spcAft>
                <a:spcPts val="600"/>
              </a:spcAft>
              <a:buClr>
                <a:srgbClr val="84BD00"/>
              </a:buClr>
              <a:buSzPct val="125000"/>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Écoutent</a:t>
            </a:r>
            <a:r>
              <a:rPr lang="3084">
                <a:latin typeface="Arial" panose="020B0604020202020204" pitchFamily="34" charset="0"/>
                <a:cs typeface="Arial" panose="020B0604020202020204" pitchFamily="34" charset="0"/>
              </a:rPr>
              <a:t> les préoccupations des employés en matière de sécurité</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3084"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RAPPEL DE SÉCURITÉ MONDIAL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3084"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BFA7BDE3-49E9-43B6-9BD8-2C47B2D90A8D}"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3084"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Grand pas pour la sécurité</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8983" cy="3081558"/>
          </a:xfrm>
          <a:prstGeom prst="rect">
            <a:avLst/>
          </a:prstGeom>
        </p:spPr>
        <p:txBody>
          <a:bodyPr wrap="square">
            <a:spAutoFit/>
          </a:bodyPr>
          <a:lstStyle/>
          <a:p>
            <a:pPr>
              <a:spcAft>
                <a:spcPts val="1200"/>
              </a:spcAft>
              <a:defRPr b="0" i="0"/>
            </a:pPr>
            <a:r>
              <a:rPr lang="3084" sz="2400" b="1">
                <a:solidFill>
                  <a:srgbClr val="0033A0"/>
                </a:solidFill>
                <a:latin typeface="Arial" panose="020B0604020202020204" pitchFamily="34" charset="0"/>
                <a:cs typeface="Arial" panose="020B0604020202020204" pitchFamily="34" charset="0"/>
              </a:rPr>
              <a:t>Analyse des causes fondamentales</a:t>
            </a:r>
          </a:p>
          <a:p>
            <a:pPr>
              <a:spcAft>
                <a:spcPts val="1200"/>
              </a:spcAft>
              <a:defRPr b="0" i="0"/>
            </a:pPr>
            <a:r>
              <a:rPr lang="3084" b="1">
                <a:latin typeface="Arial" panose="020B0604020202020204" pitchFamily="34" charset="0"/>
                <a:cs typeface="Arial" panose="020B0604020202020204" pitchFamily="34" charset="0"/>
              </a:rPr>
              <a:t>Pourquoi est-il important de déterminer la cause fondamentale?</a:t>
            </a:r>
          </a:p>
          <a:p>
            <a:pPr marL="285750" indent="-285750">
              <a:spcAft>
                <a:spcPts val="1200"/>
              </a:spcAft>
              <a:buClr>
                <a:srgbClr val="84BD00"/>
              </a:buClr>
              <a:buFont typeface="Wingdings" panose="05000000000000000000" pitchFamily="2" charset="2"/>
              <a:buChar char="ü"/>
              <a:defRPr b="0" i="0"/>
            </a:pPr>
            <a:r>
              <a:rPr lang="3084">
                <a:latin typeface="Arial" panose="020B0604020202020204" pitchFamily="34" charset="0"/>
                <a:cs typeface="Arial" panose="020B0604020202020204" pitchFamily="34" charset="0"/>
              </a:rPr>
              <a:t>Corriger les problèmes</a:t>
            </a:r>
          </a:p>
          <a:p>
            <a:pPr marL="285750" indent="-285750">
              <a:spcAft>
                <a:spcPts val="1200"/>
              </a:spcAft>
              <a:buClr>
                <a:srgbClr val="84BD00"/>
              </a:buClr>
              <a:buFont typeface="Wingdings" panose="05000000000000000000" pitchFamily="2" charset="2"/>
              <a:buChar char="ü"/>
              <a:defRPr b="0" i="0"/>
            </a:pPr>
            <a:r>
              <a:rPr lang="3084">
                <a:latin typeface="Arial" panose="020B0604020202020204" pitchFamily="34" charset="0"/>
                <a:cs typeface="Arial" panose="020B0604020202020204" pitchFamily="34" charset="0"/>
              </a:rPr>
              <a:t>Éviter de blâmer les autres</a:t>
            </a:r>
          </a:p>
          <a:p>
            <a:pPr marL="285750" indent="-285750">
              <a:spcAft>
                <a:spcPts val="1200"/>
              </a:spcAft>
              <a:buClr>
                <a:srgbClr val="84BD00"/>
              </a:buClr>
              <a:buFont typeface="Wingdings" panose="05000000000000000000" pitchFamily="2" charset="2"/>
              <a:buChar char="ü"/>
              <a:defRPr b="0" i="0"/>
            </a:pPr>
            <a:r>
              <a:rPr lang="3084">
                <a:latin typeface="Arial" panose="020B0604020202020204" pitchFamily="34" charset="0"/>
                <a:cs typeface="Arial" panose="020B0604020202020204" pitchFamily="34" charset="0"/>
              </a:rPr>
              <a:t>Tenir les personnes responsables</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11575"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422232"/>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5219076" y="194880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3084" sz="1400" b="1" kern="1200">
                <a:latin typeface="Arial" panose="020B0604020202020204" pitchFamily="34" charset="0"/>
                <a:cs typeface="Arial" panose="020B0604020202020204" pitchFamily="34" charset="0"/>
              </a:rPr>
              <a:t>Pour</a:t>
            </a:r>
            <a:r>
              <a:rPr lang="en-US" sz="1400" b="1" kern="1200">
                <a:latin typeface="Arial" panose="020B0604020202020204" pitchFamily="34" charset="0"/>
                <a:cs typeface="Arial" panose="020B0604020202020204" pitchFamily="34" charset="0"/>
              </a:rPr>
              <a:t>-</a:t>
            </a:r>
            <a:r>
              <a:rPr lang="3084" sz="1400" b="1" kern="1200">
                <a:latin typeface="Arial" panose="020B0604020202020204" pitchFamily="34" charset="0"/>
                <a:cs typeface="Arial" panose="020B0604020202020204" pitchFamily="34" charset="0"/>
              </a:rPr>
              <a:t>quoi?</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00434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3084" sz="1400" kern="1200">
                <a:latin typeface="Arial" panose="020B0604020202020204" pitchFamily="34" charset="0"/>
                <a:cs typeface="Arial" panose="020B0604020202020204" pitchFamily="34" charset="0"/>
              </a:rPr>
              <a:t>S’est fait prendre en délit d’excès de vitesse</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015643"/>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908808" y="253018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3084" sz="1400" b="1" kern="1200">
                <a:latin typeface="Arial" panose="020B0604020202020204" pitchFamily="34" charset="0"/>
                <a:cs typeface="Arial" panose="020B0604020202020204" pitchFamily="34" charset="0"/>
              </a:rPr>
              <a:t>Pour</a:t>
            </a:r>
            <a:r>
              <a:rPr lang="en-US" sz="1400" b="1" kern="1200">
                <a:latin typeface="Arial" panose="020B0604020202020204" pitchFamily="34" charset="0"/>
                <a:cs typeface="Arial" panose="020B0604020202020204" pitchFamily="34" charset="0"/>
              </a:rPr>
              <a:t>-</a:t>
            </a:r>
            <a:r>
              <a:rPr lang="3084" sz="1400" b="1" kern="1200">
                <a:latin typeface="Arial" panose="020B0604020202020204" pitchFamily="34" charset="0"/>
                <a:cs typeface="Arial" panose="020B0604020202020204" pitchFamily="34" charset="0"/>
              </a:rPr>
              <a:t>quoi?</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57533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3084" sz="1400">
                <a:latin typeface="Arial" panose="020B0604020202020204" pitchFamily="34" charset="0"/>
                <a:cs typeface="Arial" panose="020B0604020202020204" pitchFamily="34" charset="0"/>
              </a:rPr>
              <a:t>En retard au travail</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597023"/>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598540" y="311156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3084" sz="1400" b="1" kern="1200">
                <a:latin typeface="Arial" panose="020B0604020202020204" pitchFamily="34" charset="0"/>
                <a:cs typeface="Arial" panose="020B0604020202020204" pitchFamily="34" charset="0"/>
              </a:rPr>
              <a:t>Pour</a:t>
            </a:r>
            <a:r>
              <a:rPr lang="en-US" sz="1400" b="1" kern="1200">
                <a:latin typeface="Arial" panose="020B0604020202020204" pitchFamily="34" charset="0"/>
                <a:cs typeface="Arial" panose="020B0604020202020204" pitchFamily="34" charset="0"/>
              </a:rPr>
              <a:t>-</a:t>
            </a:r>
            <a:r>
              <a:rPr lang="3084" sz="1400" b="1" kern="1200">
                <a:latin typeface="Arial" panose="020B0604020202020204" pitchFamily="34" charset="0"/>
                <a:cs typeface="Arial" panose="020B0604020202020204" pitchFamily="34" charset="0"/>
              </a:rPr>
              <a:t>quoi?</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14632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3084" sz="1400">
                <a:latin typeface="Arial" panose="020B0604020202020204" pitchFamily="34" charset="0"/>
                <a:cs typeface="Arial" panose="020B0604020202020204" pitchFamily="34" charset="0"/>
              </a:rPr>
              <a:t>A trop dormi</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178403"/>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69294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3084" sz="1400" b="1" kern="1200">
                <a:latin typeface="Arial" panose="020B0604020202020204" pitchFamily="34" charset="0"/>
                <a:cs typeface="Arial" panose="020B0604020202020204" pitchFamily="34" charset="0"/>
              </a:rPr>
              <a:t>Pour</a:t>
            </a:r>
            <a:r>
              <a:rPr lang="en-US" sz="1400" b="1" kern="1200">
                <a:latin typeface="Arial" panose="020B0604020202020204" pitchFamily="34" charset="0"/>
                <a:cs typeface="Arial" panose="020B0604020202020204" pitchFamily="34" charset="0"/>
              </a:rPr>
              <a:t>-</a:t>
            </a:r>
            <a:r>
              <a:rPr lang="3084" sz="1400" b="1" kern="1200">
                <a:latin typeface="Arial" panose="020B0604020202020204" pitchFamily="34" charset="0"/>
                <a:cs typeface="Arial" panose="020B0604020202020204" pitchFamily="34" charset="0"/>
              </a:rPr>
              <a:t>quoi?</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717311"/>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3084" sz="1400">
                <a:latin typeface="Arial" panose="020B0604020202020204" pitchFamily="34" charset="0"/>
                <a:cs typeface="Arial" panose="020B0604020202020204" pitchFamily="34" charset="0"/>
              </a:rPr>
              <a:t>Le réveil-matin n’a pas fonctionné</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4" y="427432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3084" sz="1400" b="1" kern="1200">
                <a:latin typeface="Arial" panose="020B0604020202020204" pitchFamily="34" charset="0"/>
                <a:cs typeface="Arial" panose="020B0604020202020204" pitchFamily="34" charset="0"/>
              </a:rPr>
              <a:t>Pour</a:t>
            </a:r>
            <a:r>
              <a:rPr lang="en-US" sz="1400" b="1" kern="1200">
                <a:latin typeface="Arial" panose="020B0604020202020204" pitchFamily="34" charset="0"/>
                <a:cs typeface="Arial" panose="020B0604020202020204" pitchFamily="34" charset="0"/>
              </a:rPr>
              <a:t>-</a:t>
            </a:r>
            <a:r>
              <a:rPr lang="3084" sz="1400" b="1" kern="1200">
                <a:latin typeface="Arial" panose="020B0604020202020204" pitchFamily="34" charset="0"/>
                <a:cs typeface="Arial" panose="020B0604020202020204" pitchFamily="34" charset="0"/>
              </a:rPr>
              <a:t>quoi?</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28830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3084" sz="1400" kern="1200">
                <a:latin typeface="Arial" panose="020B0604020202020204" pitchFamily="34" charset="0"/>
                <a:cs typeface="Arial" panose="020B0604020202020204" pitchFamily="34" charset="0"/>
              </a:rPr>
              <a:t>Les piles sont à plat</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760709"/>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1" y="4877375"/>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3084" sz="1400" b="1" kern="1200">
                <a:latin typeface="Arial" panose="020B0604020202020204" pitchFamily="34" charset="0"/>
                <a:cs typeface="Arial" panose="020B0604020202020204" pitchFamily="34" charset="0"/>
              </a:rPr>
              <a:t>Pour</a:t>
            </a:r>
            <a:r>
              <a:rPr lang="en-US" sz="1400" b="1" kern="1200">
                <a:latin typeface="Arial" panose="020B0604020202020204" pitchFamily="34" charset="0"/>
                <a:cs typeface="Arial" panose="020B0604020202020204" pitchFamily="34" charset="0"/>
              </a:rPr>
              <a:t>-</a:t>
            </a:r>
            <a:r>
              <a:rPr lang="3084" sz="1400" b="1" kern="1200">
                <a:latin typeface="Arial" panose="020B0604020202020204" pitchFamily="34" charset="0"/>
                <a:cs typeface="Arial" panose="020B0604020202020204" pitchFamily="34" charset="0"/>
              </a:rPr>
              <a:t>quoi?</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4882638"/>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3084" sz="1400" kern="1200">
                <a:latin typeface="Arial" panose="020B0604020202020204" pitchFamily="34" charset="0"/>
                <a:cs typeface="Arial" panose="020B0604020202020204" pitchFamily="34" charset="0"/>
              </a:rPr>
              <a:t>N’a pas remplacé les piles</a:t>
            </a:r>
          </a:p>
        </p:txBody>
      </p:sp>
      <p:sp>
        <p:nvSpPr>
          <p:cNvPr id="35" name="Rectangle 34">
            <a:extLst>
              <a:ext uri="{FF2B5EF4-FFF2-40B4-BE49-F238E27FC236}">
                <a16:creationId xmlns:a16="http://schemas.microsoft.com/office/drawing/2014/main" id="{B2CE470E-DD04-4351-A413-4EA60764525B}"/>
              </a:ext>
            </a:extLst>
          </p:cNvPr>
          <p:cNvSpPr/>
          <p:nvPr/>
        </p:nvSpPr>
        <p:spPr>
          <a:xfrm>
            <a:off x="5048860" y="1141235"/>
            <a:ext cx="6821756" cy="762762"/>
          </a:xfrm>
          <a:prstGeom prst="rect">
            <a:avLst/>
          </a:prstGeom>
        </p:spPr>
        <p:txBody>
          <a:bodyPr wrap="square">
            <a:spAutoFit/>
          </a:bodyPr>
          <a:lstStyle/>
          <a:p>
            <a:pPr>
              <a:spcAft>
                <a:spcPts val="1200"/>
              </a:spcAft>
              <a:defRPr b="0" i="0"/>
            </a:pPr>
            <a:r>
              <a:rPr lang="3084" b="1">
                <a:solidFill>
                  <a:srgbClr val="0033A0"/>
                </a:solidFill>
                <a:latin typeface="Arial" panose="020B0604020202020204" pitchFamily="34" charset="0"/>
                <a:cs typeface="Arial" panose="020B0604020202020204" pitchFamily="34" charset="0"/>
              </a:rPr>
              <a:t>Exemple :</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3084" sz="1600" b="1">
                <a:latin typeface="Arial" panose="020B0604020202020204" pitchFamily="34" charset="0"/>
                <a:cs typeface="Arial" panose="020B0604020202020204" pitchFamily="34" charset="0"/>
              </a:rPr>
              <a:t>Incident :</a:t>
            </a:r>
            <a:r>
              <a:rPr lang="3084" sz="1600" b="0">
                <a:latin typeface="Arial" panose="020B0604020202020204" pitchFamily="34" charset="0"/>
                <a:cs typeface="Arial" panose="020B0604020202020204" pitchFamily="34" charset="0"/>
              </a:rPr>
              <a:t> a reçu une contravention pour excès de vitesse</a:t>
            </a:r>
          </a:p>
        </p:txBody>
      </p:sp>
      <p:sp>
        <p:nvSpPr>
          <p:cNvPr id="36" name="Rectangle 35">
            <a:extLst>
              <a:ext uri="{FF2B5EF4-FFF2-40B4-BE49-F238E27FC236}">
                <a16:creationId xmlns:a16="http://schemas.microsoft.com/office/drawing/2014/main" id="{BB61ADA6-1279-4166-8A36-130DCBA8FA5E}"/>
              </a:ext>
            </a:extLst>
          </p:cNvPr>
          <p:cNvSpPr/>
          <p:nvPr/>
        </p:nvSpPr>
        <p:spPr>
          <a:xfrm>
            <a:off x="8088997" y="5425732"/>
            <a:ext cx="3784980" cy="823783"/>
          </a:xfrm>
          <a:prstGeom prst="rect">
            <a:avLst/>
          </a:prstGeom>
        </p:spPr>
        <p:txBody>
          <a:bodyPr wrap="square">
            <a:spAutoFit/>
          </a:bodyPr>
          <a:lstStyle/>
          <a:p>
            <a:pPr>
              <a:spcAft>
                <a:spcPts val="1200"/>
              </a:spcAft>
              <a:defRPr b="0" i="0"/>
            </a:pPr>
            <a:r>
              <a:rPr lang="3084" sz="1600" b="1">
                <a:latin typeface="Arial" panose="020B0604020202020204" pitchFamily="34" charset="0"/>
                <a:cs typeface="Arial" panose="020B0604020202020204" pitchFamily="34" charset="0"/>
              </a:rPr>
              <a:t>Solution :</a:t>
            </a:r>
            <a:r>
              <a:rPr lang="3084" sz="1600" b="0">
                <a:latin typeface="Arial" panose="020B0604020202020204" pitchFamily="34" charset="0"/>
                <a:cs typeface="Arial" panose="020B0604020202020204" pitchFamily="34" charset="0"/>
              </a:rPr>
              <a:t> </a:t>
            </a:r>
            <a:r>
              <a:rPr lang="3084" sz="1550" b="0">
                <a:latin typeface="Arial" panose="020B0604020202020204" pitchFamily="34" charset="0"/>
                <a:cs typeface="Arial" panose="020B0604020202020204" pitchFamily="34" charset="0"/>
              </a:rPr>
              <a:t>brancher le réveil-matin ou remplacer les piles avant qu’elles ne soient à plat.</a:t>
            </a:r>
          </a:p>
        </p:txBody>
      </p:sp>
    </p:spTree>
    <p:extLst>
      <p:ext uri="{BB962C8B-B14F-4D97-AF65-F5344CB8AC3E}">
        <p14:creationId xmlns:p14="http://schemas.microsoft.com/office/powerpoint/2010/main" val="19040481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0" y="1704284"/>
            <a:ext cx="5835525"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3084" b="1">
                <a:solidFill>
                  <a:schemeClr val="bg1"/>
                </a:solidFill>
                <a:latin typeface="Arial" panose="020B0604020202020204" pitchFamily="34" charset="0"/>
                <a:cs typeface="Arial" panose="020B0604020202020204" pitchFamily="34" charset="0"/>
              </a:rPr>
              <a:t>Notre engagement envers la sécurité</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0" y="2244356"/>
            <a:ext cx="6419077"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3084" b="1">
                <a:solidFill>
                  <a:schemeClr val="bg1"/>
                </a:solidFill>
                <a:latin typeface="Arial" panose="020B0604020202020204" pitchFamily="34" charset="0"/>
                <a:cs typeface="Arial" panose="020B0604020202020204" pitchFamily="34" charset="0"/>
              </a:rPr>
              <a:t>Notre parcours sécurité</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1" y="2784428"/>
            <a:ext cx="700263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3084" sz="1600" b="1" dirty="0">
                <a:solidFill>
                  <a:schemeClr val="bg1"/>
                </a:solidFill>
                <a:latin typeface="Arial" panose="020B0604020202020204" pitchFamily="34" charset="0"/>
                <a:cs typeface="Arial" panose="020B0604020202020204" pitchFamily="34" charset="0"/>
              </a:rPr>
              <a:t>Les piliers de notre culture de la sécurité – Politique de sécurité</a:t>
            </a:r>
            <a:endParaRPr lang="3084" sz="2400" b="1" dirty="0">
              <a:solidFill>
                <a:schemeClr val="bg1"/>
              </a:solidFill>
              <a:latin typeface="Arial" panose="020B0604020202020204" pitchFamily="34" charset="0"/>
              <a:cs typeface="Arial" panose="020B0604020202020204" pitchFamily="34" charset="0"/>
            </a:endParaRP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7586182"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3084" sz="1600" b="1">
                <a:solidFill>
                  <a:schemeClr val="bg1"/>
                </a:solidFill>
                <a:latin typeface="Arial" panose="020B0604020202020204" pitchFamily="34" charset="0"/>
                <a:cs typeface="Arial" panose="020B0604020202020204" pitchFamily="34" charset="0"/>
              </a:rPr>
              <a:t>Les piliers de notre culture de la sécurité – Règles vitales</a:t>
            </a:r>
            <a:endParaRPr lang="3084" b="1">
              <a:solidFill>
                <a:schemeClr val="bg1"/>
              </a:solidFill>
              <a:latin typeface="Arial" panose="020B0604020202020204" pitchFamily="34" charset="0"/>
              <a:cs typeface="Arial" panose="020B0604020202020204" pitchFamily="34" charset="0"/>
            </a:endParaRP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8169734"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3084" sz="1600" b="1" dirty="0">
                <a:solidFill>
                  <a:schemeClr val="bg1"/>
                </a:solidFill>
                <a:latin typeface="Arial" panose="020B0604020202020204" pitchFamily="34" charset="0"/>
                <a:cs typeface="Arial" panose="020B0604020202020204" pitchFamily="34" charset="0"/>
              </a:rPr>
              <a:t>Les piliers de notre culture de la sécurité – Organisation du milieu de travail</a:t>
            </a:r>
            <a:endParaRPr lang="3084" sz="2400" b="1" dirty="0">
              <a:solidFill>
                <a:schemeClr val="bg1"/>
              </a:solidFill>
              <a:latin typeface="Arial" panose="020B0604020202020204" pitchFamily="34" charset="0"/>
              <a:cs typeface="Arial" panose="020B0604020202020204" pitchFamily="34" charset="0"/>
            </a:endParaRPr>
          </a:p>
        </p:txBody>
      </p:sp>
      <p:sp>
        <p:nvSpPr>
          <p:cNvPr id="10" name="Arrow: Pentagon 9">
            <a:extLst>
              <a:ext uri="{FF2B5EF4-FFF2-40B4-BE49-F238E27FC236}">
                <a16:creationId xmlns:a16="http://schemas.microsoft.com/office/drawing/2014/main" id="{2A1ADE7B-E79C-6B47-D544-E356DE9B3A4D}"/>
              </a:ext>
            </a:extLst>
          </p:cNvPr>
          <p:cNvSpPr/>
          <p:nvPr/>
        </p:nvSpPr>
        <p:spPr>
          <a:xfrm>
            <a:off x="442450" y="4404644"/>
            <a:ext cx="8753287"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3084" b="1" dirty="0">
                <a:solidFill>
                  <a:schemeClr val="bg1"/>
                </a:solidFill>
                <a:latin typeface="Arial" panose="020B0604020202020204" pitchFamily="34" charset="0"/>
                <a:cs typeface="Arial" panose="020B0604020202020204" pitchFamily="34" charset="0"/>
              </a:rPr>
              <a:t>Créer une culture de la sécurité</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0" y="4944719"/>
            <a:ext cx="9336839"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3084" b="1">
                <a:solidFill>
                  <a:schemeClr val="bg1"/>
                </a:solidFill>
                <a:latin typeface="Arial" panose="020B0604020202020204" pitchFamily="34" charset="0"/>
                <a:cs typeface="Arial" panose="020B0604020202020204" pitchFamily="34" charset="0"/>
              </a:rPr>
              <a:t>Leadership en matière de sécurité</a:t>
            </a:r>
          </a:p>
        </p:txBody>
      </p:sp>
      <p:cxnSp>
        <p:nvCxnSpPr>
          <p:cNvPr id="15" name="Straight Connector 14">
            <a:extLst>
              <a:ext uri="{FF2B5EF4-FFF2-40B4-BE49-F238E27FC236}">
                <a16:creationId xmlns:a16="http://schemas.microsoft.com/office/drawing/2014/main" id="{87CC7B33-BBA2-CA7D-9AED-3D48618A2545}"/>
              </a:ext>
            </a:extLst>
          </p:cNvPr>
          <p:cNvCxnSpPr>
            <a:cxnSpLocks/>
          </p:cNvCxnSpPr>
          <p:nvPr/>
        </p:nvCxnSpPr>
        <p:spPr>
          <a:xfrm>
            <a:off x="442451" y="1626329"/>
            <a:ext cx="4960196"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a:cxnSpLocks/>
          </p:cNvCxnSpPr>
          <p:nvPr/>
        </p:nvCxnSpPr>
        <p:spPr>
          <a:xfrm>
            <a:off x="442451" y="3251460"/>
            <a:ext cx="6710853"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a:cxnSpLocks/>
          </p:cNvCxnSpPr>
          <p:nvPr/>
        </p:nvCxnSpPr>
        <p:spPr>
          <a:xfrm>
            <a:off x="442451" y="4326687"/>
            <a:ext cx="7877958"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a:cxnSpLocks/>
          </p:cNvCxnSpPr>
          <p:nvPr/>
        </p:nvCxnSpPr>
        <p:spPr>
          <a:xfrm>
            <a:off x="442451" y="3786615"/>
            <a:ext cx="7294406"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a:cxnSpLocks/>
          </p:cNvCxnSpPr>
          <p:nvPr/>
        </p:nvCxnSpPr>
        <p:spPr>
          <a:xfrm>
            <a:off x="442451" y="4881365"/>
            <a:ext cx="8461511"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a:cxnSpLocks/>
          </p:cNvCxnSpPr>
          <p:nvPr/>
        </p:nvCxnSpPr>
        <p:spPr>
          <a:xfrm>
            <a:off x="442451" y="2171316"/>
            <a:ext cx="5543748"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a:cxnSpLocks/>
          </p:cNvCxnSpPr>
          <p:nvPr/>
        </p:nvCxnSpPr>
        <p:spPr>
          <a:xfrm>
            <a:off x="442451" y="2706472"/>
            <a:ext cx="6127301"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a:cxnSpLocks/>
          </p:cNvCxnSpPr>
          <p:nvPr/>
        </p:nvCxnSpPr>
        <p:spPr>
          <a:xfrm>
            <a:off x="442451" y="5406832"/>
            <a:ext cx="9045063"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3084"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RAPPEL DE SÉCURITÉ MONDIAL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3084"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24870431-C427-46B1-B6C7-0A50925B077E}"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3084"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Grand pas pour la sécurité</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311951"/>
          </a:xfrm>
          <a:prstGeom prst="rect">
            <a:avLst/>
          </a:prstGeom>
        </p:spPr>
        <p:txBody>
          <a:bodyPr wrap="square">
            <a:spAutoFit/>
          </a:bodyPr>
          <a:lstStyle/>
          <a:p>
            <a:pPr>
              <a:spcAft>
                <a:spcPts val="1200"/>
              </a:spcAft>
              <a:defRPr b="0" i="0"/>
            </a:pPr>
            <a:r>
              <a:rPr lang="3084" sz="2400" b="1">
                <a:solidFill>
                  <a:srgbClr val="0033A0"/>
                </a:solidFill>
                <a:latin typeface="Arial" panose="020B0604020202020204" pitchFamily="34" charset="0"/>
                <a:cs typeface="Arial" panose="020B0604020202020204" pitchFamily="34" charset="0"/>
              </a:rPr>
              <a:t>Tout le monde est responsable de la sécurité</a:t>
            </a:r>
          </a:p>
          <a:p>
            <a:pPr marL="285750" indent="-285750">
              <a:spcAft>
                <a:spcPts val="1200"/>
              </a:spcAft>
              <a:buClr>
                <a:srgbClr val="84BD00"/>
              </a:buClr>
              <a:buFont typeface="Wingdings" panose="05000000000000000000" pitchFamily="2" charset="2"/>
              <a:buChar char="ü"/>
              <a:defRPr b="0" i="0"/>
            </a:pPr>
            <a:r>
              <a:rPr lang="3084">
                <a:latin typeface="Arial" panose="020B0604020202020204" pitchFamily="34" charset="0"/>
                <a:cs typeface="Arial" panose="020B0604020202020204" pitchFamily="34" charset="0"/>
              </a:rPr>
              <a:t>Respecter les procédures</a:t>
            </a:r>
          </a:p>
          <a:p>
            <a:pPr marL="285750" indent="-285750">
              <a:spcAft>
                <a:spcPts val="1200"/>
              </a:spcAft>
              <a:buClr>
                <a:srgbClr val="84BD00"/>
              </a:buClr>
              <a:buFont typeface="Wingdings" panose="05000000000000000000" pitchFamily="2" charset="2"/>
              <a:buChar char="ü"/>
              <a:defRPr b="0" i="0"/>
            </a:pPr>
            <a:r>
              <a:rPr lang="3084">
                <a:latin typeface="Arial" panose="020B0604020202020204" pitchFamily="34" charset="0"/>
                <a:cs typeface="Arial" panose="020B0604020202020204" pitchFamily="34" charset="0"/>
              </a:rPr>
              <a:t>Prendre ses responsabilités</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5409342" y="3122933"/>
            <a:ext cx="6782658" cy="2246769"/>
          </a:xfrm>
          <a:prstGeom prst="rect">
            <a:avLst/>
          </a:prstGeom>
        </p:spPr>
        <p:txBody>
          <a:bodyPr wrap="square">
            <a:spAutoFit/>
          </a:bodyPr>
          <a:lstStyle/>
          <a:p>
            <a:pPr>
              <a:spcAft>
                <a:spcPts val="1200"/>
              </a:spcAft>
              <a:defRPr b="0" i="0"/>
            </a:pPr>
            <a:r>
              <a:rPr lang="3084" sz="2400" b="1">
                <a:solidFill>
                  <a:srgbClr val="0033A0"/>
                </a:solidFill>
                <a:latin typeface="Arial" panose="020B0604020202020204" pitchFamily="34" charset="0"/>
                <a:cs typeface="Arial" panose="020B0604020202020204" pitchFamily="34" charset="0"/>
              </a:rPr>
              <a:t>Votre droit d’arrêter de travailler et de signaler les problèmes</a:t>
            </a:r>
          </a:p>
          <a:p>
            <a:pPr marL="285750" indent="-285750">
              <a:spcAft>
                <a:spcPts val="600"/>
              </a:spcAft>
              <a:buClr>
                <a:srgbClr val="84BD00"/>
              </a:buClr>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Intervenir</a:t>
            </a:r>
            <a:r>
              <a:rPr lang="3084">
                <a:latin typeface="Arial" panose="020B0604020202020204" pitchFamily="34" charset="0"/>
                <a:cs typeface="Arial" panose="020B0604020202020204" pitchFamily="34" charset="0"/>
              </a:rPr>
              <a:t> si des actions ou le milieu semblent dangereux</a:t>
            </a:r>
          </a:p>
          <a:p>
            <a:pPr marL="285750" indent="-285750">
              <a:spcAft>
                <a:spcPts val="600"/>
              </a:spcAft>
              <a:buClr>
                <a:srgbClr val="84BD00"/>
              </a:buClr>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Poser</a:t>
            </a:r>
            <a:r>
              <a:rPr lang="3084" b="0">
                <a:solidFill>
                  <a:srgbClr val="84BD00"/>
                </a:solidFill>
                <a:latin typeface="Arial" panose="020B0604020202020204" pitchFamily="34" charset="0"/>
                <a:cs typeface="Arial" panose="020B0604020202020204" pitchFamily="34" charset="0"/>
              </a:rPr>
              <a:t> </a:t>
            </a:r>
            <a:r>
              <a:rPr lang="3084">
                <a:latin typeface="Arial" panose="020B0604020202020204" pitchFamily="34" charset="0"/>
                <a:cs typeface="Arial" panose="020B0604020202020204" pitchFamily="34" charset="0"/>
              </a:rPr>
              <a:t>des questions pour déterminer si la situation est dangereuse</a:t>
            </a:r>
          </a:p>
          <a:p>
            <a:pPr marL="285750" indent="-285750">
              <a:spcAft>
                <a:spcPts val="1200"/>
              </a:spcAft>
              <a:buClr>
                <a:srgbClr val="84BD00"/>
              </a:buClr>
              <a:buFont typeface="Wingdings" panose="05000000000000000000" pitchFamily="2" charset="2"/>
              <a:buChar char="ü"/>
              <a:defRPr b="0" i="0"/>
            </a:pPr>
            <a:r>
              <a:rPr lang="3084" b="1">
                <a:solidFill>
                  <a:srgbClr val="84BD00"/>
                </a:solidFill>
                <a:latin typeface="Arial" panose="020B0604020202020204" pitchFamily="34" charset="0"/>
                <a:cs typeface="Arial" panose="020B0604020202020204" pitchFamily="34" charset="0"/>
              </a:rPr>
              <a:t>Signaler</a:t>
            </a:r>
            <a:r>
              <a:rPr lang="3084">
                <a:latin typeface="Arial" panose="020B0604020202020204" pitchFamily="34" charset="0"/>
                <a:cs typeface="Arial" panose="020B0604020202020204" pitchFamily="34" charset="0"/>
              </a:rPr>
              <a:t> les problèmes à un gestionnaire ou un superviseur</a:t>
            </a:r>
          </a:p>
        </p:txBody>
      </p:sp>
      <p:sp>
        <p:nvSpPr>
          <p:cNvPr id="21" name="Rectangle 20">
            <a:extLst>
              <a:ext uri="{FF2B5EF4-FFF2-40B4-BE49-F238E27FC236}">
                <a16:creationId xmlns:a16="http://schemas.microsoft.com/office/drawing/2014/main" id="{920972AF-996A-44CF-B9BE-904936B9535D}"/>
              </a:ext>
            </a:extLst>
          </p:cNvPr>
          <p:cNvSpPr/>
          <p:nvPr/>
        </p:nvSpPr>
        <p:spPr>
          <a:xfrm>
            <a:off x="422950" y="5359373"/>
            <a:ext cx="11346100" cy="954107"/>
          </a:xfrm>
          <a:prstGeom prst="rect">
            <a:avLst/>
          </a:prstGeom>
        </p:spPr>
        <p:txBody>
          <a:bodyPr wrap="square">
            <a:spAutoFit/>
          </a:bodyPr>
          <a:lstStyle/>
          <a:p>
            <a:pPr algn="ctr">
              <a:spcAft>
                <a:spcPts val="1200"/>
              </a:spcAft>
              <a:defRPr b="0" i="0"/>
            </a:pPr>
            <a:r>
              <a:rPr lang="3084" sz="2800" b="1">
                <a:solidFill>
                  <a:srgbClr val="0033A0"/>
                </a:solidFill>
                <a:latin typeface="Arial" panose="020B0604020202020204" pitchFamily="34" charset="0"/>
                <a:cs typeface="Arial" panose="020B0604020202020204" pitchFamily="34" charset="0"/>
              </a:rPr>
              <a:t>La sécurité est </a:t>
            </a:r>
            <a:r>
              <a:rPr lang="3084" sz="2800" b="1">
                <a:solidFill>
                  <a:srgbClr val="84BD00"/>
                </a:solidFill>
                <a:latin typeface="Arial" panose="020B0604020202020204" pitchFamily="34" charset="0"/>
                <a:cs typeface="Arial" panose="020B0604020202020204" pitchFamily="34" charset="0"/>
              </a:rPr>
              <a:t>une affaire personnelle</a:t>
            </a:r>
            <a:r>
              <a:rPr lang="3084" sz="2800" b="1">
                <a:solidFill>
                  <a:srgbClr val="0033A0"/>
                </a:solidFill>
                <a:latin typeface="Arial" panose="020B0604020202020204" pitchFamily="34" charset="0"/>
                <a:cs typeface="Arial" panose="020B0604020202020204" pitchFamily="34" charset="0"/>
              </a:rPr>
              <a:t> – </a:t>
            </a:r>
            <a:br>
              <a:rPr lang="en-US" sz="2800" b="1">
                <a:solidFill>
                  <a:srgbClr val="0033A0"/>
                </a:solidFill>
                <a:latin typeface="Arial" panose="020B0604020202020204" pitchFamily="34" charset="0"/>
                <a:cs typeface="Arial" panose="020B0604020202020204" pitchFamily="34" charset="0"/>
              </a:rPr>
            </a:br>
            <a:r>
              <a:rPr lang="en-US" sz="2800" b="1">
                <a:solidFill>
                  <a:srgbClr val="0033A0"/>
                </a:solidFill>
                <a:latin typeface="Arial" panose="020B0604020202020204" pitchFamily="34" charset="0"/>
                <a:cs typeface="Arial" panose="020B0604020202020204" pitchFamily="34" charset="0"/>
              </a:rPr>
              <a:t>R</a:t>
            </a:r>
            <a:r>
              <a:rPr lang="fr-FR" sz="2800" b="1">
                <a:solidFill>
                  <a:srgbClr val="0033A0"/>
                </a:solidFill>
                <a:latin typeface="Arial" panose="020B0604020202020204" pitchFamily="34" charset="0"/>
                <a:cs typeface="Arial" panose="020B0604020202020204" pitchFamily="34" charset="0"/>
              </a:rPr>
              <a:t>espectez-la au travail, rentrez à la maison en toute sécurité! </a:t>
            </a:r>
            <a:endParaRPr lang="en-US" sz="2000" b="1">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3084"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RAPPEL DE SÉCURITÉ MONDIAL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3084"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B2AF8723-0AF4-4AC9-96C8-B4B3948E4A32}" type="slidenum">
              <a:rPr lang="en-US" smtClean="0"/>
              <a:t>21</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3084"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Grand pas pour la sécurité</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23626" y="2724190"/>
            <a:ext cx="7125149" cy="2898496"/>
          </a:xfrm>
          <a:prstGeom prst="rect">
            <a:avLst/>
          </a:prstGeom>
        </p:spPr>
        <p:txBody>
          <a:bodyPr wrap="square">
            <a:spAutoFit/>
          </a:bodyPr>
          <a:lstStyle/>
          <a:p>
            <a:pPr algn="ctr">
              <a:spcAft>
                <a:spcPts val="1200"/>
              </a:spcAft>
              <a:defRPr b="0" i="0"/>
            </a:pPr>
            <a:r>
              <a:rPr lang="3084" sz="3600" b="1">
                <a:solidFill>
                  <a:srgbClr val="0033A0"/>
                </a:solidFill>
                <a:latin typeface="Arial" panose="020B0604020202020204" pitchFamily="34" charset="0"/>
                <a:cs typeface="Arial" panose="020B0604020202020204" pitchFamily="34" charset="0"/>
              </a:rPr>
              <a:t>Quelles sont les mesures que </a:t>
            </a:r>
            <a:r>
              <a:rPr lang="3084" sz="3600" b="1">
                <a:solidFill>
                  <a:srgbClr val="84BD00"/>
                </a:solidFill>
                <a:latin typeface="Arial" panose="020B0604020202020204" pitchFamily="34" charset="0"/>
                <a:cs typeface="Arial" panose="020B0604020202020204" pitchFamily="34" charset="0"/>
              </a:rPr>
              <a:t>VOUS</a:t>
            </a:r>
            <a:r>
              <a:rPr lang="3084" sz="3600" b="1">
                <a:solidFill>
                  <a:srgbClr val="0033A0"/>
                </a:solidFill>
                <a:latin typeface="Arial" panose="020B0604020202020204" pitchFamily="34" charset="0"/>
                <a:cs typeface="Arial" panose="020B0604020202020204" pitchFamily="34" charset="0"/>
              </a:rPr>
              <a:t> prendrez?</a:t>
            </a:r>
            <a:br>
              <a:rPr lang="3084" sz="3600" b="1">
                <a:solidFill>
                  <a:srgbClr val="0033A0"/>
                </a:solidFill>
                <a:latin typeface="Arial" panose="020B0604020202020204" pitchFamily="34" charset="0"/>
                <a:cs typeface="Arial" panose="020B0604020202020204" pitchFamily="34" charset="0"/>
              </a:rPr>
            </a:br>
            <a:endParaRPr lang="en-US" sz="2000" b="1" i="1">
              <a:solidFill>
                <a:srgbClr val="0033A0"/>
              </a:solidFill>
              <a:latin typeface="Arial" panose="020B0604020202020204" pitchFamily="34" charset="0"/>
              <a:cs typeface="Arial" panose="020B0604020202020204" pitchFamily="34" charset="0"/>
            </a:endParaRPr>
          </a:p>
          <a:p>
            <a:pPr algn="ctr">
              <a:spcAft>
                <a:spcPts val="1200"/>
              </a:spcAft>
              <a:defRPr b="0" i="0"/>
            </a:pPr>
            <a:r>
              <a:rPr lang="3084" sz="3600" b="1">
                <a:solidFill>
                  <a:srgbClr val="0033A0"/>
                </a:solidFill>
                <a:latin typeface="Arial" panose="020B0604020202020204" pitchFamily="34" charset="0"/>
                <a:cs typeface="Arial" panose="020B0604020202020204" pitchFamily="34" charset="0"/>
              </a:rPr>
              <a:t>Il est temps de faire un…</a:t>
            </a:r>
          </a:p>
          <a:p>
            <a:pPr algn="ctr">
              <a:spcAft>
                <a:spcPts val="1200"/>
              </a:spcAft>
              <a:defRPr b="0" i="0"/>
            </a:pPr>
            <a:r>
              <a:rPr lang="3084" sz="3600" b="1" i="1">
                <a:solidFill>
                  <a:srgbClr val="84BD00"/>
                </a:solidFill>
                <a:latin typeface="Arial" panose="020B0604020202020204" pitchFamily="34" charset="0"/>
                <a:cs typeface="Arial" panose="020B0604020202020204" pitchFamily="34" charset="0"/>
              </a:rPr>
              <a:t>« Grand pas pour la sécurité »</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429000"/>
            <a:ext cx="5822926" cy="2193109"/>
            <a:chOff x="2201532" y="2952144"/>
            <a:chExt cx="3808163"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3084"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3084"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56642" y="3483452"/>
              <a:ext cx="3604832" cy="1525524"/>
            </a:xfrm>
            <a:prstGeom prst="rect">
              <a:avLst/>
            </a:prstGeom>
          </p:spPr>
          <p:txBody>
            <a:bodyPr wrap="square">
              <a:spAutoFit/>
            </a:bodyPr>
            <a:lstStyle/>
            <a:p>
              <a:pPr algn="ctr">
                <a:defRPr b="0" i="0"/>
              </a:pPr>
              <a:r>
                <a:rPr lang="3084" sz="1600">
                  <a:solidFill>
                    <a:schemeClr val="tx1">
                      <a:lumMod val="50000"/>
                      <a:lumOff val="50000"/>
                    </a:schemeClr>
                  </a:solidFill>
                  <a:latin typeface="Arial" panose="020B0604020202020204" pitchFamily="34" charset="0"/>
                  <a:cs typeface="Arial" panose="020B0604020202020204" pitchFamily="34" charset="0"/>
                </a:rPr>
                <a:t>En tant qu’entreprise, notre responsabilité éthique consiste à veiller à ce que chaque employé rentre à la maison en toute sécurité, tous les jours.</a:t>
              </a:r>
            </a:p>
            <a:p>
              <a:pPr algn="ctr">
                <a:defRPr b="0" i="0"/>
              </a:pPr>
              <a:r>
                <a:rPr lang="3084" sz="1600">
                  <a:solidFill>
                    <a:schemeClr val="tx1">
                      <a:lumMod val="50000"/>
                      <a:lumOff val="50000"/>
                    </a:schemeClr>
                  </a:solidFill>
                  <a:latin typeface="Arial" panose="020B0604020202020204" pitchFamily="34" charset="0"/>
                  <a:cs typeface="Arial" panose="020B0604020202020204" pitchFamily="34" charset="0"/>
                </a:rPr>
                <a:t>La sécurité est un élément important que chaque décision que nous prenons.</a:t>
              </a:r>
            </a:p>
            <a:p>
              <a:pPr algn="ctr">
                <a:defRPr b="0" i="0"/>
              </a:pPr>
              <a:r>
                <a:rPr lang="3084" sz="1400" i="1">
                  <a:solidFill>
                    <a:schemeClr val="tx1">
                      <a:lumMod val="50000"/>
                      <a:lumOff val="50000"/>
                    </a:schemeClr>
                  </a:solidFill>
                  <a:latin typeface="Arial" panose="020B0604020202020204" pitchFamily="34" charset="0"/>
                  <a:cs typeface="Arial" panose="020B0604020202020204" pitchFamily="34" charset="0"/>
                </a:rPr>
                <a:t> – Mark Burgess, président et directeur général</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667439"/>
            <a:ext cx="7058003" cy="2118529"/>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Rien ne vaut la peine de subir des blessures.</a:t>
            </a:r>
          </a:p>
          <a:p>
            <a:pPr marL="285750" indent="-285750" algn="l">
              <a:lnSpc>
                <a:spcPct val="150000"/>
              </a:lnSpc>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Toutes les blessures peuvent être évitées.</a:t>
            </a:r>
          </a:p>
          <a:p>
            <a:pPr marL="285750" indent="-285750" algn="l">
              <a:lnSpc>
                <a:spcPct val="150000"/>
              </a:lnSpc>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La sécurité sera gérée.</a:t>
            </a:r>
          </a:p>
          <a:p>
            <a:pPr marL="285750" indent="-285750" algn="l">
              <a:lnSpc>
                <a:spcPct val="150000"/>
              </a:lnSpc>
              <a:buClr>
                <a:srgbClr val="84BD00"/>
              </a:buClr>
              <a:buSzPct val="125000"/>
              <a:buFont typeface="Wingdings" panose="05000000000000000000" pitchFamily="2" charset="2"/>
              <a:buChar char="ü"/>
              <a:defRPr b="0" i="0"/>
            </a:pPr>
            <a:r>
              <a:rPr lang="3084">
                <a:latin typeface="Arial" panose="020B0604020202020204" pitchFamily="34" charset="0"/>
                <a:cs typeface="Arial" panose="020B0604020202020204" pitchFamily="34" charset="0"/>
              </a:rPr>
              <a:t>Un comportement sécuritaire est une condition d’emploi pour tous les employés.</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34258"/>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1048598"/>
            <a:ext cx="7747362" cy="823783"/>
          </a:xfrm>
          <a:prstGeom prst="rect">
            <a:avLst/>
          </a:prstGeom>
          <a:noFill/>
        </p:spPr>
        <p:txBody>
          <a:bodyPr wrap="square">
            <a:spAutoFit/>
          </a:bodyPr>
          <a:lstStyle/>
          <a:p>
            <a:pPr algn="l">
              <a:defRPr b="0" i="0"/>
            </a:pPr>
            <a:r>
              <a:rPr lang="3084" sz="2400" b="1">
                <a:solidFill>
                  <a:srgbClr val="0033A0"/>
                </a:solidFill>
                <a:latin typeface="Arial" panose="020B0604020202020204" pitchFamily="34" charset="0"/>
                <a:cs typeface="Arial" panose="020B0604020202020204" pitchFamily="34" charset="0"/>
              </a:rPr>
              <a:t>NOTRE ENGAGEMENT ENVERS LA SÉCURITÉ COMME VALEUR ESSENTIELLE</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3084" sz="3600" b="1">
                <a:solidFill>
                  <a:srgbClr val="0033A0"/>
                </a:solidFill>
                <a:latin typeface="Arial" panose="020B0604020202020204" pitchFamily="34" charset="0"/>
                <a:cs typeface="Arial" panose="020B0604020202020204" pitchFamily="34" charset="0"/>
              </a:rPr>
              <a:t>État actuel</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3084"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RAPPEL DE SÉCURITÉ MONDIAL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3084"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0CF757B2-EAD2-4508-8211-2DBF2A8E068C}"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3084"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Grand pas pour la sécurité</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3084" sz="2400" b="1">
                <a:solidFill>
                  <a:srgbClr val="0033A0"/>
                </a:solidFill>
                <a:latin typeface="Arial" panose="020B0604020202020204" pitchFamily="34" charset="0"/>
                <a:ea typeface="+mn-ea"/>
                <a:cs typeface="Arial" panose="020B0604020202020204" pitchFamily="34" charset="0"/>
              </a:rPr>
              <a:t>NOTRE PARCOURS SÉCURITÉ</a:t>
            </a:r>
            <a:br>
              <a:rPr lang="3084"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1483688636"/>
              </p:ext>
            </p:extLst>
          </p:nvPr>
        </p:nvGraphicFramePr>
        <p:xfrm>
          <a:off x="285144" y="2217571"/>
          <a:ext cx="3727733" cy="24851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876651351"/>
              </p:ext>
            </p:extLst>
          </p:nvPr>
        </p:nvGraphicFramePr>
        <p:xfrm>
          <a:off x="7741494" y="2217571"/>
          <a:ext cx="4172862" cy="3546340"/>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413175" y="2217571"/>
            <a:ext cx="2928021" cy="579699"/>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3084" sz="1600"/>
              <a:t>Réduction actuelle par rapport à 2020</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233312" y="2761272"/>
            <a:ext cx="1915821" cy="1337830"/>
            <a:chOff x="1332689" y="4512665"/>
            <a:chExt cx="1915821" cy="1337830"/>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29848" y="5204164"/>
              <a:ext cx="1422288" cy="640720"/>
            </a:xfrm>
            <a:prstGeom prst="rect">
              <a:avLst/>
            </a:prstGeom>
            <a:noFill/>
          </p:spPr>
          <p:txBody>
            <a:bodyPr wrap="square" rtlCol="0">
              <a:spAutoFit/>
            </a:bodyPr>
            <a:lstStyle/>
            <a:p>
              <a:pPr algn="r">
                <a:defRPr b="0" i="0"/>
              </a:pPr>
              <a:r>
                <a:rPr lang="3084" sz="1200" b="1">
                  <a:solidFill>
                    <a:srgbClr val="0033A0"/>
                  </a:solidFill>
                  <a:latin typeface="Arial Black" panose="020B0A04020102020204" pitchFamily="34" charset="0"/>
                  <a:cs typeface="Arial" panose="020B0604020202020204" pitchFamily="34" charset="0"/>
                </a:rPr>
                <a:t>TIDT</a:t>
              </a:r>
            </a:p>
            <a:p>
              <a:pPr algn="r">
                <a:defRPr b="0" i="0"/>
              </a:pPr>
              <a:r>
                <a:rPr lang="3084" sz="1200" b="1">
                  <a:solidFill>
                    <a:srgbClr val="0033A0"/>
                  </a:solidFill>
                  <a:latin typeface="Arial" panose="020B0604020202020204" pitchFamily="34" charset="0"/>
                  <a:cs typeface="Arial" panose="020B0604020202020204" pitchFamily="34" charset="0"/>
                </a:rPr>
                <a:t>Taux d’incidents</a:t>
              </a:r>
            </a:p>
            <a:p>
              <a:pPr algn="r">
                <a:defRPr b="0" i="0"/>
              </a:pPr>
              <a:r>
                <a:rPr lang="3084" sz="1200" b="1">
                  <a:solidFill>
                    <a:srgbClr val="0033A0"/>
                  </a:solidFill>
                  <a:latin typeface="Arial" panose="020B0604020202020204" pitchFamily="34" charset="0"/>
                  <a:cs typeface="Arial" panose="020B0604020202020204" pitchFamily="34" charset="0"/>
                </a:rPr>
                <a:t>à déclarer total</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79699"/>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45,63</a:t>
              </a:r>
              <a:r>
                <a:rPr lang="3084" sz="3200" b="1" dirty="0">
                  <a:ln>
                    <a:solidFill>
                      <a:schemeClr val="bg1"/>
                    </a:solidFill>
                  </a:ln>
                  <a:solidFill>
                    <a:srgbClr val="84BD00"/>
                  </a:solidFill>
                  <a:latin typeface="Arial" panose="020B0604020202020204" pitchFamily="34" charset="0"/>
                  <a:cs typeface="Arial" panose="020B0604020202020204" pitchFamily="34" charset="0"/>
                </a:rPr>
                <a:t> %</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5695675" y="3716790"/>
            <a:ext cx="1915355" cy="1515282"/>
            <a:chOff x="3658133" y="4491694"/>
            <a:chExt cx="1915355" cy="1515282"/>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658133" y="5183193"/>
              <a:ext cx="1418981" cy="823783"/>
            </a:xfrm>
            <a:prstGeom prst="rect">
              <a:avLst/>
            </a:prstGeom>
            <a:noFill/>
          </p:spPr>
          <p:txBody>
            <a:bodyPr wrap="square" rtlCol="0">
              <a:spAutoFit/>
            </a:bodyPr>
            <a:lstStyle/>
            <a:p>
              <a:pPr algn="r">
                <a:defRPr b="0" i="0"/>
              </a:pPr>
              <a:r>
                <a:rPr lang="3084" sz="1200" b="1">
                  <a:solidFill>
                    <a:srgbClr val="0033A0"/>
                  </a:solidFill>
                  <a:latin typeface="Arial Black" panose="020B0A04020102020204" pitchFamily="34" charset="0"/>
                  <a:cs typeface="Arial" panose="020B0604020202020204" pitchFamily="34" charset="0"/>
                </a:rPr>
                <a:t>TITP</a:t>
              </a:r>
            </a:p>
            <a:p>
              <a:pPr algn="r">
                <a:defRPr b="0" i="0"/>
              </a:pPr>
              <a:r>
                <a:rPr lang="3084" sz="1200" b="1">
                  <a:solidFill>
                    <a:srgbClr val="0033A0"/>
                  </a:solidFill>
                  <a:latin typeface="Arial" panose="020B0604020202020204" pitchFamily="34" charset="0"/>
                  <a:cs typeface="Arial" panose="020B0604020202020204" pitchFamily="34" charset="0"/>
                </a:rPr>
                <a:t>Taux d’incidents</a:t>
              </a:r>
            </a:p>
            <a:p>
              <a:pPr algn="r">
                <a:defRPr b="0" i="0"/>
              </a:pPr>
              <a:r>
                <a:rPr lang="3084" sz="1200" b="1">
                  <a:solidFill>
                    <a:srgbClr val="0033A0"/>
                  </a:solidFill>
                  <a:latin typeface="Arial" panose="020B0604020202020204" pitchFamily="34" charset="0"/>
                  <a:cs typeface="Arial" panose="020B0604020202020204" pitchFamily="34" charset="0"/>
                </a:rPr>
                <a:t>entraînant du temps perdu</a:t>
              </a:r>
            </a:p>
          </p:txBody>
        </p:sp>
        <p:sp>
          <p:nvSpPr>
            <p:cNvPr id="20" name="TextBox 19">
              <a:extLst>
                <a:ext uri="{FF2B5EF4-FFF2-40B4-BE49-F238E27FC236}">
                  <a16:creationId xmlns:a16="http://schemas.microsoft.com/office/drawing/2014/main" id="{F6252E08-B253-AB47-70D4-918C192DC3A3}"/>
                </a:ext>
              </a:extLst>
            </p:cNvPr>
            <p:cNvSpPr txBox="1"/>
            <p:nvPr/>
          </p:nvSpPr>
          <p:spPr>
            <a:xfrm>
              <a:off x="3868271" y="4491694"/>
              <a:ext cx="1705217" cy="584775"/>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43,43</a:t>
              </a:r>
              <a:r>
                <a:rPr lang="3084" sz="3200" b="1" dirty="0">
                  <a:ln>
                    <a:solidFill>
                      <a:schemeClr val="bg1"/>
                    </a:solidFill>
                  </a:ln>
                  <a:solidFill>
                    <a:srgbClr val="84BD00"/>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3691768"/>
          </a:xfrm>
          <a:prstGeom prst="rect">
            <a:avLst/>
          </a:prstGeom>
        </p:spPr>
        <p:txBody>
          <a:bodyPr wrap="square">
            <a:spAutoFit/>
          </a:bodyPr>
          <a:lstStyle/>
          <a:p>
            <a:pPr>
              <a:spcAft>
                <a:spcPts val="1200"/>
              </a:spcAft>
              <a:defRPr b="0" i="0"/>
            </a:pPr>
            <a:r>
              <a:rPr lang="3084" sz="2400" b="1">
                <a:solidFill>
                  <a:srgbClr val="0033A0"/>
                </a:solidFill>
                <a:latin typeface="Arial" panose="020B0604020202020204" pitchFamily="34" charset="0"/>
                <a:cs typeface="Arial" panose="020B0604020202020204" pitchFamily="34" charset="0"/>
              </a:rPr>
              <a:t>Investissements de l’entreprise en sécurité</a:t>
            </a:r>
          </a:p>
          <a:p>
            <a:pPr marL="342900" indent="-342900">
              <a:spcAft>
                <a:spcPts val="1200"/>
              </a:spcAft>
              <a:buClr>
                <a:srgbClr val="84BD00"/>
              </a:buClr>
              <a:buSzPct val="126000"/>
              <a:buFont typeface="Wingdings" panose="05000000000000000000" pitchFamily="2" charset="2"/>
              <a:buChar char="ü"/>
              <a:defRPr b="0" i="0"/>
            </a:pPr>
            <a:r>
              <a:rPr lang="3084" sz="2000">
                <a:solidFill>
                  <a:srgbClr val="84BD00"/>
                </a:solidFill>
                <a:latin typeface="Arial" panose="020B0604020202020204" pitchFamily="34" charset="0"/>
                <a:cs typeface="Arial" panose="020B0604020202020204" pitchFamily="34" charset="0"/>
              </a:rPr>
              <a:t>Investissements dans l’infrastructure</a:t>
            </a:r>
            <a:br>
              <a:rPr lang="3084" sz="2000">
                <a:solidFill>
                  <a:srgbClr val="84BD00"/>
                </a:solidFill>
                <a:latin typeface="Arial" panose="020B0604020202020204" pitchFamily="34" charset="0"/>
                <a:cs typeface="Arial" panose="020B0604020202020204" pitchFamily="34" charset="0"/>
              </a:rPr>
            </a:br>
            <a:r>
              <a:rPr lang="3084" sz="1600">
                <a:latin typeface="Arial" panose="020B0604020202020204" pitchFamily="34" charset="0"/>
                <a:cs typeface="Arial" panose="020B0604020202020204" pitchFamily="34" charset="0"/>
              </a:rPr>
              <a:t>Dépenses d’immobilisation importantes sur un grand nombre d’années pour améliorer directement l’infrastructure de sécurité dans les installations.  </a:t>
            </a:r>
          </a:p>
          <a:p>
            <a:pPr marL="342900" lvl="0" indent="-342900">
              <a:spcAft>
                <a:spcPts val="1200"/>
              </a:spcAft>
              <a:buClr>
                <a:srgbClr val="84BD00"/>
              </a:buClr>
              <a:buSzPct val="126000"/>
              <a:buFont typeface="Wingdings" panose="05000000000000000000" pitchFamily="2" charset="2"/>
              <a:buChar char="ü"/>
              <a:defRPr b="0" i="0"/>
            </a:pPr>
            <a:r>
              <a:rPr lang="3084" sz="2000">
                <a:solidFill>
                  <a:srgbClr val="84BD00"/>
                </a:solidFill>
                <a:latin typeface="Arial" panose="020B0604020202020204" pitchFamily="34" charset="0"/>
                <a:cs typeface="Arial" panose="020B0604020202020204" pitchFamily="34" charset="0"/>
              </a:rPr>
              <a:t>Investissements dans la formation</a:t>
            </a:r>
            <a:br>
              <a:rPr lang="3084" sz="2000">
                <a:solidFill>
                  <a:srgbClr val="84BD00"/>
                </a:solidFill>
                <a:latin typeface="Arial" panose="020B0604020202020204" pitchFamily="34" charset="0"/>
                <a:cs typeface="Arial" panose="020B0604020202020204" pitchFamily="34" charset="0"/>
              </a:rPr>
            </a:br>
            <a:r>
              <a:rPr lang="3084" sz="1600">
                <a:solidFill>
                  <a:prstClr val="black"/>
                </a:solidFill>
                <a:latin typeface="Arial" panose="020B0604020202020204" pitchFamily="34" charset="0"/>
                <a:cs typeface="Arial" panose="020B0604020202020204" pitchFamily="34" charset="0"/>
              </a:rPr>
              <a:t>Un accent et des investissements supplémentaires dans les programmes de formation en sécurité, y compris la formation des nouveaux employés et l’atelier d’engagement envers la sécurité à l’intention des superviseurs.</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3084"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RAPPEL DE SÉCURITÉ MONDIAL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3084"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BFCA1548-9D38-47B4-8C5B-510E7B05C773}"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3084"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Grand pas pour la sécurité</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3084" sz="2400" b="1" dirty="0">
                <a:solidFill>
                  <a:srgbClr val="0033A0"/>
                </a:solidFill>
                <a:latin typeface="Arial" panose="020B0604020202020204" pitchFamily="34" charset="0"/>
                <a:ea typeface="+mn-ea"/>
                <a:cs typeface="Arial" panose="020B0604020202020204" pitchFamily="34" charset="0"/>
              </a:rPr>
              <a:t>BLESSURES AU 1ER TRIMESTRE </a:t>
            </a:r>
            <a:r>
              <a:rPr lang="en-US" sz="2400" b="1" dirty="0">
                <a:solidFill>
                  <a:srgbClr val="0033A0"/>
                </a:solidFill>
                <a:latin typeface="Arial" panose="020B0604020202020204" pitchFamily="34" charset="0"/>
                <a:ea typeface="+mn-ea"/>
                <a:cs typeface="Arial" panose="020B0604020202020204" pitchFamily="34" charset="0"/>
              </a:rPr>
              <a:t>2024</a:t>
            </a:r>
            <a:br>
              <a:rPr lang="3084" sz="2400" b="1" dirty="0">
                <a:solidFill>
                  <a:srgbClr val="0033A0"/>
                </a:solidFill>
                <a:latin typeface="Arial" panose="020B0604020202020204" pitchFamily="34" charset="0"/>
                <a:ea typeface="+mn-ea"/>
                <a:cs typeface="Arial" panose="020B0604020202020204" pitchFamily="34" charset="0"/>
              </a:rPr>
            </a:br>
            <a:endParaRPr lang="en-US" sz="1800" dirty="0">
              <a:highlight>
                <a:srgbClr val="FFFF00"/>
              </a:highlight>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1464503"/>
          </a:xfrm>
          <a:prstGeom prst="rect">
            <a:avLst/>
          </a:prstGeom>
          <a:noFill/>
        </p:spPr>
        <p:txBody>
          <a:bodyPr wrap="square">
            <a:spAutoFit/>
          </a:bodyPr>
          <a:lstStyle/>
          <a:p>
            <a:pPr rtl="0">
              <a:defRPr b="0" i="0"/>
            </a:pPr>
            <a:r>
              <a:rPr lang="3084">
                <a:latin typeface="Arial" panose="020B0604020202020204" pitchFamily="34" charset="0"/>
                <a:cs typeface="Arial" panose="020B0604020202020204" pitchFamily="34" charset="0"/>
              </a:rPr>
              <a:t>Nous améliorons notre parcours sécurité, mais les employés subissent encore des blessures qui bouleversent leur vie. </a:t>
            </a:r>
          </a:p>
          <a:p>
            <a:pPr rtl="0"/>
            <a:endParaRPr lang="en-US">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20552E4D-8152-47A2-251C-FE07029B35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9550" y="2140629"/>
            <a:ext cx="3807934" cy="3188338"/>
          </a:xfrm>
          <a:prstGeom prst="rect">
            <a:avLst/>
          </a:prstGeom>
        </p:spPr>
      </p:pic>
      <p:pic>
        <p:nvPicPr>
          <p:cNvPr id="8" name="Graphic 7">
            <a:extLst>
              <a:ext uri="{FF2B5EF4-FFF2-40B4-BE49-F238E27FC236}">
                <a16:creationId xmlns:a16="http://schemas.microsoft.com/office/drawing/2014/main" id="{B125B9F4-4C54-AFF3-76F9-115AE2B7AA3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62879" y="2140629"/>
            <a:ext cx="3227062" cy="3627218"/>
          </a:xfrm>
          <a:prstGeom prst="rect">
            <a:avLst/>
          </a:prstGeom>
        </p:spPr>
      </p:pic>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3084"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RAPPEL DE SÉCURITÉ MONDIAL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3084"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09996E15-C43D-4AB9-993E-3626733B60E8}"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3084"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Grand pas pour la sécurité</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pPr>
              <a:defRPr b="0" i="0"/>
            </a:pPr>
            <a:r>
              <a:rPr lang="3084" sz="2400" b="1">
                <a:solidFill>
                  <a:srgbClr val="0033A0"/>
                </a:solidFill>
                <a:latin typeface="Arial" panose="020B0604020202020204" pitchFamily="34" charset="0"/>
                <a:ea typeface="+mn-ea"/>
                <a:cs typeface="Arial" panose="020B0604020202020204" pitchFamily="34" charset="0"/>
              </a:rPr>
              <a:t>Le parcours sécurité de Mauser</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2982" y="1617669"/>
            <a:ext cx="10016149" cy="3940644"/>
            <a:chOff x="792982" y="1824461"/>
            <a:chExt cx="10016149" cy="3940644"/>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3940644"/>
              <a:chOff x="815038" y="1131698"/>
              <a:chExt cx="10445157" cy="4305538"/>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3084" sz="1400" b="1">
                    <a:solidFill>
                      <a:srgbClr val="84BD00"/>
                    </a:solidFill>
                    <a:latin typeface="Arial" panose="020B0604020202020204" pitchFamily="34" charset="0"/>
                    <a:cs typeface="Arial" panose="020B0604020202020204" pitchFamily="34" charset="0"/>
                  </a:rPr>
                  <a:t>Règles et règlements du gouvernement et de l’entreprise</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3084" sz="1400" b="1">
                    <a:solidFill>
                      <a:srgbClr val="84BD00"/>
                    </a:solidFill>
                    <a:latin typeface="Arial" panose="020B0604020202020204" pitchFamily="34" charset="0"/>
                    <a:cs typeface="Arial" panose="020B0604020202020204" pitchFamily="34" charset="0"/>
                  </a:rPr>
                  <a:t>Établissement d’un milieu de travail sécuritaire</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3084" sz="1400" b="1">
                    <a:solidFill>
                      <a:srgbClr val="84BD00"/>
                    </a:solidFill>
                    <a:latin typeface="Arial" panose="020B0604020202020204" pitchFamily="34" charset="0"/>
                    <a:cs typeface="Arial" panose="020B0604020202020204" pitchFamily="34" charset="0"/>
                  </a:rPr>
                  <a:t>Contrôles techniques</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3084" sz="1400" b="1">
                    <a:solidFill>
                      <a:srgbClr val="84BD00"/>
                    </a:solidFill>
                    <a:latin typeface="Arial" panose="020B0604020202020204" pitchFamily="34" charset="0"/>
                    <a:cs typeface="Arial" panose="020B0604020202020204" pitchFamily="34" charset="0"/>
                  </a:rPr>
                  <a:t>Leadership</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26773" y="3974155"/>
                <a:ext cx="2748690" cy="179012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3084" sz="1200">
                    <a:latin typeface="Arial" panose="020B0604020202020204" pitchFamily="34" charset="0"/>
                    <a:cs typeface="Arial" panose="020B0604020202020204" pitchFamily="34" charset="0"/>
                  </a:rPr>
                  <a:t>Au cours des quelques dernières années, détermination des points de pincement à haut risque des biens, désignation et installation des protections nécessaires des machines.</a:t>
                </a:r>
              </a:p>
              <a:p>
                <a:pPr>
                  <a:lnSpc>
                    <a:spcPct val="90000"/>
                  </a:lnSpc>
                  <a:spcBef>
                    <a:spcPts val="1200"/>
                  </a:spcBef>
                  <a:spcAft>
                    <a:spcPts val="600"/>
                  </a:spcAft>
                  <a:buClr>
                    <a:schemeClr val="tx1"/>
                  </a:buClr>
                  <a:defRPr b="0" i="0"/>
                </a:pPr>
                <a:r>
                  <a:rPr lang="3084" sz="1200" b="1">
                    <a:latin typeface="Arial" panose="020B0604020202020204" pitchFamily="34" charset="0"/>
                    <a:cs typeface="Arial" panose="020B0604020202020204" pitchFamily="34" charset="0"/>
                  </a:rPr>
                  <a:t>Accent : Élimination des                                          dangers pour la sécurité</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94006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3084" sz="1400">
                    <a:latin typeface="Arial" panose="020B0604020202020204" pitchFamily="34" charset="0"/>
                    <a:cs typeface="Arial" panose="020B0604020202020204" pitchFamily="34" charset="0"/>
                  </a:rPr>
                  <a:t>Les éléments clés de l’établissement et du maintien d’un milieu de travail sécuritaire</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4011456"/>
                <a:ext cx="2793374" cy="1430100"/>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3084" sz="1200">
                    <a:latin typeface="Arial" panose="020B0604020202020204" pitchFamily="34" charset="0"/>
                    <a:cs typeface="Arial" panose="020B0604020202020204" pitchFamily="34" charset="0"/>
                  </a:rPr>
                  <a:t>Au cours des cinq dernières années, Mauser a intensifié son engagement envers les règlements de l’OSHA et a lancé ses règles vitales.</a:t>
                </a:r>
              </a:p>
              <a:p>
                <a:pPr>
                  <a:lnSpc>
                    <a:spcPct val="90000"/>
                  </a:lnSpc>
                  <a:spcBef>
                    <a:spcPts val="1200"/>
                  </a:spcBef>
                  <a:spcAft>
                    <a:spcPts val="600"/>
                  </a:spcAft>
                  <a:buClr>
                    <a:schemeClr val="tx1"/>
                  </a:buClr>
                  <a:defRPr b="0" i="0"/>
                </a:pPr>
                <a:r>
                  <a:rPr lang="3084" sz="1200" b="1">
                    <a:latin typeface="Arial" panose="020B0604020202020204" pitchFamily="34" charset="0"/>
                    <a:cs typeface="Arial" panose="020B0604020202020204" pitchFamily="34" charset="0"/>
                  </a:rPr>
                  <a:t>Accent : Conformité</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49344" y="4001112"/>
                <a:ext cx="2748690" cy="1430100"/>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3084" sz="1200">
                    <a:latin typeface="Arial" panose="020B0604020202020204" pitchFamily="34" charset="0"/>
                    <a:cs typeface="Arial" panose="020B0604020202020204" pitchFamily="34" charset="0"/>
                  </a:rPr>
                  <a:t>Former des leaders qui adoptent les comportements et les actes pour favoriser une culture dans le cadre de laquelle les employés sont engagés envers la sécurité.</a:t>
                </a:r>
              </a:p>
              <a:p>
                <a:pPr>
                  <a:lnSpc>
                    <a:spcPct val="90000"/>
                  </a:lnSpc>
                  <a:spcBef>
                    <a:spcPts val="1200"/>
                  </a:spcBef>
                  <a:spcAft>
                    <a:spcPts val="600"/>
                  </a:spcAft>
                  <a:buClr>
                    <a:schemeClr val="tx1"/>
                  </a:buClr>
                  <a:defRPr b="0" i="0"/>
                </a:pPr>
                <a:r>
                  <a:rPr lang="3084" sz="1200" b="1">
                    <a:latin typeface="Arial" panose="020B0604020202020204" pitchFamily="34" charset="0"/>
                    <a:cs typeface="Arial" panose="020B0604020202020204" pitchFamily="34" charset="0"/>
                  </a:rPr>
                  <a:t>Accent : Engagement</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2" y="3067893"/>
              <a:ext cx="1858629" cy="258532"/>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3084" sz="1200" b="1">
                  <a:solidFill>
                    <a:srgbClr val="84BD00"/>
                  </a:solidFill>
                  <a:latin typeface="Arial" panose="020B0604020202020204" pitchFamily="34" charset="0"/>
                  <a:cs typeface="Arial" panose="020B0604020202020204" pitchFamily="34" charset="0"/>
                </a:rPr>
                <a:t>Notre point de départ</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397622" y="3067893"/>
              <a:ext cx="1686629" cy="258532"/>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3084" sz="1200" b="1">
                  <a:solidFill>
                    <a:srgbClr val="84BD00"/>
                  </a:solidFill>
                  <a:latin typeface="Arial" panose="020B0604020202020204" pitchFamily="34" charset="0"/>
                  <a:cs typeface="Arial" panose="020B0604020202020204" pitchFamily="34" charset="0"/>
                </a:rPr>
                <a:t>Ce que nous faisons</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3755" y="3061852"/>
              <a:ext cx="2568325" cy="258532"/>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3084" sz="1200" b="1">
                  <a:solidFill>
                    <a:srgbClr val="84BD00"/>
                  </a:solidFill>
                  <a:latin typeface="Arial" panose="020B0604020202020204" pitchFamily="34" charset="0"/>
                  <a:cs typeface="Arial" panose="020B0604020202020204" pitchFamily="34" charset="0"/>
                </a:rPr>
                <a:t>Où nous en sommes maintenant</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3084" sz="3600" b="1">
                <a:solidFill>
                  <a:srgbClr val="0033A0"/>
                </a:solidFill>
                <a:latin typeface="Arial" panose="020B0604020202020204" pitchFamily="34" charset="0"/>
                <a:cs typeface="Arial" panose="020B0604020202020204" pitchFamily="34" charset="0"/>
              </a:rPr>
              <a:t>Les piliers de notre culture de la sécurité</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4173C1-FF65-4230-B636-A68DED9D32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bbe8b-0315-4333-80c0-0d9bf9bb1cae"/>
    <ds:schemaRef ds:uri="16a9e357-cab0-4ee7-b340-887158dfc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 ds:uri="acfbbe8b-0315-4333-80c0-0d9bf9bb1cae"/>
    <ds:schemaRef ds:uri="16a9e357-cab0-4ee7-b340-887158dfc22e"/>
  </ds:schemaRefs>
</ds:datastoreItem>
</file>

<file path=customXml/itemProps3.xml><?xml version="1.0" encoding="utf-8"?>
<ds:datastoreItem xmlns:ds="http://schemas.openxmlformats.org/officeDocument/2006/customXml" ds:itemID="{5948726E-8085-43C5-8757-4AC240FAC929}">
  <ds:schemaRefs>
    <ds:schemaRef ds:uri="http://schemas.microsoft.com/sharepoint/v3/contenttype/forms"/>
  </ds:schemaRefs>
</ds:datastoreItem>
</file>

<file path=docMetadata/LabelInfo.xml><?xml version="1.0" encoding="utf-8"?>
<clbl:labelList xmlns:clbl="http://schemas.microsoft.com/office/2020/mipLabelMetadata">
  <clbl:label id="{19bbf8f7-2698-48b4-bbd3-985a111033f7}" enabled="0" method="" siteId="{19bbf8f7-2698-48b4-bbd3-985a111033f7}" removed="1"/>
</clbl:labelList>
</file>

<file path=docProps/app.xml><?xml version="1.0" encoding="utf-8"?>
<Properties xmlns="http://schemas.openxmlformats.org/officeDocument/2006/extended-properties" xmlns:vt="http://schemas.openxmlformats.org/officeDocument/2006/docPropsVTypes">
  <TotalTime>13442</TotalTime>
  <Words>3216</Words>
  <Application>Microsoft Office PowerPoint</Application>
  <PresentationFormat>Widescreen</PresentationFormat>
  <Paragraphs>314</Paragraphs>
  <Slides>21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Acme Gothic</vt:lpstr>
      <vt:lpstr>Arial</vt:lpstr>
      <vt:lpstr>Arial Black</vt:lpstr>
      <vt:lpstr>Calibri</vt:lpstr>
      <vt:lpstr>Calibri Light</vt:lpstr>
      <vt:lpstr>Comic Sans MS</vt:lpstr>
      <vt:lpstr>DIN Pro</vt:lpstr>
      <vt:lpstr>Wingdings</vt:lpstr>
      <vt:lpstr>Office Theme</vt:lpstr>
      <vt:lpstr>PowerPoint Presentation</vt:lpstr>
      <vt:lpstr>PowerPoint Presentation</vt:lpstr>
      <vt:lpstr>PowerPoint Presentation</vt:lpstr>
      <vt:lpstr>PowerPoint Presentation</vt:lpstr>
      <vt:lpstr>NOTRE PARCOURS SÉCURITÉ </vt:lpstr>
      <vt:lpstr>PowerPoint Presentation</vt:lpstr>
      <vt:lpstr>BLESSURES AU 1ER TRIMESTRE 2024 </vt:lpstr>
      <vt:lpstr>Le parcours sécurité de Mauser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Michelle Machen</cp:lastModifiedBy>
  <cp:revision>36</cp:revision>
  <dcterms:created xsi:type="dcterms:W3CDTF">2023-04-05T19:27:26Z</dcterms:created>
  <dcterms:modified xsi:type="dcterms:W3CDTF">2024-05-24T19:56:45Z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0x010100B3D3BBDE03C62B42B7D1AAD33A91D428</vt:lpwstr>
  </property>
  <property fmtid="{D5CDD505-2E9C-101B-9397-08002B2CF9AE}" pid="3" name="MediaServiceImageTags">
    <vt:lpwstr/>
  </property>
</Properties>
</file>