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287" r:id="rId6"/>
    <p:sldId id="268" r:id="rId7"/>
    <p:sldId id="289" r:id="rId8"/>
    <p:sldId id="288" r:id="rId9"/>
    <p:sldId id="290" r:id="rId10"/>
    <p:sldId id="267" r:id="rId11"/>
    <p:sldId id="279" r:id="rId12"/>
    <p:sldId id="297" r:id="rId13"/>
    <p:sldId id="292" r:id="rId14"/>
    <p:sldId id="271" r:id="rId15"/>
    <p:sldId id="270" r:id="rId16"/>
    <p:sldId id="274" r:id="rId17"/>
    <p:sldId id="298" r:id="rId18"/>
    <p:sldId id="272" r:id="rId19"/>
    <p:sldId id="275" r:id="rId20"/>
    <p:sldId id="291" r:id="rId21"/>
    <p:sldId id="280" r:id="rId22"/>
    <p:sldId id="265" r:id="rId23"/>
    <p:sldId id="266" r:id="rId24"/>
    <p:sldId id="264"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D00"/>
    <a:srgbClr val="0033A0"/>
    <a:srgbClr val="971C52"/>
    <a:srgbClr val="00A9E0"/>
    <a:srgbClr val="F1AF1D"/>
    <a:srgbClr val="035F19"/>
    <a:srgbClr val="0054A6"/>
    <a:srgbClr val="092643"/>
    <a:srgbClr val="3A5774"/>
    <a:srgbClr val="0522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89DCB8-0427-4D8A-B0AF-0577DC212501}" v="19" dt="2024-05-24T15:03:28.0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86486" autoAdjust="0"/>
  </p:normalViewPr>
  <p:slideViewPr>
    <p:cSldViewPr snapToGrid="0">
      <p:cViewPr varScale="1">
        <p:scale>
          <a:sx n="95" d="100"/>
          <a:sy n="95" d="100"/>
        </p:scale>
        <p:origin x="1062" y="66"/>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Machen" userId="521fa2bf-7d9e-4e64-91f3-35603fb06b1f" providerId="ADAL" clId="{E489DCB8-0427-4D8A-B0AF-0577DC212501}"/>
    <pc:docChg chg="undo custSel addSld modSld modMainMaster">
      <pc:chgData name="Michelle Machen" userId="521fa2bf-7d9e-4e64-91f3-35603fb06b1f" providerId="ADAL" clId="{E489DCB8-0427-4D8A-B0AF-0577DC212501}" dt="2024-05-24T15:03:28.059" v="177"/>
      <pc:docMkLst>
        <pc:docMk/>
      </pc:docMkLst>
      <pc:sldChg chg="modSp">
        <pc:chgData name="Michelle Machen" userId="521fa2bf-7d9e-4e64-91f3-35603fb06b1f" providerId="ADAL" clId="{E489DCB8-0427-4D8A-B0AF-0577DC212501}" dt="2024-05-24T14:42:27.365" v="0"/>
        <pc:sldMkLst>
          <pc:docMk/>
          <pc:sldMk cId="309841290" sldId="256"/>
        </pc:sldMkLst>
        <pc:spChg chg="mod">
          <ac:chgData name="Michelle Machen" userId="521fa2bf-7d9e-4e64-91f3-35603fb06b1f" providerId="ADAL" clId="{E489DCB8-0427-4D8A-B0AF-0577DC212501}" dt="2024-05-24T14:42:27.365" v="0"/>
          <ac:spMkLst>
            <pc:docMk/>
            <pc:sldMk cId="309841290" sldId="256"/>
            <ac:spMk id="9" creationId="{1CA947BF-ABA2-4088-9D40-250C382CFAF0}"/>
          </ac:spMkLst>
        </pc:spChg>
      </pc:sldChg>
      <pc:sldChg chg="modSp">
        <pc:chgData name="Michelle Machen" userId="521fa2bf-7d9e-4e64-91f3-35603fb06b1f" providerId="ADAL" clId="{E489DCB8-0427-4D8A-B0AF-0577DC212501}" dt="2024-05-24T14:42:27.365" v="0"/>
        <pc:sldMkLst>
          <pc:docMk/>
          <pc:sldMk cId="3388706351" sldId="264"/>
        </pc:sldMkLst>
        <pc:spChg chg="mod">
          <ac:chgData name="Michelle Machen" userId="521fa2bf-7d9e-4e64-91f3-35603fb06b1f" providerId="ADAL" clId="{E489DCB8-0427-4D8A-B0AF-0577DC212501}" dt="2024-05-24T14:42:27.365" v="0"/>
          <ac:spMkLst>
            <pc:docMk/>
            <pc:sldMk cId="3388706351" sldId="264"/>
            <ac:spMk id="5" creationId="{60766481-2F9D-4466-91D9-79A1A49632E2}"/>
          </ac:spMkLst>
        </pc:spChg>
      </pc:sldChg>
      <pc:sldChg chg="modSp">
        <pc:chgData name="Michelle Machen" userId="521fa2bf-7d9e-4e64-91f3-35603fb06b1f" providerId="ADAL" clId="{E489DCB8-0427-4D8A-B0AF-0577DC212501}" dt="2024-05-24T14:42:27.365" v="0"/>
        <pc:sldMkLst>
          <pc:docMk/>
          <pc:sldMk cId="1904048126" sldId="265"/>
        </pc:sldMkLst>
        <pc:spChg chg="mod">
          <ac:chgData name="Michelle Machen" userId="521fa2bf-7d9e-4e64-91f3-35603fb06b1f" providerId="ADAL" clId="{E489DCB8-0427-4D8A-B0AF-0577DC212501}" dt="2024-05-24T14:42:27.365" v="0"/>
          <ac:spMkLst>
            <pc:docMk/>
            <pc:sldMk cId="1904048126" sldId="265"/>
            <ac:spMk id="5" creationId="{60766481-2F9D-4466-91D9-79A1A49632E2}"/>
          </ac:spMkLst>
        </pc:spChg>
      </pc:sldChg>
      <pc:sldChg chg="modSp">
        <pc:chgData name="Michelle Machen" userId="521fa2bf-7d9e-4e64-91f3-35603fb06b1f" providerId="ADAL" clId="{E489DCB8-0427-4D8A-B0AF-0577DC212501}" dt="2024-05-24T14:42:27.365" v="0"/>
        <pc:sldMkLst>
          <pc:docMk/>
          <pc:sldMk cId="2686354981" sldId="266"/>
        </pc:sldMkLst>
        <pc:spChg chg="mod">
          <ac:chgData name="Michelle Machen" userId="521fa2bf-7d9e-4e64-91f3-35603fb06b1f" providerId="ADAL" clId="{E489DCB8-0427-4D8A-B0AF-0577DC212501}" dt="2024-05-24T14:42:27.365" v="0"/>
          <ac:spMkLst>
            <pc:docMk/>
            <pc:sldMk cId="2686354981" sldId="266"/>
            <ac:spMk id="5" creationId="{60766481-2F9D-4466-91D9-79A1A49632E2}"/>
          </ac:spMkLst>
        </pc:spChg>
      </pc:sldChg>
      <pc:sldChg chg="addSp delSp modSp mod">
        <pc:chgData name="Michelle Machen" userId="521fa2bf-7d9e-4e64-91f3-35603fb06b1f" providerId="ADAL" clId="{E489DCB8-0427-4D8A-B0AF-0577DC212501}" dt="2024-05-24T14:44:55.140" v="63"/>
        <pc:sldMkLst>
          <pc:docMk/>
          <pc:sldMk cId="1537101364" sldId="267"/>
        </pc:sldMkLst>
        <pc:spChg chg="mod">
          <ac:chgData name="Michelle Machen" userId="521fa2bf-7d9e-4e64-91f3-35603fb06b1f" providerId="ADAL" clId="{E489DCB8-0427-4D8A-B0AF-0577DC212501}" dt="2024-05-24T14:42:27.365" v="0"/>
          <ac:spMkLst>
            <pc:docMk/>
            <pc:sldMk cId="1537101364" sldId="267"/>
            <ac:spMk id="5" creationId="{60766481-2F9D-4466-91D9-79A1A49632E2}"/>
          </ac:spMkLst>
        </pc:spChg>
        <pc:spChg chg="mod">
          <ac:chgData name="Michelle Machen" userId="521fa2bf-7d9e-4e64-91f3-35603fb06b1f" providerId="ADAL" clId="{E489DCB8-0427-4D8A-B0AF-0577DC212501}" dt="2024-05-24T14:42:27.365" v="0"/>
          <ac:spMkLst>
            <pc:docMk/>
            <pc:sldMk cId="1537101364" sldId="267"/>
            <ac:spMk id="15" creationId="{F3E85788-075F-4E75-AAB5-12D34503189E}"/>
          </ac:spMkLst>
        </pc:spChg>
        <pc:picChg chg="add mod">
          <ac:chgData name="Michelle Machen" userId="521fa2bf-7d9e-4e64-91f3-35603fb06b1f" providerId="ADAL" clId="{E489DCB8-0427-4D8A-B0AF-0577DC212501}" dt="2024-05-24T14:44:55.140" v="63"/>
          <ac:picMkLst>
            <pc:docMk/>
            <pc:sldMk cId="1537101364" sldId="267"/>
            <ac:picMk id="2" creationId="{335591C6-FA9D-C19F-8251-3AC906436FC3}"/>
          </ac:picMkLst>
        </pc:picChg>
        <pc:picChg chg="add mod">
          <ac:chgData name="Michelle Machen" userId="521fa2bf-7d9e-4e64-91f3-35603fb06b1f" providerId="ADAL" clId="{E489DCB8-0427-4D8A-B0AF-0577DC212501}" dt="2024-05-24T14:44:55.140" v="63"/>
          <ac:picMkLst>
            <pc:docMk/>
            <pc:sldMk cId="1537101364" sldId="267"/>
            <ac:picMk id="8" creationId="{F5DB7ED3-91A5-1715-675C-75A84F3D8BBE}"/>
          </ac:picMkLst>
        </pc:picChg>
        <pc:picChg chg="del">
          <ac:chgData name="Michelle Machen" userId="521fa2bf-7d9e-4e64-91f3-35603fb06b1f" providerId="ADAL" clId="{E489DCB8-0427-4D8A-B0AF-0577DC212501}" dt="2024-05-24T14:44:48.638" v="61" actId="478"/>
          <ac:picMkLst>
            <pc:docMk/>
            <pc:sldMk cId="1537101364" sldId="267"/>
            <ac:picMk id="14" creationId="{209930D1-59AD-AC78-E2AE-38F567F45CE4}"/>
          </ac:picMkLst>
        </pc:picChg>
        <pc:picChg chg="del">
          <ac:chgData name="Michelle Machen" userId="521fa2bf-7d9e-4e64-91f3-35603fb06b1f" providerId="ADAL" clId="{E489DCB8-0427-4D8A-B0AF-0577DC212501}" dt="2024-05-24T14:44:49.276" v="62" actId="478"/>
          <ac:picMkLst>
            <pc:docMk/>
            <pc:sldMk cId="1537101364" sldId="267"/>
            <ac:picMk id="17" creationId="{312E4A39-9E48-7A1F-08D6-A33A7D1C812E}"/>
          </ac:picMkLst>
        </pc:picChg>
      </pc:sldChg>
      <pc:sldChg chg="modSp mod">
        <pc:chgData name="Michelle Machen" userId="521fa2bf-7d9e-4e64-91f3-35603fb06b1f" providerId="ADAL" clId="{E489DCB8-0427-4D8A-B0AF-0577DC212501}" dt="2024-05-24T14:49:38.246" v="166"/>
        <pc:sldMkLst>
          <pc:docMk/>
          <pc:sldMk cId="3872770462" sldId="275"/>
        </pc:sldMkLst>
        <pc:spChg chg="mod">
          <ac:chgData name="Michelle Machen" userId="521fa2bf-7d9e-4e64-91f3-35603fb06b1f" providerId="ADAL" clId="{E489DCB8-0427-4D8A-B0AF-0577DC212501}" dt="2024-05-24T14:48:11.682" v="119" actId="20577"/>
          <ac:spMkLst>
            <pc:docMk/>
            <pc:sldMk cId="3872770462" sldId="275"/>
            <ac:spMk id="9" creationId="{74C0967F-AAFD-CAF6-FEE6-70FAC5D0E3ED}"/>
          </ac:spMkLst>
        </pc:spChg>
        <pc:spChg chg="mod">
          <ac:chgData name="Michelle Machen" userId="521fa2bf-7d9e-4e64-91f3-35603fb06b1f" providerId="ADAL" clId="{E489DCB8-0427-4D8A-B0AF-0577DC212501}" dt="2024-05-24T14:48:38.184" v="154" actId="1037"/>
          <ac:spMkLst>
            <pc:docMk/>
            <pc:sldMk cId="3872770462" sldId="275"/>
            <ac:spMk id="11" creationId="{4AE93960-CF78-12BC-DC96-DB52DDFC4384}"/>
          </ac:spMkLst>
        </pc:spChg>
        <pc:graphicFrameChg chg="mod">
          <ac:chgData name="Michelle Machen" userId="521fa2bf-7d9e-4e64-91f3-35603fb06b1f" providerId="ADAL" clId="{E489DCB8-0427-4D8A-B0AF-0577DC212501}" dt="2024-05-24T14:49:38.246" v="166"/>
          <ac:graphicFrameMkLst>
            <pc:docMk/>
            <pc:sldMk cId="3872770462" sldId="275"/>
            <ac:graphicFrameMk id="7" creationId="{2A404A72-613C-7C77-9817-870B8352FBFB}"/>
          </ac:graphicFrameMkLst>
        </pc:graphicFrameChg>
      </pc:sldChg>
      <pc:sldChg chg="modSp">
        <pc:chgData name="Michelle Machen" userId="521fa2bf-7d9e-4e64-91f3-35603fb06b1f" providerId="ADAL" clId="{E489DCB8-0427-4D8A-B0AF-0577DC212501}" dt="2024-05-24T14:42:27.365" v="0"/>
        <pc:sldMkLst>
          <pc:docMk/>
          <pc:sldMk cId="1725687730" sldId="279"/>
        </pc:sldMkLst>
        <pc:spChg chg="mod">
          <ac:chgData name="Michelle Machen" userId="521fa2bf-7d9e-4e64-91f3-35603fb06b1f" providerId="ADAL" clId="{E489DCB8-0427-4D8A-B0AF-0577DC212501}" dt="2024-05-24T14:42:27.365" v="0"/>
          <ac:spMkLst>
            <pc:docMk/>
            <pc:sldMk cId="1725687730" sldId="279"/>
            <ac:spMk id="5" creationId="{60766481-2F9D-4466-91D9-79A1A49632E2}"/>
          </ac:spMkLst>
        </pc:spChg>
      </pc:sldChg>
      <pc:sldChg chg="modSp mod">
        <pc:chgData name="Michelle Machen" userId="521fa2bf-7d9e-4e64-91f3-35603fb06b1f" providerId="ADAL" clId="{E489DCB8-0427-4D8A-B0AF-0577DC212501}" dt="2024-05-24T15:03:28.059" v="177"/>
        <pc:sldMkLst>
          <pc:docMk/>
          <pc:sldMk cId="4000896723" sldId="288"/>
        </pc:sldMkLst>
        <pc:spChg chg="mod">
          <ac:chgData name="Michelle Machen" userId="521fa2bf-7d9e-4e64-91f3-35603fb06b1f" providerId="ADAL" clId="{E489DCB8-0427-4D8A-B0AF-0577DC212501}" dt="2024-05-24T14:42:27.365" v="0"/>
          <ac:spMkLst>
            <pc:docMk/>
            <pc:sldMk cId="4000896723" sldId="288"/>
            <ac:spMk id="5" creationId="{60766481-2F9D-4466-91D9-79A1A49632E2}"/>
          </ac:spMkLst>
        </pc:spChg>
        <pc:spChg chg="mod">
          <ac:chgData name="Michelle Machen" userId="521fa2bf-7d9e-4e64-91f3-35603fb06b1f" providerId="ADAL" clId="{E489DCB8-0427-4D8A-B0AF-0577DC212501}" dt="2024-05-24T14:43:50.497" v="14" actId="20577"/>
          <ac:spMkLst>
            <pc:docMk/>
            <pc:sldMk cId="4000896723" sldId="288"/>
            <ac:spMk id="17" creationId="{CDB06A08-389B-F791-2CC3-0711035BA7C2}"/>
          </ac:spMkLst>
        </pc:spChg>
        <pc:spChg chg="mod">
          <ac:chgData name="Michelle Machen" userId="521fa2bf-7d9e-4e64-91f3-35603fb06b1f" providerId="ADAL" clId="{E489DCB8-0427-4D8A-B0AF-0577DC212501}" dt="2024-05-24T14:43:55.635" v="19" actId="20577"/>
          <ac:spMkLst>
            <pc:docMk/>
            <pc:sldMk cId="4000896723" sldId="288"/>
            <ac:spMk id="20" creationId="{F6252E08-B253-AB47-70D4-918C192DC3A3}"/>
          </ac:spMkLst>
        </pc:spChg>
        <pc:spChg chg="mod">
          <ac:chgData name="Michelle Machen" userId="521fa2bf-7d9e-4e64-91f3-35603fb06b1f" providerId="ADAL" clId="{E489DCB8-0427-4D8A-B0AF-0577DC212501}" dt="2024-05-24T14:44:07.627" v="52" actId="1037"/>
          <ac:spMkLst>
            <pc:docMk/>
            <pc:sldMk cId="4000896723" sldId="288"/>
            <ac:spMk id="27" creationId="{1B90EA53-4CE2-509E-0366-79D4AC1C9CAB}"/>
          </ac:spMkLst>
        </pc:spChg>
        <pc:grpChg chg="mod">
          <ac:chgData name="Michelle Machen" userId="521fa2bf-7d9e-4e64-91f3-35603fb06b1f" providerId="ADAL" clId="{E489DCB8-0427-4D8A-B0AF-0577DC212501}" dt="2024-05-24T14:44:01.547" v="41" actId="1038"/>
          <ac:grpSpMkLst>
            <pc:docMk/>
            <pc:sldMk cId="4000896723" sldId="288"/>
            <ac:grpSpMk id="21" creationId="{96CC0107-5490-465C-09DE-88633170C5A3}"/>
          </ac:grpSpMkLst>
        </pc:grpChg>
        <pc:grpChg chg="mod">
          <ac:chgData name="Michelle Machen" userId="521fa2bf-7d9e-4e64-91f3-35603fb06b1f" providerId="ADAL" clId="{E489DCB8-0427-4D8A-B0AF-0577DC212501}" dt="2024-05-24T14:44:01.547" v="41" actId="1038"/>
          <ac:grpSpMkLst>
            <pc:docMk/>
            <pc:sldMk cId="4000896723" sldId="288"/>
            <ac:grpSpMk id="23" creationId="{DDBA3540-46CD-B7DB-3DE7-459F3927DEE4}"/>
          </ac:grpSpMkLst>
        </pc:grpChg>
        <pc:graphicFrameChg chg="mod">
          <ac:chgData name="Michelle Machen" userId="521fa2bf-7d9e-4e64-91f3-35603fb06b1f" providerId="ADAL" clId="{E489DCB8-0427-4D8A-B0AF-0577DC212501}" dt="2024-05-24T15:03:28.059" v="177"/>
          <ac:graphicFrameMkLst>
            <pc:docMk/>
            <pc:sldMk cId="4000896723" sldId="288"/>
            <ac:graphicFrameMk id="12" creationId="{A4A7C3A7-27E6-0F66-9A79-3AD4485CFD2B}"/>
          </ac:graphicFrameMkLst>
        </pc:graphicFrameChg>
        <pc:graphicFrameChg chg="mod">
          <ac:chgData name="Michelle Machen" userId="521fa2bf-7d9e-4e64-91f3-35603fb06b1f" providerId="ADAL" clId="{E489DCB8-0427-4D8A-B0AF-0577DC212501}" dt="2024-05-24T14:44:35.069" v="60" actId="14100"/>
          <ac:graphicFrameMkLst>
            <pc:docMk/>
            <pc:sldMk cId="4000896723" sldId="288"/>
            <ac:graphicFrameMk id="14" creationId="{3482295F-985A-B6A5-9A8E-0A250BAC2660}"/>
          </ac:graphicFrameMkLst>
        </pc:graphicFrameChg>
      </pc:sldChg>
      <pc:sldChg chg="modSp add mod modTransition">
        <pc:chgData name="Michelle Machen" userId="521fa2bf-7d9e-4e64-91f3-35603fb06b1f" providerId="ADAL" clId="{E489DCB8-0427-4D8A-B0AF-0577DC212501}" dt="2024-05-24T14:47:11.628" v="99" actId="20577"/>
        <pc:sldMkLst>
          <pc:docMk/>
          <pc:sldMk cId="3338377" sldId="298"/>
        </pc:sldMkLst>
        <pc:spChg chg="mod">
          <ac:chgData name="Michelle Machen" userId="521fa2bf-7d9e-4e64-91f3-35603fb06b1f" providerId="ADAL" clId="{E489DCB8-0427-4D8A-B0AF-0577DC212501}" dt="2024-05-24T14:45:30.932" v="66" actId="6549"/>
          <ac:spMkLst>
            <pc:docMk/>
            <pc:sldMk cId="3338377" sldId="298"/>
            <ac:spMk id="2" creationId="{DB6E0BF4-D8EB-A4C3-D078-0A0F8EDC4B6F}"/>
          </ac:spMkLst>
        </pc:spChg>
        <pc:spChg chg="mod">
          <ac:chgData name="Michelle Machen" userId="521fa2bf-7d9e-4e64-91f3-35603fb06b1f" providerId="ADAL" clId="{E489DCB8-0427-4D8A-B0AF-0577DC212501}" dt="2024-05-24T14:47:11.628" v="99" actId="20577"/>
          <ac:spMkLst>
            <pc:docMk/>
            <pc:sldMk cId="3338377" sldId="298"/>
            <ac:spMk id="4" creationId="{1C9DBB69-86E7-4B3D-71D5-648737F9D7FB}"/>
          </ac:spMkLst>
        </pc:spChg>
        <pc:spChg chg="mod">
          <ac:chgData name="Michelle Machen" userId="521fa2bf-7d9e-4e64-91f3-35603fb06b1f" providerId="ADAL" clId="{E489DCB8-0427-4D8A-B0AF-0577DC212501}" dt="2024-05-24T14:46:58.419" v="92" actId="20577"/>
          <ac:spMkLst>
            <pc:docMk/>
            <pc:sldMk cId="3338377" sldId="298"/>
            <ac:spMk id="5" creationId="{313F344E-0E5D-340A-509B-D1A614C99BDF}"/>
          </ac:spMkLst>
        </pc:spChg>
      </pc:sldChg>
      <pc:sldMasterChg chg="modSldLayout">
        <pc:chgData name="Michelle Machen" userId="521fa2bf-7d9e-4e64-91f3-35603fb06b1f" providerId="ADAL" clId="{E489DCB8-0427-4D8A-B0AF-0577DC212501}" dt="2024-05-24T14:42:27.365" v="0"/>
        <pc:sldMasterMkLst>
          <pc:docMk/>
          <pc:sldMasterMk cId="620836877" sldId="2147483648"/>
        </pc:sldMasterMkLst>
        <pc:sldLayoutChg chg="modSp">
          <pc:chgData name="Michelle Machen" userId="521fa2bf-7d9e-4e64-91f3-35603fb06b1f" providerId="ADAL" clId="{E489DCB8-0427-4D8A-B0AF-0577DC212501}" dt="2024-05-24T14:42:27.365" v="0"/>
          <pc:sldLayoutMkLst>
            <pc:docMk/>
            <pc:sldMasterMk cId="620836877" sldId="2147483648"/>
            <pc:sldLayoutMk cId="698946327" sldId="2147483650"/>
          </pc:sldLayoutMkLst>
          <pc:spChg chg="mod">
            <ac:chgData name="Michelle Machen" userId="521fa2bf-7d9e-4e64-91f3-35603fb06b1f" providerId="ADAL" clId="{E489DCB8-0427-4D8A-B0AF-0577DC212501}" dt="2024-05-24T14:42:27.365" v="0"/>
            <ac:spMkLst>
              <pc:docMk/>
              <pc:sldMasterMk cId="620836877" sldId="2147483648"/>
              <pc:sldLayoutMk cId="698946327" sldId="2147483650"/>
              <ac:spMk id="9" creationId="{86E4AD7D-8731-4923-0BEE-3EC0892111FA}"/>
            </ac:spMkLst>
          </pc:spChg>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1031" sz="1600" dirty="0"/>
              <a:t>2020-</a:t>
            </a:r>
            <a:r>
              <a:rPr lang="en-US" sz="1600" dirty="0"/>
              <a:t>2024</a:t>
            </a:r>
            <a:r>
              <a:rPr lang="1031" sz="1600" dirty="0"/>
              <a:t> MPS - Jahr bis heute Vorfallrate</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TRIR (Total Recordable Incident Rate - Vorfallrate gesamt)</c:v>
                </c:pt>
              </c:strCache>
            </c:strRef>
          </c:tx>
          <c:spPr>
            <a:solidFill>
              <a:srgbClr val="0033A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General</c:formatCode>
                <c:ptCount val="5"/>
                <c:pt idx="0">
                  <c:v>3.09</c:v>
                </c:pt>
                <c:pt idx="1">
                  <c:v>3.02</c:v>
                </c:pt>
                <c:pt idx="2">
                  <c:v>2.4500000000000002</c:v>
                </c:pt>
                <c:pt idx="3">
                  <c:v>2.2999999999999998</c:v>
                </c:pt>
                <c:pt idx="4">
                  <c:v>1.68</c:v>
                </c:pt>
              </c:numCache>
            </c:numRef>
          </c:val>
          <c:extLst>
            <c:ext xmlns:c16="http://schemas.microsoft.com/office/drawing/2014/chart" uri="{C3380CC4-5D6E-409C-BE32-E72D297353CC}">
              <c16:uniqueId val="{00000000-5877-4475-B558-41D15C31545A}"/>
            </c:ext>
          </c:extLst>
        </c:ser>
        <c:ser>
          <c:idx val="1"/>
          <c:order val="1"/>
          <c:tx>
            <c:strRef>
              <c:f>Sheet1!$C$1</c:f>
              <c:strCache>
                <c:ptCount val="1"/>
                <c:pt idx="0">
                  <c:v>LTIR (Lost Time Incidence Rate - Verlorene Arbeitszeit durch Vorfälle) </c:v>
                </c:pt>
              </c:strCache>
            </c:strRef>
          </c:tx>
          <c:spPr>
            <a:solidFill>
              <a:srgbClr val="84BD0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General</c:formatCode>
                <c:ptCount val="5"/>
                <c:pt idx="0">
                  <c:v>0.99</c:v>
                </c:pt>
                <c:pt idx="1">
                  <c:v>0.9</c:v>
                </c:pt>
                <c:pt idx="2">
                  <c:v>0.85</c:v>
                </c:pt>
                <c:pt idx="3">
                  <c:v>0.71</c:v>
                </c:pt>
                <c:pt idx="4">
                  <c:v>0.56000000000000005</c:v>
                </c:pt>
              </c:numCache>
            </c:numRef>
          </c:val>
          <c:extLst>
            <c:ext xmlns:c16="http://schemas.microsoft.com/office/drawing/2014/chart" uri="{C3380CC4-5D6E-409C-BE32-E72D297353CC}">
              <c16:uniqueId val="{00000001-5877-4475-B558-41D15C31545A}"/>
            </c:ext>
          </c:extLst>
        </c:ser>
        <c:dLbls>
          <c:showLegendKey val="0"/>
          <c:showVal val="0"/>
          <c:showCatName val="0"/>
          <c:showSerName val="0"/>
          <c:showPercent val="0"/>
          <c:showBubbleSize val="0"/>
        </c:dLbls>
        <c:gapWidth val="75"/>
        <c:overlap val="-25"/>
        <c:axId val="643428928"/>
        <c:axId val="643415488"/>
      </c:barChart>
      <c:catAx>
        <c:axId val="64342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15488"/>
        <c:crosses val="autoZero"/>
        <c:auto val="0"/>
        <c:lblAlgn val="ctr"/>
        <c:lblOffset val="100"/>
        <c:noMultiLvlLbl val="0"/>
      </c:catAx>
      <c:valAx>
        <c:axId val="643415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28928"/>
        <c:crosses val="autoZero"/>
        <c:crossBetween val="between"/>
      </c:valAx>
      <c:spPr>
        <a:noFill/>
        <a:ln>
          <a:noFill/>
        </a:ln>
        <a:effectLst/>
      </c:spPr>
    </c:plotArea>
    <c:legend>
      <c:legendPos val="b"/>
      <c:layout>
        <c:manualLayout>
          <c:xMode val="edge"/>
          <c:yMode val="edge"/>
          <c:x val="7.9538690136874077E-2"/>
          <c:y val="0.71275192090634187"/>
          <c:w val="0.84092261972625182"/>
          <c:h val="0.28724820580257715"/>
        </c:manualLayout>
      </c:layout>
      <c:overlay val="0"/>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1031" sz="1600" dirty="0"/>
              <a:t>2020-</a:t>
            </a:r>
            <a:r>
              <a:rPr lang="en-US" sz="1600" dirty="0"/>
              <a:t>2024</a:t>
            </a:r>
            <a:r>
              <a:rPr lang="1031" sz="1600" dirty="0"/>
              <a:t> MPS - Jahr bis heute Vorfallrate Vergleich</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Beinahe-Fehler Vorfallrate</c:v>
                </c:pt>
              </c:strCache>
            </c:strRef>
          </c:tx>
          <c:spPr>
            <a:solidFill>
              <a:srgbClr val="0033A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General</c:formatCode>
                <c:ptCount val="5"/>
                <c:pt idx="0">
                  <c:v>3.55</c:v>
                </c:pt>
                <c:pt idx="1">
                  <c:v>19.64</c:v>
                </c:pt>
                <c:pt idx="2">
                  <c:v>89.66</c:v>
                </c:pt>
                <c:pt idx="3">
                  <c:v>94.65</c:v>
                </c:pt>
                <c:pt idx="4">
                  <c:v>99.54</c:v>
                </c:pt>
              </c:numCache>
            </c:numRef>
          </c:val>
          <c:extLst>
            <c:ext xmlns:c16="http://schemas.microsoft.com/office/drawing/2014/chart" uri="{C3380CC4-5D6E-409C-BE32-E72D297353CC}">
              <c16:uniqueId val="{00000000-E095-41FF-8AE1-5DED9349ADAC}"/>
            </c:ext>
          </c:extLst>
        </c:ser>
        <c:ser>
          <c:idx val="1"/>
          <c:order val="1"/>
          <c:tx>
            <c:strRef>
              <c:f>Sheet1!$C$1</c:f>
              <c:strCache>
                <c:ptCount val="1"/>
                <c:pt idx="0">
                  <c:v>Erste Hilfe Vorfallrate</c:v>
                </c:pt>
              </c:strCache>
            </c:strRef>
          </c:tx>
          <c:spPr>
            <a:solidFill>
              <a:srgbClr val="84BD0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General</c:formatCode>
                <c:ptCount val="5"/>
                <c:pt idx="0">
                  <c:v>4.6900000000000004</c:v>
                </c:pt>
                <c:pt idx="1">
                  <c:v>4.3</c:v>
                </c:pt>
                <c:pt idx="2">
                  <c:v>6.41</c:v>
                </c:pt>
                <c:pt idx="3">
                  <c:v>6.31</c:v>
                </c:pt>
                <c:pt idx="4">
                  <c:v>5.3</c:v>
                </c:pt>
              </c:numCache>
            </c:numRef>
          </c:val>
          <c:extLst>
            <c:ext xmlns:c16="http://schemas.microsoft.com/office/drawing/2014/chart" uri="{C3380CC4-5D6E-409C-BE32-E72D297353CC}">
              <c16:uniqueId val="{00000001-E095-41FF-8AE1-5DED9349ADAC}"/>
            </c:ext>
          </c:extLst>
        </c:ser>
        <c:dLbls>
          <c:showLegendKey val="0"/>
          <c:showVal val="0"/>
          <c:showCatName val="0"/>
          <c:showSerName val="0"/>
          <c:showPercent val="0"/>
          <c:showBubbleSize val="0"/>
        </c:dLbls>
        <c:gapWidth val="75"/>
        <c:overlap val="-25"/>
        <c:axId val="643428928"/>
        <c:axId val="643415488"/>
      </c:barChart>
      <c:catAx>
        <c:axId val="64342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15488"/>
        <c:crosses val="autoZero"/>
        <c:auto val="0"/>
        <c:lblAlgn val="ctr"/>
        <c:lblOffset val="100"/>
        <c:noMultiLvlLbl val="0"/>
      </c:catAx>
      <c:valAx>
        <c:axId val="643415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28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Anzahl der Verletzungen</c:v>
                </c:pt>
              </c:strCache>
            </c:strRef>
          </c:tx>
          <c:explosion val="1"/>
          <c:dPt>
            <c:idx val="0"/>
            <c:bubble3D val="0"/>
            <c:spPr>
              <a:solidFill>
                <a:srgbClr val="F1AF1D">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B388-4469-89CE-EBD287AC5DDC}"/>
              </c:ext>
            </c:extLst>
          </c:dPt>
          <c:dPt>
            <c:idx val="1"/>
            <c:bubble3D val="0"/>
            <c:spPr>
              <a:solidFill>
                <a:srgbClr val="00A9E0">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B388-4469-89CE-EBD287AC5DDC}"/>
              </c:ext>
            </c:extLst>
          </c:dPt>
          <c:dPt>
            <c:idx val="2"/>
            <c:bubble3D val="0"/>
            <c:spPr>
              <a:solidFill>
                <a:srgbClr val="971C52">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B388-4469-89CE-EBD287AC5DDC}"/>
              </c:ext>
            </c:extLst>
          </c:dPt>
          <c:dPt>
            <c:idx val="3"/>
            <c:bubble3D val="0"/>
            <c:spPr>
              <a:solidFill>
                <a:srgbClr val="0033A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B388-4469-89CE-EBD287AC5DDC}"/>
              </c:ext>
            </c:extLst>
          </c:dPt>
          <c:dPt>
            <c:idx val="4"/>
            <c:bubble3D val="0"/>
            <c:spPr>
              <a:solidFill>
                <a:srgbClr val="84BD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388-4469-89CE-EBD287AC5DDC}"/>
              </c:ext>
            </c:extLst>
          </c:dPt>
          <c:dPt>
            <c:idx val="5"/>
            <c:bubble3D val="0"/>
            <c:spPr>
              <a:solidFill>
                <a:srgbClr val="035F19"/>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B388-4469-89CE-EBD287AC5DDC}"/>
              </c:ext>
            </c:extLst>
          </c:dPt>
          <c:dPt>
            <c:idx val="6"/>
            <c:bubble3D val="0"/>
            <c:spPr>
              <a:solidFill>
                <a:schemeClr val="tx1">
                  <a:alpha val="25098"/>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388-4469-89CE-EBD287AC5DDC}"/>
              </c:ext>
            </c:extLst>
          </c:dPt>
          <c:dLbls>
            <c:dLbl>
              <c:idx val="0"/>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6-B388-4469-89CE-EBD287AC5DDC}"/>
                </c:ext>
              </c:extLst>
            </c:dLbl>
            <c:dLbl>
              <c:idx val="1"/>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B388-4469-89CE-EBD287AC5DDC}"/>
                </c:ext>
              </c:extLst>
            </c:dLbl>
            <c:dLbl>
              <c:idx val="2"/>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2-B388-4469-89CE-EBD287AC5DDC}"/>
                </c:ext>
              </c:extLst>
            </c:dLbl>
            <c:dLbl>
              <c:idx val="3"/>
              <c:layout>
                <c:manualLayout>
                  <c:x val="-5.6467334268067285E-2"/>
                  <c:y val="-1.4588294214879964E-2"/>
                </c:manualLayout>
              </c:layout>
              <c:spPr>
                <a:noFill/>
                <a:ln>
                  <a:noFill/>
                </a:ln>
                <a:effectLst/>
              </c:spPr>
              <c:txPr>
                <a:bodyPr rot="0" spcFirstLastPara="1" vertOverflow="ellipsis" vert="horz" wrap="square" lIns="38100" tIns="19050" rIns="38100" bIns="19050" anchor="ctr" anchorCtr="1">
                  <a:no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9870660213987126"/>
                      <c:h val="0.17451246954549998"/>
                    </c:manualLayout>
                  </c15:layout>
                </c:ext>
                <c:ext xmlns:c16="http://schemas.microsoft.com/office/drawing/2014/chart" uri="{C3380CC4-5D6E-409C-BE32-E72D297353CC}">
                  <c16:uniqueId val="{00000009-B388-4469-89CE-EBD287AC5DDC}"/>
                </c:ext>
              </c:extLst>
            </c:dLbl>
            <c:dLbl>
              <c:idx val="4"/>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B388-4469-89CE-EBD287AC5DDC}"/>
                </c:ext>
              </c:extLst>
            </c:dLbl>
            <c:dLbl>
              <c:idx val="5"/>
              <c:layout>
                <c:manualLayout>
                  <c:x val="-3.4075115506592327E-2"/>
                  <c:y val="0.1021182030897318"/>
                </c:manualLayout>
              </c:layout>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2264672806064681"/>
                      <c:h val="0.28355996880172668"/>
                    </c:manualLayout>
                  </c15:layout>
                </c:ext>
                <c:ext xmlns:c16="http://schemas.microsoft.com/office/drawing/2014/chart" uri="{C3380CC4-5D6E-409C-BE32-E72D297353CC}">
                  <c16:uniqueId val="{00000004-B388-4469-89CE-EBD287AC5DDC}"/>
                </c:ext>
              </c:extLst>
            </c:dLbl>
            <c:dLbl>
              <c:idx val="6"/>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B388-4469-89CE-EBD287AC5DDC}"/>
                </c:ext>
              </c:extLst>
            </c:dLbl>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Schnitt / Einstich</c:v>
                </c:pt>
                <c:pt idx="1">
                  <c:v>Gefangen zwischen Objekten</c:v>
                </c:pt>
                <c:pt idx="2">
                  <c:v>Zerrung / Verstauchung</c:v>
                </c:pt>
                <c:pt idx="3">
                  <c:v>Ausrutschen / Stolpern / Sturz</c:v>
                </c:pt>
                <c:pt idx="4">
                  <c:v>Von Objekt getroffen</c:v>
                </c:pt>
                <c:pt idx="5">
                  <c:v>Verbrennungen / Chemikalienexposition</c:v>
                </c:pt>
                <c:pt idx="6">
                  <c:v>Sonstiges</c:v>
                </c:pt>
              </c:strCache>
            </c:strRef>
          </c:cat>
          <c:val>
            <c:numRef>
              <c:f>Sheet1!$B$2:$B$8</c:f>
              <c:numCache>
                <c:formatCode>General</c:formatCode>
                <c:ptCount val="7"/>
                <c:pt idx="0">
                  <c:v>11</c:v>
                </c:pt>
                <c:pt idx="1">
                  <c:v>12</c:v>
                </c:pt>
                <c:pt idx="2">
                  <c:v>24</c:v>
                </c:pt>
                <c:pt idx="3">
                  <c:v>15</c:v>
                </c:pt>
                <c:pt idx="4">
                  <c:v>21</c:v>
                </c:pt>
                <c:pt idx="5">
                  <c:v>5</c:v>
                </c:pt>
                <c:pt idx="6">
                  <c:v>12</c:v>
                </c:pt>
              </c:numCache>
            </c:numRef>
          </c:val>
          <c:extLst>
            <c:ext xmlns:c16="http://schemas.microsoft.com/office/drawing/2014/chart" uri="{C3380CC4-5D6E-409C-BE32-E72D297353CC}">
              <c16:uniqueId val="{00000000-B388-4469-89CE-EBD287AC5DD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3347C-A1AC-471D-B861-DB2A03951BB9}" type="datetimeFigureOut">
              <a:rPr lang="en-US" smtClean="0"/>
              <a:t>5/24/2024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1D0BE-AFD9-465E-B786-C6F7B19AABEF}" type="slidenum">
              <a:rPr lang="en-US" smtClean="0"/>
              <a:t>‹#›</a:t>
            </a:fld>
            <a:endParaRPr lang="en-US"/>
          </a:p>
        </p:txBody>
      </p:sp>
    </p:spTree>
    <p:extLst>
      <p:ext uri="{BB962C8B-B14F-4D97-AF65-F5344CB8AC3E}">
        <p14:creationId xmlns:p14="http://schemas.microsoft.com/office/powerpoint/2010/main" val="3800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atin typeface="Arial" panose="020B0604020202020204" pitchFamily="34" charset="0"/>
                <a:cs typeface="Arial" panose="020B0604020202020204" pitchFamily="34" charset="0"/>
              </a:rPr>
              <a:t>At Mauser Packaging Solutions, we are all leaders when it comes to Safety. We all share equal responsibility for knowing and ability by our safety principles regardless of job, role or tenure. </a:t>
            </a:r>
          </a:p>
          <a:p>
            <a:pPr rtl="0"/>
            <a:r>
              <a:rPr lang="en-US">
                <a:latin typeface="Arial" panose="020B0604020202020204" pitchFamily="34" charset="0"/>
                <a:cs typeface="Arial" panose="020B0604020202020204" pitchFamily="34" charset="0"/>
              </a:rPr>
              <a:t> </a:t>
            </a:r>
          </a:p>
          <a:p>
            <a:pPr rtl="0">
              <a:spcAft>
                <a:spcPts val="1200"/>
              </a:spcAft>
            </a:pPr>
            <a:r>
              <a:rPr lang="en-US">
                <a:latin typeface="Arial" panose="020B0604020202020204" pitchFamily="34" charset="0"/>
                <a:cs typeface="Arial" panose="020B0604020202020204" pitchFamily="34" charset="0"/>
              </a:rPr>
              <a:t>We have a duty each and every day to remind ourselves of our core safety principles. Our core safety principles are:</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Nothing is worth getting injured over.</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All injuries can be prevented.</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Safety will be managed.</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 behavior is a condition of employment for all employees.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3</a:t>
            </a:fld>
            <a:endParaRPr lang="en-US"/>
          </a:p>
        </p:txBody>
      </p:sp>
    </p:spTree>
    <p:extLst>
      <p:ext uri="{BB962C8B-B14F-4D97-AF65-F5344CB8AC3E}">
        <p14:creationId xmlns:p14="http://schemas.microsoft.com/office/powerpoint/2010/main" val="2445280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4BD00"/>
              </a:buClr>
              <a:buSzPct val="125000"/>
            </a:pPr>
            <a:r>
              <a:rPr lang="en-US">
                <a:latin typeface="Arial" panose="020B0604020202020204" pitchFamily="34" charset="0"/>
                <a:cs typeface="Arial" panose="020B0604020202020204" pitchFamily="34" charset="0"/>
              </a:rPr>
              <a:t>The second pillar is the Life Saving Rules which are key safety principles that address hazards specific to our operations protect us against serious injury or death.</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If our policy is the statement of our commitment to safety, then the Life Saving Rules are the guiding principles of how we practice this commitment.</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Implemented in 2020, the Life Saving Rules provide guidance for how all employees should act when dealing with hazardous situations or circumstances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12</a:t>
            </a:fld>
            <a:endParaRPr lang="en-US"/>
          </a:p>
        </p:txBody>
      </p:sp>
    </p:spTree>
    <p:extLst>
      <p:ext uri="{BB962C8B-B14F-4D97-AF65-F5344CB8AC3E}">
        <p14:creationId xmlns:p14="http://schemas.microsoft.com/office/powerpoint/2010/main" val="842091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Leaders have a responsibility to create an environment that enforces these rules, but every employee has a responsibility for demonstrating behaviors and actions that adhere to the Life Saving Rules. </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An active commitment to the Life Saving Rules includes:</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Education</a:t>
            </a:r>
            <a:r>
              <a:rPr lang="en-US">
                <a:latin typeface="Arial" panose="020B0604020202020204" pitchFamily="34" charset="0"/>
                <a:cs typeface="Arial" panose="020B0604020202020204" pitchFamily="34" charset="0"/>
              </a:rPr>
              <a:t> - It’s your responsibility to understand the Life Saving Rules. If unclear, ask!</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Adherence</a:t>
            </a:r>
            <a:r>
              <a:rPr lang="en-US">
                <a:latin typeface="Arial" panose="020B0604020202020204" pitchFamily="34" charset="0"/>
                <a:cs typeface="Arial" panose="020B0604020202020204" pitchFamily="34" charset="0"/>
              </a:rPr>
              <a:t> to the Life Saving Rules – everyone is required to follow these rules regardless of position or job role</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Risk Assessment </a:t>
            </a:r>
            <a:r>
              <a:rPr lang="en-US">
                <a:latin typeface="Arial" panose="020B0604020202020204" pitchFamily="34" charset="0"/>
                <a:cs typeface="Arial" panose="020B0604020202020204" pitchFamily="34" charset="0"/>
              </a:rPr>
              <a:t>-Before conducting a task, review the task against the Life Saving Rules.</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Intervention</a:t>
            </a:r>
            <a:r>
              <a:rPr lang="en-US">
                <a:latin typeface="Arial" panose="020B0604020202020204" pitchFamily="34" charset="0"/>
                <a:cs typeface="Arial" panose="020B0604020202020204" pitchFamily="34" charset="0"/>
              </a:rPr>
              <a:t> - Everyone has the right to request an operation or activity be stopped if they believe a Life Saving Rule is not being followed and employees are at risk.</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Actively Working together</a:t>
            </a:r>
            <a:r>
              <a:rPr lang="en-US">
                <a:latin typeface="Arial" panose="020B0604020202020204" pitchFamily="34" charset="0"/>
                <a:cs typeface="Arial" panose="020B0604020202020204" pitchFamily="34" charset="0"/>
              </a:rPr>
              <a:t> - If you see a fellow worker at risk, say something</a:t>
            </a:r>
            <a:endParaRPr lang="en-US"/>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b="0" i="0" u="none" strike="noStrike" baseline="0">
                <a:solidFill>
                  <a:srgbClr val="5A6670"/>
                </a:solidFill>
                <a:latin typeface="DIN Pro" panose="02000503040000020003" pitchFamily="50" charset="0"/>
              </a:rPr>
              <a:t>Life Savings Rules are not to be ignored or take on alternative meanings. They are to be respected, upheld and consistently executed. We are all responsible and accountable.</a:t>
            </a:r>
            <a:endParaRPr lang="en-US"/>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13</a:t>
            </a:fld>
            <a:endParaRPr lang="en-US"/>
          </a:p>
        </p:txBody>
      </p:sp>
    </p:spTree>
    <p:extLst>
      <p:ext uri="{BB962C8B-B14F-4D97-AF65-F5344CB8AC3E}">
        <p14:creationId xmlns:p14="http://schemas.microsoft.com/office/powerpoint/2010/main" val="3663019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5S System is a continuous improvement process designed to improve productivity that also improves workplace safety. For each step in the 5S System, there are specific safety implications that create a safer work environment when followed.</a:t>
            </a:r>
          </a:p>
          <a:p>
            <a:endParaRPr lang="en-US"/>
          </a:p>
          <a:p>
            <a:pPr marL="171450" indent="-171450">
              <a:buFont typeface="Arial" panose="020B0604020202020204" pitchFamily="34" charset="0"/>
              <a:buChar char="•"/>
            </a:pPr>
            <a:r>
              <a:rPr lang="en-US"/>
              <a:t>Sorting removes unnecessary items from the work area creating less clutter do there are fewer obstacles causing trips and falls.</a:t>
            </a:r>
          </a:p>
          <a:p>
            <a:pPr marL="171450" indent="-171450">
              <a:buFont typeface="Arial" panose="020B0604020202020204" pitchFamily="34" charset="0"/>
              <a:buChar char="•"/>
            </a:pPr>
            <a:r>
              <a:rPr lang="en-US"/>
              <a:t>Setting in Order makes it easier to access tools reducing the likelihood that incorrect items are used that cause safety risks.</a:t>
            </a:r>
          </a:p>
          <a:p>
            <a:pPr marL="171450" indent="-171450">
              <a:buFont typeface="Arial" panose="020B0604020202020204" pitchFamily="34" charset="0"/>
              <a:buChar char="•"/>
            </a:pPr>
            <a:r>
              <a:rPr lang="en-US"/>
              <a:t>Shining created a clean workspace free of dust and oil that create fire hazards and spills that can cause slips and falls.</a:t>
            </a:r>
          </a:p>
          <a:p>
            <a:pPr marL="171450" indent="-171450">
              <a:buFont typeface="Arial" panose="020B0604020202020204" pitchFamily="34" charset="0"/>
              <a:buChar char="•"/>
            </a:pPr>
            <a:r>
              <a:rPr lang="en-US"/>
              <a:t>Standardization ensures everyone performs tasks in the same manner and reinforces safe behavior.</a:t>
            </a:r>
          </a:p>
          <a:p>
            <a:pPr marL="171450" indent="-171450">
              <a:buFont typeface="Arial" panose="020B0604020202020204" pitchFamily="34" charset="0"/>
              <a:buChar char="•"/>
            </a:pPr>
            <a:r>
              <a:rPr lang="en-US"/>
              <a:t>Sustaining is the practice of continually re-evaluating the workspace and behavior to ensure the safest space possible.</a:t>
            </a:r>
          </a:p>
        </p:txBody>
      </p:sp>
      <p:sp>
        <p:nvSpPr>
          <p:cNvPr id="4" name="Slide Number Placeholder 3"/>
          <p:cNvSpPr>
            <a:spLocks noGrp="1"/>
          </p:cNvSpPr>
          <p:nvPr>
            <p:ph type="sldNum" sz="quarter" idx="5"/>
          </p:nvPr>
        </p:nvSpPr>
        <p:spPr/>
        <p:txBody>
          <a:bodyPr/>
          <a:lstStyle/>
          <a:p>
            <a:fld id="{1591D0BE-AFD9-465E-B786-C6F7B19AABEF}" type="slidenum">
              <a:rPr lang="en-US" smtClean="0"/>
              <a:t>15</a:t>
            </a:fld>
            <a:endParaRPr lang="en-US"/>
          </a:p>
        </p:txBody>
      </p:sp>
    </p:spTree>
    <p:extLst>
      <p:ext uri="{BB962C8B-B14F-4D97-AF65-F5344CB8AC3E}">
        <p14:creationId xmlns:p14="http://schemas.microsoft.com/office/powerpoint/2010/main" val="3093472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4BD00"/>
              </a:buClr>
              <a:buSzPct val="125000"/>
            </a:pPr>
            <a:r>
              <a:rPr lang="en-US">
                <a:latin typeface="Arial" panose="020B0604020202020204" pitchFamily="34" charset="0"/>
                <a:cs typeface="Arial" panose="020B0604020202020204" pitchFamily="34" charset="0"/>
              </a:rPr>
              <a:t>Having a well organized and clutter-free working space lowers the risk of accidents such as slips and trips, toppling or falling objects, and exposure to hazardous materials.</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More than 60% of injuries in 2021 could have potentially been prevented with workplace organization—5S program. </a:t>
            </a:r>
          </a:p>
          <a:p>
            <a:pPr algn="l">
              <a:buClr>
                <a:srgbClr val="84BD00"/>
              </a:buClr>
              <a:buSzPct val="125000"/>
            </a:pPr>
            <a:endParaRPr lang="en-US" i="1">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An organized, clean work environment speaks to safety behavior and expectations </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Clutter in the workspace causes a higher risks of slips, trips and falls along with the potential of falling objects and blind walking spots.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If the work area is disorganized, cluttered or dirty, employees can question whether leadership cares about safety and whether they should care about safety. </a:t>
            </a:r>
            <a:br>
              <a:rPr lang="en-US">
                <a:latin typeface="Arial" panose="020B0604020202020204" pitchFamily="34" charset="0"/>
                <a:cs typeface="Arial" panose="020B0604020202020204" pitchFamily="34" charset="0"/>
              </a:rPr>
            </a:br>
            <a:endParaRPr lang="en-US" i="1">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16</a:t>
            </a:fld>
            <a:endParaRPr lang="en-US"/>
          </a:p>
        </p:txBody>
      </p:sp>
    </p:spTree>
    <p:extLst>
      <p:ext uri="{BB962C8B-B14F-4D97-AF65-F5344CB8AC3E}">
        <p14:creationId xmlns:p14="http://schemas.microsoft.com/office/powerpoint/2010/main" val="911783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a:solidFill>
                  <a:srgbClr val="0033A0"/>
                </a:solidFill>
                <a:latin typeface="Arial" panose="020B0604020202020204" pitchFamily="34" charset="0"/>
                <a:cs typeface="Arial" panose="020B0604020202020204" pitchFamily="34" charset="0"/>
              </a:rPr>
              <a:t>Having the elements of safety culture means nothing means nothing unless it is </a:t>
            </a:r>
            <a:r>
              <a:rPr lang="en-US" sz="1200" b="0">
                <a:solidFill>
                  <a:srgbClr val="84BD00"/>
                </a:solidFill>
                <a:latin typeface="Arial" panose="020B0604020202020204" pitchFamily="34" charset="0"/>
                <a:cs typeface="Arial" panose="020B0604020202020204" pitchFamily="34" charset="0"/>
              </a:rPr>
              <a:t>embodied</a:t>
            </a:r>
            <a:r>
              <a:rPr lang="en-US" sz="1200" b="0">
                <a:solidFill>
                  <a:srgbClr val="0033A0"/>
                </a:solidFill>
                <a:latin typeface="Arial" panose="020B0604020202020204" pitchFamily="34" charset="0"/>
                <a:cs typeface="Arial" panose="020B0604020202020204" pitchFamily="34" charset="0"/>
              </a:rPr>
              <a:t> and </a:t>
            </a:r>
            <a:r>
              <a:rPr lang="en-US" sz="1200" b="0">
                <a:solidFill>
                  <a:srgbClr val="84BD00"/>
                </a:solidFill>
                <a:latin typeface="Arial" panose="020B0604020202020204" pitchFamily="34" charset="0"/>
                <a:cs typeface="Arial" panose="020B0604020202020204" pitchFamily="34" charset="0"/>
              </a:rPr>
              <a:t>practiced</a:t>
            </a:r>
            <a:r>
              <a:rPr lang="en-US" sz="1200" b="0">
                <a:solidFill>
                  <a:srgbClr val="0033A0"/>
                </a:solidFill>
                <a:latin typeface="Arial" panose="020B0604020202020204" pitchFamily="34" charset="0"/>
                <a:cs typeface="Arial" panose="020B0604020202020204" pitchFamily="34" charset="0"/>
              </a:rPr>
              <a:t> by employees.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a:solidFill>
                <a:srgbClr val="0033A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b="0">
                <a:solidFill>
                  <a:srgbClr val="0033A0"/>
                </a:solidFill>
                <a:latin typeface="Arial" panose="020B0604020202020204" pitchFamily="34" charset="0"/>
                <a:cs typeface="Arial" panose="020B0604020202020204" pitchFamily="34" charset="0"/>
              </a:rPr>
              <a:t>When it comes to safety everyone is a leader regardless or job role or title. </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17</a:t>
            </a:fld>
            <a:endParaRPr lang="en-US"/>
          </a:p>
        </p:txBody>
      </p:sp>
    </p:spTree>
    <p:extLst>
      <p:ext uri="{BB962C8B-B14F-4D97-AF65-F5344CB8AC3E}">
        <p14:creationId xmlns:p14="http://schemas.microsoft.com/office/powerpoint/2010/main" val="1934131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800" b="0" i="0" u="none" strike="noStrike" baseline="0">
                <a:solidFill>
                  <a:srgbClr val="000000"/>
                </a:solidFill>
                <a:latin typeface="Arial" panose="020B0604020202020204" pitchFamily="34" charset="0"/>
                <a:cs typeface="Arial" panose="020B0604020202020204" pitchFamily="34" charset="0"/>
              </a:rPr>
              <a:t>Safety leadership does not have to be a person in a leadership role (Lead hand, Supervisor, Manager). </a:t>
            </a:r>
          </a:p>
          <a:p>
            <a:pPr marR="0" algn="l" rtl="0"/>
            <a:endParaRPr lang="en-US" sz="1800" b="0" i="0" u="none" strike="noStrike" baseline="0">
              <a:solidFill>
                <a:srgbClr val="000000"/>
              </a:solidFill>
              <a:latin typeface="Arial" panose="020B0604020202020204" pitchFamily="34" charset="0"/>
              <a:cs typeface="Arial" panose="020B0604020202020204" pitchFamily="34" charset="0"/>
            </a:endParaRPr>
          </a:p>
          <a:p>
            <a:pPr marR="0" algn="l" rtl="0"/>
            <a:r>
              <a:rPr lang="en-US" sz="1800" b="0" i="0" u="none" strike="noStrike" baseline="0">
                <a:solidFill>
                  <a:srgbClr val="000000"/>
                </a:solidFill>
                <a:latin typeface="Arial" panose="020B0604020202020204" pitchFamily="34" charset="0"/>
                <a:cs typeface="Arial" panose="020B0604020202020204" pitchFamily="34" charset="0"/>
              </a:rPr>
              <a:t>A safety leader is somebody who not only exhibits personal safety behaviors but inspires others to do the same. These are people who not only follow safety protocols precisely but speak up in a constructive way when they see that others could be doing something in a safer manner. They acknowledge employees working safely and take time to listen to employees’ safety concern.</a:t>
            </a:r>
          </a:p>
          <a:p>
            <a:pPr marR="0" algn="l" rtl="0"/>
            <a:endParaRPr lang="en-US" sz="1800" b="0" i="0" u="none" strike="noStrike" baseline="0">
              <a:solidFill>
                <a:srgbClr val="000000"/>
              </a:solidFill>
              <a:latin typeface="Arial" panose="020B0604020202020204" pitchFamily="34" charset="0"/>
              <a:cs typeface="Arial" panose="020B0604020202020204" pitchFamily="34" charset="0"/>
            </a:endParaRPr>
          </a:p>
          <a:p>
            <a:pPr marR="0" algn="l" rtl="0"/>
            <a:r>
              <a:rPr lang="en-US" sz="1800" b="0" i="0" u="none" strike="noStrike" baseline="0">
                <a:solidFill>
                  <a:srgbClr val="000000"/>
                </a:solidFill>
                <a:latin typeface="Arial" panose="020B0604020202020204" pitchFamily="34" charset="0"/>
                <a:cs typeface="Arial" panose="020B0604020202020204" pitchFamily="34" charset="0"/>
              </a:rPr>
              <a:t>Having additional safety leaders results in more sustained, consistent and positive safety performance and behaviors.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18</a:t>
            </a:fld>
            <a:endParaRPr lang="en-US"/>
          </a:p>
        </p:txBody>
      </p:sp>
    </p:spTree>
    <p:extLst>
      <p:ext uri="{BB962C8B-B14F-4D97-AF65-F5344CB8AC3E}">
        <p14:creationId xmlns:p14="http://schemas.microsoft.com/office/powerpoint/2010/main" val="8701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incidents happen, it is easy to lay blame on the specific circumstances and individual involved but most safety incidents have more than one attributing factor. When we examine incidents to discover root causes, we realize there are many opportunities to accept responsibility and effect change. A change in behavior or circumstances at any level of the root cause analysis, could have prevented the incident in question. </a:t>
            </a:r>
          </a:p>
          <a:p>
            <a:endParaRPr lang="en-US"/>
          </a:p>
          <a:p>
            <a:r>
              <a:rPr lang="en-US"/>
              <a:t>When we all accept responsibility for creating the environment or circumstances that facilitated an incident, we can effectuate meaningful change that ensures a safe workplace for everyone.</a:t>
            </a:r>
          </a:p>
        </p:txBody>
      </p:sp>
      <p:sp>
        <p:nvSpPr>
          <p:cNvPr id="4" name="Slide Number Placeholder 3"/>
          <p:cNvSpPr>
            <a:spLocks noGrp="1"/>
          </p:cNvSpPr>
          <p:nvPr>
            <p:ph type="sldNum" sz="quarter" idx="5"/>
          </p:nvPr>
        </p:nvSpPr>
        <p:spPr/>
        <p:txBody>
          <a:bodyPr/>
          <a:lstStyle/>
          <a:p>
            <a:fld id="{1591D0BE-AFD9-465E-B786-C6F7B19AABEF}" type="slidenum">
              <a:rPr lang="en-US" smtClean="0"/>
              <a:t>19</a:t>
            </a:fld>
            <a:endParaRPr lang="en-US"/>
          </a:p>
        </p:txBody>
      </p:sp>
    </p:spTree>
    <p:extLst>
      <p:ext uri="{BB962C8B-B14F-4D97-AF65-F5344CB8AC3E}">
        <p14:creationId xmlns:p14="http://schemas.microsoft.com/office/powerpoint/2010/main" val="2911626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the building of a safety culture begins with leadership, everyone has a responsibility for the safety of ourselves and those around us. Each one of us shares the responsibility of making sure everyone goes home safe every day. We can achieve this by following the safety procedures that are in place and taking personal ownership for ensuring safety is the first element in every decision we make.</a:t>
            </a:r>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a:t>Every employee has the right and responsibility to stop work and report unsafe conditions or actions. Any employee can intervene and has the right to request an operation or activity be stopped if they believe a situation is unsafe and employees are at risk. If you are not sure, you should at report the situation to a supervisor or manager. If your “gut” is telling you something is unsafe, then it probably is. </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t>Safety is personal. So personal that you take it take it home. When you are mowing the lawn or hanging Christmas lights, what safety example are you setting for your neighbors or kids? No matter where you are or what you are doing, safety matters.</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591D0BE-AFD9-465E-B786-C6F7B19AABEF}" type="slidenum">
              <a:rPr lang="en-US" smtClean="0"/>
              <a:t>20</a:t>
            </a:fld>
            <a:endParaRPr lang="en-US"/>
          </a:p>
        </p:txBody>
      </p:sp>
    </p:spTree>
    <p:extLst>
      <p:ext uri="{BB962C8B-B14F-4D97-AF65-F5344CB8AC3E}">
        <p14:creationId xmlns:p14="http://schemas.microsoft.com/office/powerpoint/2010/main" val="2967027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Safety must be a commitment that is made by every employee everyday and we can all do something to improve our commitment to safety. Think about your work environment and action and make a commitment to improve or change something that will help keep you and your fellow employees safer. </a:t>
            </a:r>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You will never know the injury that is prevented when you practice safety leadership.</a:t>
            </a:r>
          </a:p>
          <a:p>
            <a:endParaRPr lang="en-US"/>
          </a:p>
          <a:p>
            <a:r>
              <a:rPr lang="en-US"/>
              <a:t>What actions will YOU take?</a:t>
            </a:r>
          </a:p>
        </p:txBody>
      </p:sp>
      <p:sp>
        <p:nvSpPr>
          <p:cNvPr id="4" name="Slide Number Placeholder 3"/>
          <p:cNvSpPr>
            <a:spLocks noGrp="1"/>
          </p:cNvSpPr>
          <p:nvPr>
            <p:ph type="sldNum" sz="quarter" idx="5"/>
          </p:nvPr>
        </p:nvSpPr>
        <p:spPr/>
        <p:txBody>
          <a:bodyPr/>
          <a:lstStyle/>
          <a:p>
            <a:fld id="{1591D0BE-AFD9-465E-B786-C6F7B19AABEF}" type="slidenum">
              <a:rPr lang="en-US" smtClean="0"/>
              <a:t>21</a:t>
            </a:fld>
            <a:endParaRPr lang="en-US"/>
          </a:p>
        </p:txBody>
      </p:sp>
    </p:spTree>
    <p:extLst>
      <p:ext uri="{BB962C8B-B14F-4D97-AF65-F5344CB8AC3E}">
        <p14:creationId xmlns:p14="http://schemas.microsoft.com/office/powerpoint/2010/main" val="164754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begin with, we will examine our current safety culture.</a:t>
            </a:r>
          </a:p>
        </p:txBody>
      </p:sp>
      <p:sp>
        <p:nvSpPr>
          <p:cNvPr id="4" name="Slide Number Placeholder 3"/>
          <p:cNvSpPr>
            <a:spLocks noGrp="1"/>
          </p:cNvSpPr>
          <p:nvPr>
            <p:ph type="sldNum" sz="quarter" idx="5"/>
          </p:nvPr>
        </p:nvSpPr>
        <p:spPr/>
        <p:txBody>
          <a:bodyPr/>
          <a:lstStyle/>
          <a:p>
            <a:fld id="{1591D0BE-AFD9-465E-B786-C6F7B19AABEF}" type="slidenum">
              <a:rPr lang="en-US" smtClean="0"/>
              <a:t>4</a:t>
            </a:fld>
            <a:endParaRPr lang="en-US"/>
          </a:p>
        </p:txBody>
      </p:sp>
    </p:spTree>
    <p:extLst>
      <p:ext uri="{BB962C8B-B14F-4D97-AF65-F5344CB8AC3E}">
        <p14:creationId xmlns:p14="http://schemas.microsoft.com/office/powerpoint/2010/main" val="3321149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Overall, Mauser Packaging Solutions is making year over year improvement regarding safety based on both leading and lagging indicators. However, we still have life altering injuries happening in the workplace.</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5</a:t>
            </a:fld>
            <a:endParaRPr lang="en-US"/>
          </a:p>
        </p:txBody>
      </p:sp>
    </p:spTree>
    <p:extLst>
      <p:ext uri="{BB962C8B-B14F-4D97-AF65-F5344CB8AC3E}">
        <p14:creationId xmlns:p14="http://schemas.microsoft.com/office/powerpoint/2010/main" val="1139463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a corporate level, we are acting on our commitment to safety with investments in infrastructure, training and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a:latin typeface="Arial" panose="020B0604020202020204" pitchFamily="34" charset="0"/>
                <a:cs typeface="Arial" panose="020B0604020202020204" pitchFamily="34" charset="0"/>
              </a:rPr>
              <a:t>Over $XX of CAPEX investments made over the past X years that directly improve the safety infrastructure in facilities.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a:solidFill>
                  <a:prstClr val="black"/>
                </a:solidFill>
                <a:latin typeface="Arial" panose="020B0604020202020204" pitchFamily="34" charset="0"/>
                <a:cs typeface="Arial" panose="020B0604020202020204" pitchFamily="34" charset="0"/>
              </a:rPr>
              <a:t>Additional focus and investment made into safety training programs including new hire training and Safety Engagement Workshop for Supervisors.</a:t>
            </a:r>
            <a:endParaRPr lang="en-US" sz="1600">
              <a:solidFill>
                <a:srgbClr val="84BD0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6</a:t>
            </a:fld>
            <a:endParaRPr lang="en-US"/>
          </a:p>
        </p:txBody>
      </p:sp>
    </p:spTree>
    <p:extLst>
      <p:ext uri="{BB962C8B-B14F-4D97-AF65-F5344CB8AC3E}">
        <p14:creationId xmlns:p14="http://schemas.microsoft.com/office/powerpoint/2010/main" val="1430085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atin typeface="Arial" panose="020B0604020202020204" pitchFamily="34" charset="0"/>
                <a:cs typeface="Arial" panose="020B0604020202020204" pitchFamily="34" charset="0"/>
              </a:rPr>
              <a:t>We are improving in our safety journey, but employees are still experiencing life altering injuries. </a:t>
            </a:r>
          </a:p>
          <a:p>
            <a:pPr rtl="0"/>
            <a:endParaRPr lang="en-US">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7</a:t>
            </a:fld>
            <a:endParaRPr lang="en-US"/>
          </a:p>
        </p:txBody>
      </p:sp>
    </p:spTree>
    <p:extLst>
      <p:ext uri="{BB962C8B-B14F-4D97-AF65-F5344CB8AC3E}">
        <p14:creationId xmlns:p14="http://schemas.microsoft.com/office/powerpoint/2010/main" val="2230769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past five years, Mauser has been committed to ensuring compliance to OSHA regulations along with implementation of the Life Saving Rules to provide structure around the non-negotiable safety behaviors. We have also been investing significantly in engineering controls to provide the necessary infrastructure to protect employees from risk. But a true safety culture must begin with complete commitment from leadership in the company endorsing a culture where employees are engaged with safety. To take the next step in our safety journey, we are making a commitment at every level of the organization to prioritize safety above all other goals and objectives.</a:t>
            </a:r>
          </a:p>
        </p:txBody>
      </p:sp>
      <p:sp>
        <p:nvSpPr>
          <p:cNvPr id="4" name="Slide Number Placeholder 3"/>
          <p:cNvSpPr>
            <a:spLocks noGrp="1"/>
          </p:cNvSpPr>
          <p:nvPr>
            <p:ph type="sldNum" sz="quarter" idx="5"/>
          </p:nvPr>
        </p:nvSpPr>
        <p:spPr/>
        <p:txBody>
          <a:bodyPr/>
          <a:lstStyle/>
          <a:p>
            <a:fld id="{1591D0BE-AFD9-465E-B786-C6F7B19AABEF}" type="slidenum">
              <a:rPr lang="en-US" smtClean="0"/>
              <a:t>8</a:t>
            </a:fld>
            <a:endParaRPr lang="en-US"/>
          </a:p>
        </p:txBody>
      </p:sp>
    </p:spTree>
    <p:extLst>
      <p:ext uri="{BB962C8B-B14F-4D97-AF65-F5344CB8AC3E}">
        <p14:creationId xmlns:p14="http://schemas.microsoft.com/office/powerpoint/2010/main" val="142167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begin with, we will examine our current safety culture.</a:t>
            </a:r>
          </a:p>
        </p:txBody>
      </p:sp>
      <p:sp>
        <p:nvSpPr>
          <p:cNvPr id="4" name="Slide Number Placeholder 3"/>
          <p:cNvSpPr>
            <a:spLocks noGrp="1"/>
          </p:cNvSpPr>
          <p:nvPr>
            <p:ph type="sldNum" sz="quarter" idx="5"/>
          </p:nvPr>
        </p:nvSpPr>
        <p:spPr/>
        <p:txBody>
          <a:bodyPr/>
          <a:lstStyle/>
          <a:p>
            <a:fld id="{1591D0BE-AFD9-465E-B786-C6F7B19AABEF}" type="slidenum">
              <a:rPr lang="en-US" smtClean="0"/>
              <a:t>9</a:t>
            </a:fld>
            <a:endParaRPr lang="en-US"/>
          </a:p>
        </p:txBody>
      </p:sp>
    </p:spTree>
    <p:extLst>
      <p:ext uri="{BB962C8B-B14F-4D97-AF65-F5344CB8AC3E}">
        <p14:creationId xmlns:p14="http://schemas.microsoft.com/office/powerpoint/2010/main" val="1429711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Safety Culture is supported by three pillars </a:t>
            </a:r>
          </a:p>
          <a:p>
            <a:pPr marL="171450" indent="-171450">
              <a:buFont typeface="Arial" panose="020B0604020202020204" pitchFamily="34" charset="0"/>
              <a:buChar char="•"/>
            </a:pPr>
            <a:r>
              <a:rPr lang="en-US"/>
              <a:t>Our Global Health and Safety policy which is the written statement of our commitment to safety</a:t>
            </a:r>
          </a:p>
          <a:p>
            <a:pPr marL="171450" indent="-171450">
              <a:buFont typeface="Arial" panose="020B0604020202020204" pitchFamily="34" charset="0"/>
              <a:buChar char="•"/>
            </a:pPr>
            <a:r>
              <a:rPr lang="en-US"/>
              <a:t>The Life Saving Rules which are the guiding principles of how we practice out commitment to safety</a:t>
            </a:r>
          </a:p>
          <a:p>
            <a:pPr marL="171450" indent="-171450">
              <a:buFont typeface="Arial" panose="020B0604020202020204" pitchFamily="34" charset="0"/>
              <a:buChar char="•"/>
            </a:pPr>
            <a:r>
              <a:rPr lang="en-US"/>
              <a:t>And Workplace Organization which creates the physical space where safe work can be practiced. A safe work environment is created through many factors including machine guarding, automation, fall protection, ventilation, noise control, lighting and more, but organization created through 5S is one area where we all have ownership and responsibility.</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Undergirding these three pillars are safety leaders that are needed at every level of the organization to develop and support a safety culture. A safety culture is nothing without people who comply with it and nurture it every day.</a:t>
            </a:r>
          </a:p>
          <a:p>
            <a:pPr marL="0" indent="0">
              <a:buFont typeface="Arial" panose="020B0604020202020204" pitchFamily="34" charset="0"/>
              <a:buNone/>
            </a:pPr>
            <a:endParaRPr lang="en-US"/>
          </a:p>
          <a:p>
            <a:pPr marL="0" indent="0">
              <a:buFont typeface="Arial" panose="020B0604020202020204" pitchFamily="34" charset="0"/>
              <a:buNone/>
            </a:pPr>
            <a:r>
              <a:rPr lang="en-US"/>
              <a:t>Over the next few slides we will take a look at each of these three pillars.</a:t>
            </a:r>
          </a:p>
        </p:txBody>
      </p:sp>
      <p:sp>
        <p:nvSpPr>
          <p:cNvPr id="4" name="Slide Number Placeholder 3"/>
          <p:cNvSpPr>
            <a:spLocks noGrp="1"/>
          </p:cNvSpPr>
          <p:nvPr>
            <p:ph type="sldNum" sz="quarter" idx="5"/>
          </p:nvPr>
        </p:nvSpPr>
        <p:spPr/>
        <p:txBody>
          <a:bodyPr/>
          <a:lstStyle/>
          <a:p>
            <a:fld id="{1591D0BE-AFD9-465E-B786-C6F7B19AABEF}" type="slidenum">
              <a:rPr lang="en-US" smtClean="0"/>
              <a:t>10</a:t>
            </a:fld>
            <a:endParaRPr lang="en-US"/>
          </a:p>
        </p:txBody>
      </p:sp>
    </p:spTree>
    <p:extLst>
      <p:ext uri="{BB962C8B-B14F-4D97-AF65-F5344CB8AC3E}">
        <p14:creationId xmlns:p14="http://schemas.microsoft.com/office/powerpoint/2010/main" val="613909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Our first pillar is our Global Health and Safety Policy.</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This policy is a recognized written statement of our commitment to protect the health and safety of employees, those we work with and our community. </a:t>
            </a:r>
          </a:p>
          <a:p>
            <a:endParaRPr lang="en-US"/>
          </a:p>
          <a:p>
            <a:pPr algn="l">
              <a:spcAft>
                <a:spcPts val="600"/>
              </a:spcAft>
              <a:buClr>
                <a:srgbClr val="84BD00"/>
              </a:buClr>
              <a:buSzPct val="125000"/>
            </a:pPr>
            <a:r>
              <a:rPr lang="en-US" b="1">
                <a:latin typeface="Arial" panose="020B0604020202020204" pitchFamily="34" charset="0"/>
                <a:cs typeface="Arial" panose="020B0604020202020204" pitchFamily="34" charset="0"/>
              </a:rPr>
              <a:t>Highlights of our policy: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Safety is a core value, not a priority. Relentless is our pursuit of safety.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Integral part of our culture.</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Includes our community in which we work and contractors.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Our responsibility as Mauser employees along with our facilities.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Leadership’s accountability.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Incident processes, learning and evolving our safety.</a:t>
            </a:r>
          </a:p>
          <a:p>
            <a:endParaRPr lang="en-US"/>
          </a:p>
          <a:p>
            <a:r>
              <a:rPr lang="en-US"/>
              <a:t>Employees can access our Global Health and Safety Policy on MauserNOW and on communication boards.</a:t>
            </a:r>
          </a:p>
        </p:txBody>
      </p:sp>
      <p:sp>
        <p:nvSpPr>
          <p:cNvPr id="4" name="Slide Number Placeholder 3"/>
          <p:cNvSpPr>
            <a:spLocks noGrp="1"/>
          </p:cNvSpPr>
          <p:nvPr>
            <p:ph type="sldNum" sz="quarter" idx="5"/>
          </p:nvPr>
        </p:nvSpPr>
        <p:spPr/>
        <p:txBody>
          <a:bodyPr/>
          <a:lstStyle/>
          <a:p>
            <a:fld id="{1591D0BE-AFD9-465E-B786-C6F7B19AABEF}" type="slidenum">
              <a:rPr lang="en-US" smtClean="0"/>
              <a:t>11</a:t>
            </a:fld>
            <a:endParaRPr lang="en-US"/>
          </a:p>
        </p:txBody>
      </p:sp>
    </p:spTree>
    <p:extLst>
      <p:ext uri="{BB962C8B-B14F-4D97-AF65-F5344CB8AC3E}">
        <p14:creationId xmlns:p14="http://schemas.microsoft.com/office/powerpoint/2010/main" val="1038210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6C00D-9331-41A9-BF4B-10297AEFE2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2A4938-A700-4D76-B5FC-398C210D68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7CEE9E-2AF4-418B-A030-0EE79D19D553}"/>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5" name="Footer Placeholder 4">
            <a:extLst>
              <a:ext uri="{FF2B5EF4-FFF2-40B4-BE49-F238E27FC236}">
                <a16:creationId xmlns:a16="http://schemas.microsoft.com/office/drawing/2014/main" id="{324332C3-19C8-4790-A36E-60116AE962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61055F-503B-4878-892F-B9AEDEDFCF6E}"/>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269884409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E0DE6-1F24-4DE7-B098-4792E5A3DB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DBF635-F3FC-4286-827E-CB4F54DE3A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0BCE3C-C3FD-4EE5-A4FC-0C432F71699C}"/>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5" name="Footer Placeholder 4">
            <a:extLst>
              <a:ext uri="{FF2B5EF4-FFF2-40B4-BE49-F238E27FC236}">
                <a16:creationId xmlns:a16="http://schemas.microsoft.com/office/drawing/2014/main" id="{6F6D0A89-267A-4E55-B238-4C2D0970FF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4E342-DED8-4657-A7FE-9E667A6ABD16}"/>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20059250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56544C-A5AC-4BD4-9732-90E8129890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8621A9-0A1B-4CD3-A59D-C10A7B3F93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BD7970-058F-405C-A537-947276906407}"/>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5" name="Footer Placeholder 4">
            <a:extLst>
              <a:ext uri="{FF2B5EF4-FFF2-40B4-BE49-F238E27FC236}">
                <a16:creationId xmlns:a16="http://schemas.microsoft.com/office/drawing/2014/main" id="{3688E72F-5E73-4E54-8E4D-2747AA767C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4CD02C-E3AD-4954-9652-A23DC19AEE0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6001486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2E0F1F-2E19-32EF-6D21-1C64CBD364A0}"/>
              </a:ext>
            </a:extLst>
          </p:cNvPr>
          <p:cNvPicPr>
            <a:picLocks noChangeAspect="1"/>
          </p:cNvPicPr>
          <p:nvPr userDrawn="1"/>
        </p:nvPicPr>
        <p:blipFill>
          <a:blip r:embed="rId2">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8" name="Picture 7">
            <a:extLst>
              <a:ext uri="{FF2B5EF4-FFF2-40B4-BE49-F238E27FC236}">
                <a16:creationId xmlns:a16="http://schemas.microsoft.com/office/drawing/2014/main" id="{0226EE7E-8483-0F04-5D36-A677440EB8E5}"/>
              </a:ext>
            </a:extLst>
          </p:cNvPr>
          <p:cNvPicPr>
            <a:picLocks noChangeAspect="1"/>
          </p:cNvPicPr>
          <p:nvPr userDrawn="1"/>
        </p:nvPicPr>
        <p:blipFill>
          <a:blip r:embed="rId3">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9" name="TextBox 8">
            <a:extLst>
              <a:ext uri="{FF2B5EF4-FFF2-40B4-BE49-F238E27FC236}">
                <a16:creationId xmlns:a16="http://schemas.microsoft.com/office/drawing/2014/main" id="{86E4AD7D-8731-4923-0BEE-3EC0892111FA}"/>
              </a:ext>
            </a:extLst>
          </p:cNvPr>
          <p:cNvSpPr txBox="1"/>
          <p:nvPr userDrawn="1"/>
        </p:nvSpPr>
        <p:spPr>
          <a:xfrm>
            <a:off x="209550" y="263179"/>
            <a:ext cx="11296650" cy="461665"/>
          </a:xfrm>
          <a:prstGeom prst="rect">
            <a:avLst/>
          </a:prstGeom>
          <a:noFill/>
          <a:effectLst/>
        </p:spPr>
        <p:txBody>
          <a:bodyPr wrap="square" rtlCol="0">
            <a:spAutoFit/>
          </a:bodyPr>
          <a:lstStyle/>
          <a:p>
            <a:pPr>
              <a:spcAft>
                <a:spcPts val="1200"/>
              </a:spcAft>
              <a:defRPr b="0" i="0"/>
            </a:pPr>
            <a:r>
              <a:rPr lang="1031"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GLOBALER SICHERHEITS-STANDDOWN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1031"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10" name="Slide Number Placeholder 8">
            <a:extLst>
              <a:ext uri="{FF2B5EF4-FFF2-40B4-BE49-F238E27FC236}">
                <a16:creationId xmlns:a16="http://schemas.microsoft.com/office/drawing/2014/main" id="{39C49FF0-3A34-1FC7-2F50-448C8A285020}"/>
              </a:ext>
            </a:extLst>
          </p:cNvPr>
          <p:cNvSpPr txBox="1"/>
          <p:nvPr userDrawn="1"/>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07A4B6-1E7B-AC44-B5A2-0FF75B16C423}" type="slidenum">
              <a:rPr lang="en-US" smtClean="0"/>
              <a:t>‹#›</a:t>
            </a:fld>
            <a:endParaRPr lang="en-US"/>
          </a:p>
        </p:txBody>
      </p:sp>
      <p:pic>
        <p:nvPicPr>
          <p:cNvPr id="11" name="Picture 10">
            <a:extLst>
              <a:ext uri="{FF2B5EF4-FFF2-40B4-BE49-F238E27FC236}">
                <a16:creationId xmlns:a16="http://schemas.microsoft.com/office/drawing/2014/main" id="{2BA1B9BD-3D09-FA59-2D3A-D20505794EB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12" name="Straight Connector 11">
            <a:extLst>
              <a:ext uri="{FF2B5EF4-FFF2-40B4-BE49-F238E27FC236}">
                <a16:creationId xmlns:a16="http://schemas.microsoft.com/office/drawing/2014/main" id="{B7EC8150-A69E-7BD5-88DC-A2D8DF167B82}"/>
              </a:ext>
            </a:extLst>
          </p:cNvPr>
          <p:cNvCxnSpPr/>
          <p:nvPr userDrawn="1"/>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2FC4D6D-0EFD-E57A-00F0-528344AA3A9A}"/>
              </a:ext>
            </a:extLst>
          </p:cNvPr>
          <p:cNvSpPr txBox="1"/>
          <p:nvPr userDrawn="1"/>
        </p:nvSpPr>
        <p:spPr>
          <a:xfrm>
            <a:off x="796208" y="6352913"/>
            <a:ext cx="9176468" cy="400110"/>
          </a:xfrm>
          <a:prstGeom prst="rect">
            <a:avLst/>
          </a:prstGeom>
          <a:noFill/>
          <a:effectLst/>
        </p:spPr>
        <p:txBody>
          <a:bodyPr wrap="square" rtlCol="0">
            <a:spAutoFit/>
          </a:bodyPr>
          <a:lstStyle/>
          <a:p>
            <a:pPr>
              <a:spcAft>
                <a:spcPts val="1200"/>
              </a:spcAft>
            </a:pPr>
            <a:r>
              <a:rPr lang="1031"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Eintreten für die Sicherheit</a:t>
            </a:r>
            <a:endParaRPr lang="en-US"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25578306-AF4F-2A21-FA3E-09A6AE3BBDFD}"/>
              </a:ext>
            </a:extLst>
          </p:cNvPr>
          <p:cNvCxnSpPr/>
          <p:nvPr userDrawn="1"/>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94632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A4320-CD27-4419-BDC6-1BD0A7094E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867644-56B0-4A09-A523-B71C17D38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F8D70D-F3BD-4763-90CF-2A5D3EC76EED}"/>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5" name="Footer Placeholder 4">
            <a:extLst>
              <a:ext uri="{FF2B5EF4-FFF2-40B4-BE49-F238E27FC236}">
                <a16:creationId xmlns:a16="http://schemas.microsoft.com/office/drawing/2014/main" id="{BF8F0732-A315-451B-99EF-E9ACD7AD4F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FEC20-8E9D-4C43-8805-2CD2F38EA6A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207393289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95550-A671-4BA6-B734-C992107512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5AB48B-78EF-4089-A619-908EB7DF46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83D66F-7023-41B1-AA88-2E0BC924A8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30277F-F7C4-4AC6-BAFD-B3771C16815A}"/>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6" name="Footer Placeholder 5">
            <a:extLst>
              <a:ext uri="{FF2B5EF4-FFF2-40B4-BE49-F238E27FC236}">
                <a16:creationId xmlns:a16="http://schemas.microsoft.com/office/drawing/2014/main" id="{58300F81-A2DE-43E5-979D-E71D950095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B59245-4057-4D56-BDFD-AB27245E0CA4}"/>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6078593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823A0-C64C-4CF4-A1A9-449EB33AF4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08C8AA-5FCC-4F7A-ABC8-2F414C1B65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5D29F5-9596-4B30-A5A7-970DE246C9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A60993-955F-44B9-9A55-BCF9475724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09B771-5B0D-460B-866E-D2D0310533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554863-E544-45B6-8F9B-65ED4ED25EB2}"/>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8" name="Footer Placeholder 7">
            <a:extLst>
              <a:ext uri="{FF2B5EF4-FFF2-40B4-BE49-F238E27FC236}">
                <a16:creationId xmlns:a16="http://schemas.microsoft.com/office/drawing/2014/main" id="{2E6473FF-A334-498F-B32D-A6A995B68E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DAA33C-9522-4CB8-BB73-7756696521B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43548818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A8992-87EA-4E3A-A54D-6FBE7E7D2C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C5629B-2E16-4C65-B44F-1CF63C62F85B}"/>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4" name="Footer Placeholder 3">
            <a:extLst>
              <a:ext uri="{FF2B5EF4-FFF2-40B4-BE49-F238E27FC236}">
                <a16:creationId xmlns:a16="http://schemas.microsoft.com/office/drawing/2014/main" id="{C53DE04B-BA00-4E80-94CA-99B7751048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D4FB45-4CDF-419A-AFEC-254A4FE3F9A1}"/>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89847128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8BDA2E-1BB7-4003-8D36-4DA4A4198238}"/>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3" name="Footer Placeholder 2">
            <a:extLst>
              <a:ext uri="{FF2B5EF4-FFF2-40B4-BE49-F238E27FC236}">
                <a16:creationId xmlns:a16="http://schemas.microsoft.com/office/drawing/2014/main" id="{D3B20B5D-41C4-4D48-93C1-300FEAE121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776A52-7F68-4B29-B60C-CDA613981510}"/>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63705313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385CB-AA68-430F-B835-C12997DF57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175E09-4DB3-43FE-AC91-0427D45900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B12C9E-DBC0-4130-9C60-60501DFB3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CD87AE-13FB-423F-9BB6-B530ADD9FFF7}"/>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6" name="Footer Placeholder 5">
            <a:extLst>
              <a:ext uri="{FF2B5EF4-FFF2-40B4-BE49-F238E27FC236}">
                <a16:creationId xmlns:a16="http://schemas.microsoft.com/office/drawing/2014/main" id="{EA8C0D91-1985-4B02-B388-71DB63DE42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749C02-5057-4E84-ACED-A35F13E5D16F}"/>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353879056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F6AC1-AE50-4DA4-B2D2-862823B2AC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A6394A-C1AF-4904-9B68-0ADE8C7743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798712-E46C-48B5-B904-D00A0B7816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3435A6-C64B-4971-A926-BAAF9E63B5EF}"/>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6" name="Footer Placeholder 5">
            <a:extLst>
              <a:ext uri="{FF2B5EF4-FFF2-40B4-BE49-F238E27FC236}">
                <a16:creationId xmlns:a16="http://schemas.microsoft.com/office/drawing/2014/main" id="{D5C09BF4-72B7-469F-859E-F7C18D1EBE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72DAE-359F-47FB-93A4-6B979BFB9AE8}"/>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98171220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9029DD-706A-4C08-B1A4-BCBE3AB05F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26AB80-EDA0-4E95-BB1D-2B8FE8EB8A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654730-B5B3-4A09-A036-C7B39B6F92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A2D46E-9BC3-4CA1-A7E3-ABE9DF307ADA}" type="datetimeFigureOut">
              <a:rPr lang="en-US" smtClean="0"/>
              <a:t>5/24/2024</a:t>
            </a:fld>
            <a:endParaRPr lang="en-US"/>
          </a:p>
        </p:txBody>
      </p:sp>
      <p:sp>
        <p:nvSpPr>
          <p:cNvPr id="5" name="Footer Placeholder 4">
            <a:extLst>
              <a:ext uri="{FF2B5EF4-FFF2-40B4-BE49-F238E27FC236}">
                <a16:creationId xmlns:a16="http://schemas.microsoft.com/office/drawing/2014/main" id="{E2D13EE9-DFB4-4A3B-B342-2990CB4A39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447578-61AC-4060-B123-4F198CD063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64312-E3E4-4564-8ECF-CE2C86642AEE}" type="slidenum">
              <a:rPr lang="en-US" smtClean="0"/>
              <a:t>‹#›</a:t>
            </a:fld>
            <a:endParaRPr lang="en-US"/>
          </a:p>
        </p:txBody>
      </p:sp>
    </p:spTree>
    <p:extLst>
      <p:ext uri="{BB962C8B-B14F-4D97-AF65-F5344CB8AC3E}">
        <p14:creationId xmlns:p14="http://schemas.microsoft.com/office/powerpoint/2010/main" val="620836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F8C577-5A53-4A6F-A5E8-C35920F0111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30D20442-C116-44FE-9388-F7DBF73D91FE}"/>
              </a:ext>
            </a:extLst>
          </p:cNvPr>
          <p:cNvSpPr/>
          <p:nvPr/>
        </p:nvSpPr>
        <p:spPr>
          <a:xfrm>
            <a:off x="0" y="3579505"/>
            <a:ext cx="12192000" cy="2006320"/>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CA947BF-ABA2-4088-9D40-250C382CFAF0}"/>
              </a:ext>
            </a:extLst>
          </p:cNvPr>
          <p:cNvSpPr txBox="1"/>
          <p:nvPr/>
        </p:nvSpPr>
        <p:spPr>
          <a:xfrm>
            <a:off x="320067" y="3433208"/>
            <a:ext cx="11319255" cy="2227265"/>
          </a:xfrm>
          <a:prstGeom prst="rect">
            <a:avLst/>
          </a:prstGeom>
          <a:noFill/>
        </p:spPr>
        <p:txBody>
          <a:bodyPr wrap="square" rtlCol="0">
            <a:spAutoFit/>
          </a:bodyPr>
          <a:lstStyle/>
          <a:p>
            <a:pPr>
              <a:spcAft>
                <a:spcPts val="1200"/>
              </a:spcAft>
              <a:defRPr b="0" i="0"/>
            </a:pPr>
            <a:r>
              <a:rPr lang="1031" sz="4800" b="1" dirty="0">
                <a:solidFill>
                  <a:srgbClr val="84BD00"/>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GLOBALER SICHERHEITS-STANDDOWN </a:t>
            </a:r>
            <a:r>
              <a:rPr lang="en-US" sz="4800" b="1" dirty="0">
                <a:solidFill>
                  <a:srgbClr val="84BD00"/>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1031" sz="4800" b="1" dirty="0">
              <a:solidFill>
                <a:srgbClr val="84BD00"/>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a:p>
            <a:pPr algn="r">
              <a:defRPr b="0" i="0"/>
            </a:pPr>
            <a:r>
              <a:rPr lang="en-US" sz="3400" dirty="0">
                <a:solidFill>
                  <a:srgbClr val="05223F"/>
                </a:solidFill>
                <a:latin typeface="Arial" panose="020B0604020202020204" pitchFamily="34" charset="0"/>
                <a:cs typeface="Arial" panose="020B0604020202020204" pitchFamily="34" charset="0"/>
              </a:rPr>
              <a:t>„</a:t>
            </a:r>
            <a:r>
              <a:rPr lang="en-US" sz="3400" dirty="0" err="1">
                <a:solidFill>
                  <a:srgbClr val="05223F"/>
                </a:solidFill>
                <a:latin typeface="Arial" panose="020B0604020202020204" pitchFamily="34" charset="0"/>
                <a:cs typeface="Arial" panose="020B0604020202020204" pitchFamily="34" charset="0"/>
              </a:rPr>
              <a:t>Eintreten</a:t>
            </a:r>
            <a:r>
              <a:rPr lang="en-US" sz="3400" dirty="0">
                <a:solidFill>
                  <a:srgbClr val="05223F"/>
                </a:solidFill>
                <a:latin typeface="Arial" panose="020B0604020202020204" pitchFamily="34" charset="0"/>
                <a:cs typeface="Arial" panose="020B0604020202020204" pitchFamily="34" charset="0"/>
              </a:rPr>
              <a:t> für die </a:t>
            </a:r>
            <a:r>
              <a:rPr lang="en-US" sz="3400" dirty="0" err="1">
                <a:solidFill>
                  <a:srgbClr val="05223F"/>
                </a:solidFill>
                <a:latin typeface="Arial" panose="020B0604020202020204" pitchFamily="34" charset="0"/>
                <a:cs typeface="Arial" panose="020B0604020202020204" pitchFamily="34" charset="0"/>
              </a:rPr>
              <a:t>Sicherheit</a:t>
            </a:r>
            <a:r>
              <a:rPr lang="en-US" sz="3400" dirty="0">
                <a:solidFill>
                  <a:srgbClr val="05223F"/>
                </a:solidFill>
                <a:latin typeface="Arial" panose="020B0604020202020204" pitchFamily="34" charset="0"/>
                <a:cs typeface="Arial" panose="020B0604020202020204" pitchFamily="34" charset="0"/>
              </a:rPr>
              <a:t>”</a:t>
            </a:r>
            <a:endParaRPr lang="1031" sz="3400" dirty="0">
              <a:solidFill>
                <a:srgbClr val="05223F"/>
              </a:solidFill>
              <a:latin typeface="Arial" panose="020B0604020202020204" pitchFamily="34" charset="0"/>
              <a:cs typeface="Arial" panose="020B0604020202020204" pitchFamily="34" charset="0"/>
            </a:endParaRPr>
          </a:p>
        </p:txBody>
      </p:sp>
      <p:pic>
        <p:nvPicPr>
          <p:cNvPr id="10" name="Picture 9" descr="A picture containing text, clipart&#10;&#10;Description automatically generated">
            <a:extLst>
              <a:ext uri="{FF2B5EF4-FFF2-40B4-BE49-F238E27FC236}">
                <a16:creationId xmlns:a16="http://schemas.microsoft.com/office/drawing/2014/main" id="{A0130519-3D72-4AEE-8663-DC4B839E94B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36411" y="569936"/>
            <a:ext cx="3226652" cy="992817"/>
          </a:xfrm>
          <a:prstGeom prst="rect">
            <a:avLst/>
          </a:prstGeom>
        </p:spPr>
      </p:pic>
      <p:pic>
        <p:nvPicPr>
          <p:cNvPr id="5" name="Picture 4">
            <a:extLst>
              <a:ext uri="{FF2B5EF4-FFF2-40B4-BE49-F238E27FC236}">
                <a16:creationId xmlns:a16="http://schemas.microsoft.com/office/drawing/2014/main" id="{D20F29E0-8C64-4736-819F-74F72FF8E6D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
            <a:ext cx="5979695" cy="36012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984129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E654F83F-FFD8-8D46-F4C4-A61A4FF0128C}"/>
              </a:ext>
            </a:extLst>
          </p:cNvPr>
          <p:cNvSpPr txBox="1"/>
          <p:nvPr/>
        </p:nvSpPr>
        <p:spPr>
          <a:xfrm>
            <a:off x="405114" y="1019410"/>
            <a:ext cx="11404546" cy="1006846"/>
          </a:xfrm>
          <a:prstGeom prst="rect">
            <a:avLst/>
          </a:prstGeom>
          <a:noFill/>
        </p:spPr>
        <p:txBody>
          <a:bodyPr wrap="square">
            <a:spAutoFit/>
          </a:bodyPr>
          <a:lstStyle/>
          <a:p>
            <a:pPr algn="l">
              <a:defRPr b="0" i="0"/>
            </a:pPr>
            <a:r>
              <a:rPr lang="1031" sz="2400" b="1">
                <a:solidFill>
                  <a:srgbClr val="0033A0"/>
                </a:solidFill>
                <a:latin typeface="Arial" panose="020B0604020202020204" pitchFamily="34" charset="0"/>
                <a:cs typeface="Arial" panose="020B0604020202020204" pitchFamily="34" charset="0"/>
              </a:rPr>
              <a:t>DREI SÄULEN UNSERER SICHERHEITSKULTUR</a:t>
            </a:r>
          </a:p>
          <a:p>
            <a:pPr algn="l"/>
            <a:endParaRPr lang="en-US">
              <a:latin typeface="Arial" panose="020B0604020202020204" pitchFamily="34" charset="0"/>
              <a:cs typeface="Arial" panose="020B0604020202020204" pitchFamily="34" charset="0"/>
            </a:endParaRPr>
          </a:p>
          <a:p>
            <a:pPr algn="l"/>
            <a:endParaRPr lang="en-US">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6A14ADD2-7885-811B-81A7-47EF04E54FD0}"/>
              </a:ext>
            </a:extLst>
          </p:cNvPr>
          <p:cNvGrpSpPr/>
          <p:nvPr/>
        </p:nvGrpSpPr>
        <p:grpSpPr>
          <a:xfrm>
            <a:off x="1463545" y="1520610"/>
            <a:ext cx="2943095" cy="4050320"/>
            <a:chOff x="1463546" y="1624520"/>
            <a:chExt cx="2563666" cy="3910518"/>
          </a:xfrm>
        </p:grpSpPr>
        <p:pic>
          <p:nvPicPr>
            <p:cNvPr id="23" name="Picture 22">
              <a:extLst>
                <a:ext uri="{FF2B5EF4-FFF2-40B4-BE49-F238E27FC236}">
                  <a16:creationId xmlns:a16="http://schemas.microsoft.com/office/drawing/2014/main" id="{61B3755E-C9F4-6A32-0773-F39447628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546" y="1624520"/>
              <a:ext cx="2563666" cy="3910518"/>
            </a:xfrm>
            <a:prstGeom prst="rect">
              <a:avLst/>
            </a:prstGeom>
          </p:spPr>
        </p:pic>
        <p:sp>
          <p:nvSpPr>
            <p:cNvPr id="2" name="TextBox 1">
              <a:extLst>
                <a:ext uri="{FF2B5EF4-FFF2-40B4-BE49-F238E27FC236}">
                  <a16:creationId xmlns:a16="http://schemas.microsoft.com/office/drawing/2014/main" id="{8A6BDCA1-4CB0-169B-46BA-28C3D08C7DA4}"/>
                </a:ext>
              </a:extLst>
            </p:cNvPr>
            <p:cNvSpPr txBox="1"/>
            <p:nvPr/>
          </p:nvSpPr>
          <p:spPr>
            <a:xfrm>
              <a:off x="1573431" y="1643533"/>
              <a:ext cx="2189136" cy="648062"/>
            </a:xfrm>
            <a:prstGeom prst="rect">
              <a:avLst/>
            </a:prstGeom>
            <a:noFill/>
          </p:spPr>
          <p:txBody>
            <a:bodyPr wrap="square" rtlCol="0">
              <a:spAutoFit/>
            </a:bodyPr>
            <a:lstStyle/>
            <a:p>
              <a:pPr algn="ctr">
                <a:defRPr b="0" i="0"/>
              </a:pPr>
              <a:r>
                <a:rPr lang="1031" sz="1900" b="1" spc="30">
                  <a:solidFill>
                    <a:schemeClr val="bg1"/>
                  </a:solidFill>
                  <a:latin typeface="Arial" panose="020B0604020202020204" pitchFamily="34" charset="0"/>
                  <a:cs typeface="Arial" panose="020B0604020202020204" pitchFamily="34" charset="0"/>
                </a:rPr>
                <a:t>SELBSTVERPFLICHTUNG</a:t>
              </a:r>
            </a:p>
          </p:txBody>
        </p:sp>
        <p:sp>
          <p:nvSpPr>
            <p:cNvPr id="4" name="TextBox 3">
              <a:extLst>
                <a:ext uri="{FF2B5EF4-FFF2-40B4-BE49-F238E27FC236}">
                  <a16:creationId xmlns:a16="http://schemas.microsoft.com/office/drawing/2014/main" id="{00044FF5-B95C-2C59-9778-DEBD38A69F6D}"/>
                </a:ext>
              </a:extLst>
            </p:cNvPr>
            <p:cNvSpPr txBox="1"/>
            <p:nvPr/>
          </p:nvSpPr>
          <p:spPr>
            <a:xfrm>
              <a:off x="1625860" y="1949188"/>
              <a:ext cx="2105449" cy="913179"/>
            </a:xfrm>
            <a:prstGeom prst="rect">
              <a:avLst/>
            </a:prstGeom>
            <a:noFill/>
          </p:spPr>
          <p:txBody>
            <a:bodyPr wrap="square">
              <a:spAutoFit/>
            </a:bodyPr>
            <a:lstStyle/>
            <a:p>
              <a:pPr algn="ctr">
                <a:defRPr b="0" i="0"/>
              </a:pPr>
              <a:r>
                <a:rPr lang="1031" sz="1400" b="1">
                  <a:latin typeface="Arial" panose="020B0604020202020204" pitchFamily="34" charset="0"/>
                  <a:cs typeface="Arial" panose="020B0604020202020204" pitchFamily="34" charset="0"/>
                </a:rPr>
                <a:t>Sicherheitspolitik</a:t>
              </a:r>
            </a:p>
            <a:p>
              <a:pPr algn="ctr">
                <a:defRPr b="0" i="0"/>
              </a:pPr>
              <a:r>
                <a:rPr lang="1031" sz="1400">
                  <a:latin typeface="Arial" panose="020B0604020202020204" pitchFamily="34" charset="0"/>
                  <a:cs typeface="Arial" panose="020B0604020202020204" pitchFamily="34" charset="0"/>
                </a:rPr>
                <a:t>schriftliche Erklärung über unser Engagement für die Sicherheit</a:t>
              </a:r>
            </a:p>
          </p:txBody>
        </p:sp>
      </p:grpSp>
      <p:grpSp>
        <p:nvGrpSpPr>
          <p:cNvPr id="10" name="Group 9">
            <a:extLst>
              <a:ext uri="{FF2B5EF4-FFF2-40B4-BE49-F238E27FC236}">
                <a16:creationId xmlns:a16="http://schemas.microsoft.com/office/drawing/2014/main" id="{0FBE7420-9302-7C87-49FD-8AC21467FA17}"/>
              </a:ext>
            </a:extLst>
          </p:cNvPr>
          <p:cNvGrpSpPr/>
          <p:nvPr/>
        </p:nvGrpSpPr>
        <p:grpSpPr>
          <a:xfrm>
            <a:off x="4827286" y="1550380"/>
            <a:ext cx="2932431" cy="4050320"/>
            <a:chOff x="4818812" y="1624520"/>
            <a:chExt cx="2554377" cy="3910518"/>
          </a:xfrm>
        </p:grpSpPr>
        <p:pic>
          <p:nvPicPr>
            <p:cNvPr id="21" name="Picture 20">
              <a:extLst>
                <a:ext uri="{FF2B5EF4-FFF2-40B4-BE49-F238E27FC236}">
                  <a16:creationId xmlns:a16="http://schemas.microsoft.com/office/drawing/2014/main" id="{E95A2A08-B540-4870-BC06-37FBE59AF3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8812" y="1624520"/>
              <a:ext cx="2554377" cy="3910518"/>
            </a:xfrm>
            <a:prstGeom prst="rect">
              <a:avLst/>
            </a:prstGeom>
          </p:spPr>
        </p:pic>
        <p:sp>
          <p:nvSpPr>
            <p:cNvPr id="5" name="TextBox 4">
              <a:extLst>
                <a:ext uri="{FF2B5EF4-FFF2-40B4-BE49-F238E27FC236}">
                  <a16:creationId xmlns:a16="http://schemas.microsoft.com/office/drawing/2014/main" id="{4EEBADD4-B21E-BE76-03DC-BD0FDE0636B2}"/>
                </a:ext>
              </a:extLst>
            </p:cNvPr>
            <p:cNvSpPr txBox="1"/>
            <p:nvPr/>
          </p:nvSpPr>
          <p:spPr>
            <a:xfrm>
              <a:off x="4928694" y="1643533"/>
              <a:ext cx="2189136" cy="368217"/>
            </a:xfrm>
            <a:prstGeom prst="rect">
              <a:avLst/>
            </a:prstGeom>
            <a:noFill/>
          </p:spPr>
          <p:txBody>
            <a:bodyPr wrap="square" rtlCol="0">
              <a:spAutoFit/>
            </a:bodyPr>
            <a:lstStyle/>
            <a:p>
              <a:pPr algn="ctr">
                <a:defRPr b="0" i="0"/>
              </a:pPr>
              <a:r>
                <a:rPr lang="1031" sz="1900" b="1" spc="30">
                  <a:solidFill>
                    <a:schemeClr val="bg1"/>
                  </a:solidFill>
                  <a:latin typeface="Arial" panose="020B0604020202020204" pitchFamily="34" charset="0"/>
                  <a:cs typeface="Arial" panose="020B0604020202020204" pitchFamily="34" charset="0"/>
                </a:rPr>
                <a:t>VERHALTEN</a:t>
              </a:r>
            </a:p>
          </p:txBody>
        </p:sp>
        <p:sp>
          <p:nvSpPr>
            <p:cNvPr id="7" name="TextBox 6">
              <a:extLst>
                <a:ext uri="{FF2B5EF4-FFF2-40B4-BE49-F238E27FC236}">
                  <a16:creationId xmlns:a16="http://schemas.microsoft.com/office/drawing/2014/main" id="{3EF4BD03-3D26-0B51-59CB-7FC4284B2277}"/>
                </a:ext>
              </a:extLst>
            </p:cNvPr>
            <p:cNvSpPr txBox="1"/>
            <p:nvPr/>
          </p:nvSpPr>
          <p:spPr>
            <a:xfrm>
              <a:off x="4928637" y="1949188"/>
              <a:ext cx="2248215" cy="913178"/>
            </a:xfrm>
            <a:prstGeom prst="rect">
              <a:avLst/>
            </a:prstGeom>
            <a:noFill/>
          </p:spPr>
          <p:txBody>
            <a:bodyPr wrap="square">
              <a:spAutoFit/>
            </a:bodyPr>
            <a:lstStyle/>
            <a:p>
              <a:pPr algn="ctr">
                <a:defRPr b="0" i="0"/>
              </a:pPr>
              <a:r>
                <a:rPr lang="1031" sz="1400" b="1">
                  <a:latin typeface="Arial" panose="020B0604020202020204" pitchFamily="34" charset="0"/>
                  <a:cs typeface="Arial" panose="020B0604020202020204" pitchFamily="34" charset="0"/>
                </a:rPr>
                <a:t>Lebensrettende Regeln</a:t>
              </a:r>
            </a:p>
            <a:p>
              <a:pPr algn="ctr">
                <a:defRPr b="0" i="0"/>
              </a:pPr>
              <a:r>
                <a:rPr lang="1031" sz="1400">
                  <a:latin typeface="Arial" panose="020B0604020202020204" pitchFamily="34" charset="0"/>
                  <a:cs typeface="Arial" panose="020B0604020202020204" pitchFamily="34" charset="0"/>
                </a:rPr>
                <a:t>Leitprinzipien, wie wir unser Engagement für die Sicherheit umsetzen</a:t>
              </a:r>
            </a:p>
          </p:txBody>
        </p:sp>
      </p:grpSp>
      <p:grpSp>
        <p:nvGrpSpPr>
          <p:cNvPr id="9" name="Group 8">
            <a:extLst>
              <a:ext uri="{FF2B5EF4-FFF2-40B4-BE49-F238E27FC236}">
                <a16:creationId xmlns:a16="http://schemas.microsoft.com/office/drawing/2014/main" id="{21C57242-7424-3F6E-C0E4-8ABF9ED1AEF6}"/>
              </a:ext>
            </a:extLst>
          </p:cNvPr>
          <p:cNvGrpSpPr/>
          <p:nvPr/>
        </p:nvGrpSpPr>
        <p:grpSpPr>
          <a:xfrm>
            <a:off x="8164963" y="1520610"/>
            <a:ext cx="2953582" cy="4050320"/>
            <a:chOff x="8155653" y="1624520"/>
            <a:chExt cx="2572801" cy="3910518"/>
          </a:xfrm>
        </p:grpSpPr>
        <p:pic>
          <p:nvPicPr>
            <p:cNvPr id="25" name="Picture 24">
              <a:extLst>
                <a:ext uri="{FF2B5EF4-FFF2-40B4-BE49-F238E27FC236}">
                  <a16:creationId xmlns:a16="http://schemas.microsoft.com/office/drawing/2014/main" id="{1DE7CE9F-1C90-0645-44E4-DFBE7A803B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4788" y="1624520"/>
              <a:ext cx="2563666" cy="3910518"/>
            </a:xfrm>
            <a:prstGeom prst="rect">
              <a:avLst/>
            </a:prstGeom>
          </p:spPr>
        </p:pic>
        <p:sp>
          <p:nvSpPr>
            <p:cNvPr id="6" name="TextBox 5">
              <a:extLst>
                <a:ext uri="{FF2B5EF4-FFF2-40B4-BE49-F238E27FC236}">
                  <a16:creationId xmlns:a16="http://schemas.microsoft.com/office/drawing/2014/main" id="{D5C95B63-A856-B8F1-6CF8-5BBC6E6BE3EA}"/>
                </a:ext>
              </a:extLst>
            </p:cNvPr>
            <p:cNvSpPr txBox="1"/>
            <p:nvPr/>
          </p:nvSpPr>
          <p:spPr>
            <a:xfrm>
              <a:off x="8291885" y="1643533"/>
              <a:ext cx="2189136" cy="368217"/>
            </a:xfrm>
            <a:prstGeom prst="rect">
              <a:avLst/>
            </a:prstGeom>
            <a:noFill/>
          </p:spPr>
          <p:txBody>
            <a:bodyPr wrap="square" rtlCol="0">
              <a:spAutoFit/>
            </a:bodyPr>
            <a:lstStyle/>
            <a:p>
              <a:pPr algn="ctr">
                <a:defRPr b="0" i="0"/>
              </a:pPr>
              <a:r>
                <a:rPr lang="1031" sz="1900" b="1" spc="30">
                  <a:solidFill>
                    <a:schemeClr val="bg1"/>
                  </a:solidFill>
                  <a:latin typeface="Arial" panose="020B0604020202020204" pitchFamily="34" charset="0"/>
                  <a:cs typeface="Arial" panose="020B0604020202020204" pitchFamily="34" charset="0"/>
                </a:rPr>
                <a:t>UMWELT</a:t>
              </a:r>
            </a:p>
          </p:txBody>
        </p:sp>
        <p:sp>
          <p:nvSpPr>
            <p:cNvPr id="8" name="TextBox 7">
              <a:extLst>
                <a:ext uri="{FF2B5EF4-FFF2-40B4-BE49-F238E27FC236}">
                  <a16:creationId xmlns:a16="http://schemas.microsoft.com/office/drawing/2014/main" id="{5B7F00A6-7B0F-B3BA-1631-49BDF167E626}"/>
                </a:ext>
              </a:extLst>
            </p:cNvPr>
            <p:cNvSpPr txBox="1"/>
            <p:nvPr/>
          </p:nvSpPr>
          <p:spPr>
            <a:xfrm>
              <a:off x="8155653" y="1965846"/>
              <a:ext cx="2497656" cy="921175"/>
            </a:xfrm>
            <a:prstGeom prst="rect">
              <a:avLst/>
            </a:prstGeom>
            <a:noFill/>
          </p:spPr>
          <p:txBody>
            <a:bodyPr wrap="square">
              <a:spAutoFit/>
            </a:bodyPr>
            <a:lstStyle/>
            <a:p>
              <a:pPr algn="ctr">
                <a:defRPr b="0" i="0"/>
              </a:pPr>
              <a:r>
                <a:rPr lang="1031" sz="1400" b="1">
                  <a:latin typeface="Arial" panose="020B0604020202020204" pitchFamily="34" charset="0"/>
                  <a:cs typeface="Arial" panose="020B0604020202020204" pitchFamily="34" charset="0"/>
                </a:rPr>
                <a:t>Arbeitsplatzorganisation (5S)</a:t>
              </a:r>
            </a:p>
            <a:p>
              <a:pPr algn="ctr">
                <a:defRPr b="0" i="0"/>
              </a:pPr>
              <a:r>
                <a:rPr lang="1031" sz="1400">
                  <a:latin typeface="Arial" panose="020B0604020202020204" pitchFamily="34" charset="0"/>
                  <a:cs typeface="Arial" panose="020B0604020202020204" pitchFamily="34" charset="0"/>
                </a:rPr>
                <a:t>Schaffung eines Raums, in dem sicheres Arbeiten geübt werden kann</a:t>
              </a:r>
            </a:p>
          </p:txBody>
        </p:sp>
      </p:grpSp>
      <p:sp>
        <p:nvSpPr>
          <p:cNvPr id="31" name="TextBox 30">
            <a:extLst>
              <a:ext uri="{FF2B5EF4-FFF2-40B4-BE49-F238E27FC236}">
                <a16:creationId xmlns:a16="http://schemas.microsoft.com/office/drawing/2014/main" id="{ACD8E254-9A66-268E-E14A-653B7F7D4047}"/>
              </a:ext>
            </a:extLst>
          </p:cNvPr>
          <p:cNvSpPr txBox="1"/>
          <p:nvPr/>
        </p:nvSpPr>
        <p:spPr>
          <a:xfrm>
            <a:off x="668209" y="5297542"/>
            <a:ext cx="10855582" cy="823783"/>
          </a:xfrm>
          <a:prstGeom prst="rect">
            <a:avLst/>
          </a:prstGeom>
          <a:noFill/>
        </p:spPr>
        <p:txBody>
          <a:bodyPr wrap="square">
            <a:spAutoFit/>
          </a:bodyPr>
          <a:lstStyle/>
          <a:p>
            <a:pPr algn="ctr">
              <a:buClr>
                <a:srgbClr val="84BD00"/>
              </a:buClr>
              <a:buSzPct val="125000"/>
              <a:defRPr b="0" i="0"/>
            </a:pPr>
            <a:r>
              <a:rPr lang="1031" sz="2400" b="1">
                <a:solidFill>
                  <a:srgbClr val="0033A0"/>
                </a:solidFill>
                <a:latin typeface="Arial" panose="020B0604020202020204" pitchFamily="34" charset="0"/>
                <a:cs typeface="Arial" panose="020B0604020202020204" pitchFamily="34" charset="0"/>
              </a:rPr>
              <a:t>Sicherheitsverantwortliche auf </a:t>
            </a:r>
            <a:r>
              <a:rPr lang="1031" sz="2400" b="1">
                <a:solidFill>
                  <a:srgbClr val="84BD00"/>
                </a:solidFill>
                <a:latin typeface="Arial" panose="020B0604020202020204" pitchFamily="34" charset="0"/>
                <a:cs typeface="Arial" panose="020B0604020202020204" pitchFamily="34" charset="0"/>
              </a:rPr>
              <a:t>jeder Ebene </a:t>
            </a:r>
            <a:r>
              <a:rPr lang="1031" sz="2400" b="1">
                <a:solidFill>
                  <a:srgbClr val="0033A0"/>
                </a:solidFill>
                <a:latin typeface="Arial" panose="020B0604020202020204" pitchFamily="34" charset="0"/>
                <a:cs typeface="Arial" panose="020B0604020202020204" pitchFamily="34" charset="0"/>
              </a:rPr>
              <a:t>der Organisation werden </a:t>
            </a:r>
            <a:br>
              <a:rPr lang="1031" sz="2400" b="1">
                <a:solidFill>
                  <a:srgbClr val="0033A0"/>
                </a:solidFill>
                <a:latin typeface="Arial" panose="020B0604020202020204" pitchFamily="34" charset="0"/>
                <a:cs typeface="Arial" panose="020B0604020202020204" pitchFamily="34" charset="0"/>
              </a:rPr>
            </a:br>
            <a:r>
              <a:rPr lang="1031" sz="2400" b="1">
                <a:solidFill>
                  <a:srgbClr val="0033A0"/>
                </a:solidFill>
                <a:latin typeface="Arial" panose="020B0604020202020204" pitchFamily="34" charset="0"/>
                <a:cs typeface="Arial" panose="020B0604020202020204" pitchFamily="34" charset="0"/>
              </a:rPr>
              <a:t>für die </a:t>
            </a:r>
            <a:r>
              <a:rPr lang="1031" sz="2400" b="1">
                <a:solidFill>
                  <a:srgbClr val="84BD00"/>
                </a:solidFill>
                <a:latin typeface="Arial" panose="020B0604020202020204" pitchFamily="34" charset="0"/>
                <a:cs typeface="Arial" panose="020B0604020202020204" pitchFamily="34" charset="0"/>
              </a:rPr>
              <a:t>Entwicklung </a:t>
            </a:r>
            <a:r>
              <a:rPr lang="1031" sz="2400" b="1">
                <a:solidFill>
                  <a:srgbClr val="0033A0"/>
                </a:solidFill>
                <a:latin typeface="Arial" panose="020B0604020202020204" pitchFamily="34" charset="0"/>
                <a:cs typeface="Arial" panose="020B0604020202020204" pitchFamily="34" charset="0"/>
              </a:rPr>
              <a:t> und </a:t>
            </a:r>
            <a:r>
              <a:rPr lang="1031" sz="2400" b="1">
                <a:solidFill>
                  <a:srgbClr val="84BD00"/>
                </a:solidFill>
                <a:latin typeface="Arial" panose="020B0604020202020204" pitchFamily="34" charset="0"/>
                <a:cs typeface="Arial" panose="020B0604020202020204" pitchFamily="34" charset="0"/>
              </a:rPr>
              <a:t>Unterstützung</a:t>
            </a:r>
            <a:r>
              <a:rPr lang="1031" sz="2400" b="1">
                <a:solidFill>
                  <a:srgbClr val="0033A0"/>
                </a:solidFill>
                <a:latin typeface="Arial" panose="020B0604020202020204" pitchFamily="34" charset="0"/>
                <a:cs typeface="Arial" panose="020B0604020202020204" pitchFamily="34" charset="0"/>
              </a:rPr>
              <a:t> einer Sicherheitskultur benötigt.</a:t>
            </a:r>
          </a:p>
        </p:txBody>
      </p:sp>
    </p:spTree>
    <p:extLst>
      <p:ext uri="{BB962C8B-B14F-4D97-AF65-F5344CB8AC3E}">
        <p14:creationId xmlns:p14="http://schemas.microsoft.com/office/powerpoint/2010/main" val="274691403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07C2F1-C247-6520-EA6F-2E94F9662346}"/>
              </a:ext>
            </a:extLst>
          </p:cNvPr>
          <p:cNvSpPr txBox="1"/>
          <p:nvPr/>
        </p:nvSpPr>
        <p:spPr>
          <a:xfrm>
            <a:off x="424405" y="1048598"/>
            <a:ext cx="6436721" cy="3829065"/>
          </a:xfrm>
          <a:prstGeom prst="rect">
            <a:avLst/>
          </a:prstGeom>
          <a:noFill/>
        </p:spPr>
        <p:txBody>
          <a:bodyPr wrap="square">
            <a:spAutoFit/>
          </a:bodyPr>
          <a:lstStyle/>
          <a:p>
            <a:pPr algn="l">
              <a:defRPr b="0" i="0"/>
            </a:pPr>
            <a:r>
              <a:rPr lang="1031" sz="2400" b="1">
                <a:solidFill>
                  <a:srgbClr val="0033A0"/>
                </a:solidFill>
                <a:latin typeface="Arial" panose="020B0604020202020204" pitchFamily="34" charset="0"/>
                <a:cs typeface="Arial" panose="020B0604020202020204" pitchFamily="34" charset="0"/>
              </a:rPr>
              <a:t>UNSERE SICHERHEITSPOLITIK</a:t>
            </a:r>
          </a:p>
          <a:p>
            <a:pPr algn="l">
              <a:buClr>
                <a:srgbClr val="84BD00"/>
              </a:buClr>
              <a:buSzPct val="125000"/>
            </a:pPr>
            <a:endParaRPr lang="en-US">
              <a:latin typeface="Arial" panose="020B0604020202020204" pitchFamily="34" charset="0"/>
              <a:cs typeface="Arial" panose="020B0604020202020204" pitchFamily="34" charset="0"/>
            </a:endParaRPr>
          </a:p>
          <a:p>
            <a:pPr algn="l">
              <a:spcAft>
                <a:spcPts val="600"/>
              </a:spcAft>
              <a:buClr>
                <a:srgbClr val="84BD00"/>
              </a:buClr>
              <a:buSzPct val="125000"/>
              <a:defRPr b="0" i="0"/>
            </a:pPr>
            <a:r>
              <a:rPr lang="1031" b="1">
                <a:latin typeface="Arial" panose="020B0604020202020204" pitchFamily="34" charset="0"/>
                <a:cs typeface="Arial" panose="020B0604020202020204" pitchFamily="34" charset="0"/>
              </a:rPr>
              <a:t>Unsere wichtigsten Grundsätze:</a:t>
            </a:r>
          </a:p>
          <a:p>
            <a:pPr marL="285750" indent="-285750" algn="l">
              <a:buClr>
                <a:srgbClr val="84BD00"/>
              </a:buClr>
              <a:buSzPct val="125000"/>
              <a:buFont typeface="Wingdings" panose="05000000000000000000" pitchFamily="2" charset="2"/>
              <a:buChar char="ü"/>
              <a:defRPr b="0" i="0"/>
            </a:pPr>
            <a:r>
              <a:rPr lang="1031">
                <a:latin typeface="Arial" panose="020B0604020202020204" pitchFamily="34" charset="0"/>
                <a:cs typeface="Arial" panose="020B0604020202020204" pitchFamily="34" charset="0"/>
              </a:rPr>
              <a:t>Sicherheit ist ein zentraler Wert, nicht eine Priorität. Unser Streben nach Sicherheit ist unablässig.</a:t>
            </a:r>
          </a:p>
          <a:p>
            <a:pPr marL="285750" indent="-285750" algn="l">
              <a:buClr>
                <a:srgbClr val="84BD00"/>
              </a:buClr>
              <a:buSzPct val="125000"/>
              <a:buFont typeface="Wingdings" panose="05000000000000000000" pitchFamily="2" charset="2"/>
              <a:buChar char="ü"/>
              <a:defRPr b="0" i="0"/>
            </a:pPr>
            <a:r>
              <a:rPr lang="1031">
                <a:latin typeface="Arial" panose="020B0604020202020204" pitchFamily="34" charset="0"/>
                <a:cs typeface="Arial" panose="020B0604020202020204" pitchFamily="34" charset="0"/>
              </a:rPr>
              <a:t>Integraler Bestandteil unserer Kultur.</a:t>
            </a:r>
          </a:p>
          <a:p>
            <a:pPr marL="285750" indent="-285750" algn="l">
              <a:buClr>
                <a:srgbClr val="84BD00"/>
              </a:buClr>
              <a:buSzPct val="125000"/>
              <a:buFont typeface="Wingdings" panose="05000000000000000000" pitchFamily="2" charset="2"/>
              <a:buChar char="ü"/>
              <a:defRPr b="0" i="0"/>
            </a:pPr>
            <a:r>
              <a:rPr lang="1031">
                <a:latin typeface="Arial" panose="020B0604020202020204" pitchFamily="34" charset="0"/>
                <a:cs typeface="Arial" panose="020B0604020202020204" pitchFamily="34" charset="0"/>
              </a:rPr>
              <a:t>Dazu gehört auch die Gemeinschaft, in der wir arbeiten, und unsere Vertragspartner.</a:t>
            </a:r>
          </a:p>
          <a:p>
            <a:pPr marL="285750" indent="-285750" algn="l">
              <a:buClr>
                <a:srgbClr val="84BD00"/>
              </a:buClr>
              <a:buSzPct val="125000"/>
              <a:buFont typeface="Wingdings" panose="05000000000000000000" pitchFamily="2" charset="2"/>
              <a:buChar char="ü"/>
              <a:defRPr b="0" i="0"/>
            </a:pPr>
            <a:r>
              <a:rPr lang="1031">
                <a:latin typeface="Arial" panose="020B0604020202020204" pitchFamily="34" charset="0"/>
                <a:cs typeface="Arial" panose="020B0604020202020204" pitchFamily="34" charset="0"/>
              </a:rPr>
              <a:t>Unsere Verantwortung als Mauser-Mitarbeiter zusammen mit unseren Einrichtungen.</a:t>
            </a:r>
          </a:p>
          <a:p>
            <a:pPr marL="285750" indent="-285750" algn="l">
              <a:buClr>
                <a:srgbClr val="84BD00"/>
              </a:buClr>
              <a:buSzPct val="125000"/>
              <a:buFont typeface="Wingdings" panose="05000000000000000000" pitchFamily="2" charset="2"/>
              <a:buChar char="ü"/>
              <a:defRPr b="0" i="0"/>
            </a:pPr>
            <a:r>
              <a:rPr lang="1031">
                <a:latin typeface="Arial" panose="020B0604020202020204" pitchFamily="34" charset="0"/>
                <a:cs typeface="Arial" panose="020B0604020202020204" pitchFamily="34" charset="0"/>
              </a:rPr>
              <a:t>Die Verantwortlichkeit der Führung.</a:t>
            </a:r>
          </a:p>
          <a:p>
            <a:pPr marL="285750" indent="-285750" algn="l">
              <a:buClr>
                <a:srgbClr val="84BD00"/>
              </a:buClr>
              <a:buSzPct val="125000"/>
              <a:buFont typeface="Wingdings" panose="05000000000000000000" pitchFamily="2" charset="2"/>
              <a:buChar char="ü"/>
              <a:defRPr b="0" i="0"/>
            </a:pPr>
            <a:r>
              <a:rPr lang="1031">
                <a:latin typeface="Arial" panose="020B0604020202020204" pitchFamily="34" charset="0"/>
                <a:cs typeface="Arial" panose="020B0604020202020204" pitchFamily="34" charset="0"/>
              </a:rPr>
              <a:t>Prozesse bei Zwischenfällen, Lernen und Weiterentwicklung unserer Sicherheit.</a:t>
            </a:r>
          </a:p>
        </p:txBody>
      </p:sp>
      <p:pic>
        <p:nvPicPr>
          <p:cNvPr id="2" name="Picture 1" descr="Text, letter&#10;&#10;Description automatically generated">
            <a:extLst>
              <a:ext uri="{FF2B5EF4-FFF2-40B4-BE49-F238E27FC236}">
                <a16:creationId xmlns:a16="http://schemas.microsoft.com/office/drawing/2014/main" id="{1CC5D518-F981-E9F9-DA4E-DB6FF2774B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4579" y="1226915"/>
            <a:ext cx="4257079" cy="4577959"/>
          </a:xfrm>
          <a:prstGeom prst="rect">
            <a:avLst/>
          </a:prstGeom>
        </p:spPr>
      </p:pic>
    </p:spTree>
    <p:extLst>
      <p:ext uri="{BB962C8B-B14F-4D97-AF65-F5344CB8AC3E}">
        <p14:creationId xmlns:p14="http://schemas.microsoft.com/office/powerpoint/2010/main" val="29050756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AC1D03-7194-0721-AF15-6077EDE5388F}"/>
              </a:ext>
            </a:extLst>
          </p:cNvPr>
          <p:cNvSpPr txBox="1"/>
          <p:nvPr/>
        </p:nvSpPr>
        <p:spPr>
          <a:xfrm>
            <a:off x="424405" y="1048598"/>
            <a:ext cx="5485905" cy="3203600"/>
          </a:xfrm>
          <a:prstGeom prst="rect">
            <a:avLst/>
          </a:prstGeom>
          <a:noFill/>
        </p:spPr>
        <p:txBody>
          <a:bodyPr wrap="square">
            <a:spAutoFit/>
          </a:bodyPr>
          <a:lstStyle/>
          <a:p>
            <a:pPr algn="l">
              <a:defRPr b="0" i="0"/>
            </a:pPr>
            <a:r>
              <a:rPr lang="1031" sz="2400" b="1">
                <a:solidFill>
                  <a:srgbClr val="0033A0"/>
                </a:solidFill>
                <a:latin typeface="Arial" panose="020B0604020202020204" pitchFamily="34" charset="0"/>
                <a:cs typeface="Arial" panose="020B0604020202020204" pitchFamily="34" charset="0"/>
              </a:rPr>
              <a:t>LEBENSRETTENDE REGELN</a:t>
            </a:r>
          </a:p>
          <a:p>
            <a:pPr algn="l"/>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defRPr b="0" i="0"/>
            </a:pPr>
            <a:r>
              <a:rPr lang="1031">
                <a:latin typeface="Arial" panose="020B0604020202020204" pitchFamily="34" charset="0"/>
                <a:cs typeface="Arial" panose="020B0604020202020204" pitchFamily="34" charset="0"/>
              </a:rPr>
              <a:t>Lebensrettungsregeln (LSR) sind </a:t>
            </a:r>
            <a:r>
              <a:rPr lang="1031" b="1">
                <a:solidFill>
                  <a:srgbClr val="84BD00"/>
                </a:solidFill>
                <a:latin typeface="Arial" panose="020B0604020202020204" pitchFamily="34" charset="0"/>
                <a:cs typeface="Arial" panose="020B0604020202020204" pitchFamily="34" charset="0"/>
              </a:rPr>
              <a:t>zentrale Sicherheitsprinzipien </a:t>
            </a:r>
            <a:r>
              <a:rPr lang="1031">
                <a:latin typeface="Arial" panose="020B0604020202020204" pitchFamily="34" charset="0"/>
                <a:cs typeface="Arial" panose="020B0604020202020204" pitchFamily="34" charset="0"/>
              </a:rPr>
              <a:t>die sich mit den spezifischen Gefahren unserer Tätigkeiten befassen und uns vor schweren Verletzungen oder Tod schützen.</a:t>
            </a:r>
          </a:p>
          <a:p>
            <a:pPr algn="l">
              <a:buClr>
                <a:srgbClr val="84BD00"/>
              </a:buClr>
              <a:buSzPct val="125000"/>
            </a:pPr>
            <a:endParaRPr lang="en-US">
              <a:latin typeface="Arial" panose="020B0604020202020204" pitchFamily="34" charset="0"/>
              <a:cs typeface="Arial" panose="020B0604020202020204" pitchFamily="34" charset="0"/>
            </a:endParaRPr>
          </a:p>
        </p:txBody>
      </p:sp>
      <p:pic>
        <p:nvPicPr>
          <p:cNvPr id="3" name="Picture 2" descr="Diagram, timeline&#10;&#10;Description automatically generated">
            <a:extLst>
              <a:ext uri="{FF2B5EF4-FFF2-40B4-BE49-F238E27FC236}">
                <a16:creationId xmlns:a16="http://schemas.microsoft.com/office/drawing/2014/main" id="{24D7C4FB-83CE-886E-F524-9A5D12935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169" y="1048598"/>
            <a:ext cx="3749442" cy="485221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278075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6CF977-0EB9-F35D-2830-6414223C44DB}"/>
              </a:ext>
            </a:extLst>
          </p:cNvPr>
          <p:cNvSpPr txBox="1"/>
          <p:nvPr/>
        </p:nvSpPr>
        <p:spPr>
          <a:xfrm>
            <a:off x="368197" y="1248790"/>
            <a:ext cx="11276050" cy="3493450"/>
          </a:xfrm>
          <a:prstGeom prst="rect">
            <a:avLst/>
          </a:prstGeom>
          <a:noFill/>
        </p:spPr>
        <p:txBody>
          <a:bodyPr wrap="square">
            <a:spAutoFit/>
          </a:bodyPr>
          <a:lstStyle/>
          <a:p>
            <a:pPr algn="l">
              <a:spcAft>
                <a:spcPts val="600"/>
              </a:spcAft>
              <a:buClr>
                <a:srgbClr val="84BD00"/>
              </a:buClr>
              <a:buSzPct val="125000"/>
              <a:defRPr b="0" i="0"/>
            </a:pPr>
            <a:r>
              <a:rPr lang="1031" b="1">
                <a:latin typeface="Arial" panose="020B0604020202020204" pitchFamily="34" charset="0"/>
                <a:cs typeface="Arial" panose="020B0604020202020204" pitchFamily="34" charset="0"/>
              </a:rPr>
              <a:t>Aktive Verpflichtung zu den Lebensrettungsregeln :</a:t>
            </a:r>
          </a:p>
          <a:p>
            <a:pPr marL="285750" indent="-285750" algn="l">
              <a:spcAft>
                <a:spcPts val="600"/>
              </a:spcAft>
              <a:buClr>
                <a:srgbClr val="84BD00"/>
              </a:buClr>
              <a:buSzPct val="125000"/>
              <a:buFont typeface="Wingdings" panose="05000000000000000000" pitchFamily="2" charset="2"/>
              <a:buChar char="ü"/>
              <a:defRPr b="0" i="0"/>
            </a:pPr>
            <a:r>
              <a:rPr lang="1031" b="1">
                <a:solidFill>
                  <a:srgbClr val="84BD00"/>
                </a:solidFill>
                <a:latin typeface="Arial" panose="020B0604020202020204" pitchFamily="34" charset="0"/>
                <a:cs typeface="Arial" panose="020B0604020202020204" pitchFamily="34" charset="0"/>
              </a:rPr>
              <a:t>Lernen</a:t>
            </a:r>
            <a:r>
              <a:rPr lang="1031">
                <a:latin typeface="Arial" panose="020B0604020202020204" pitchFamily="34" charset="0"/>
                <a:cs typeface="Arial" panose="020B0604020202020204" pitchFamily="34" charset="0"/>
              </a:rPr>
              <a:t> - Es liegt in Ihrer Verantwortung, die Lebensrettungsregeln zu verstehen. Bei Unklarheiten, fragen Sie nach!</a:t>
            </a:r>
          </a:p>
          <a:p>
            <a:pPr marL="285750" indent="-285750" algn="l">
              <a:spcAft>
                <a:spcPts val="600"/>
              </a:spcAft>
              <a:buClr>
                <a:srgbClr val="84BD00"/>
              </a:buClr>
              <a:buSzPct val="125000"/>
              <a:buFont typeface="Wingdings" panose="05000000000000000000" pitchFamily="2" charset="2"/>
              <a:buChar char="ü"/>
              <a:defRPr b="0" i="0"/>
            </a:pPr>
            <a:r>
              <a:rPr lang="1031" b="1">
                <a:solidFill>
                  <a:srgbClr val="84BD00"/>
                </a:solidFill>
                <a:latin typeface="Arial" panose="020B0604020202020204" pitchFamily="34" charset="0"/>
                <a:cs typeface="Arial" panose="020B0604020202020204" pitchFamily="34" charset="0"/>
              </a:rPr>
              <a:t>Einhalten</a:t>
            </a:r>
            <a:r>
              <a:rPr lang="1031">
                <a:latin typeface="Arial" panose="020B0604020202020204" pitchFamily="34" charset="0"/>
                <a:cs typeface="Arial" panose="020B0604020202020204" pitchFamily="34" charset="0"/>
              </a:rPr>
              <a:t> der Lebensrettungsregeln – Jeder ist verpflichtet, diese Regeln zu befolgen, unabhängig von seiner Position oder Funktion</a:t>
            </a:r>
          </a:p>
          <a:p>
            <a:pPr marL="285750" indent="-285750" algn="l">
              <a:spcAft>
                <a:spcPts val="600"/>
              </a:spcAft>
              <a:buClr>
                <a:srgbClr val="84BD00"/>
              </a:buClr>
              <a:buSzPct val="125000"/>
              <a:buFont typeface="Wingdings" panose="05000000000000000000" pitchFamily="2" charset="2"/>
              <a:buChar char="ü"/>
              <a:defRPr b="0" i="0"/>
            </a:pPr>
            <a:r>
              <a:rPr lang="1031" b="1">
                <a:solidFill>
                  <a:srgbClr val="84BD00"/>
                </a:solidFill>
                <a:latin typeface="Arial" panose="020B0604020202020204" pitchFamily="34" charset="0"/>
                <a:cs typeface="Arial" panose="020B0604020202020204" pitchFamily="34" charset="0"/>
              </a:rPr>
              <a:t>Risikobewertung </a:t>
            </a:r>
            <a:r>
              <a:rPr lang="1031">
                <a:latin typeface="Arial" panose="020B0604020202020204" pitchFamily="34" charset="0"/>
                <a:cs typeface="Arial" panose="020B0604020202020204" pitchFamily="34" charset="0"/>
              </a:rPr>
              <a:t>- Bevor Sie eine Aufgabe durchführen, überprüfen Sie die Aufgabe anhand der Lebensrettungsregeln.</a:t>
            </a:r>
          </a:p>
          <a:p>
            <a:pPr marL="285750" indent="-285750" algn="l">
              <a:spcAft>
                <a:spcPts val="600"/>
              </a:spcAft>
              <a:buClr>
                <a:srgbClr val="84BD00"/>
              </a:buClr>
              <a:buSzPct val="125000"/>
              <a:buFont typeface="Wingdings" panose="05000000000000000000" pitchFamily="2" charset="2"/>
              <a:buChar char="ü"/>
              <a:defRPr b="0" i="0"/>
            </a:pPr>
            <a:r>
              <a:rPr lang="1031" b="1">
                <a:solidFill>
                  <a:srgbClr val="84BD00"/>
                </a:solidFill>
                <a:latin typeface="Arial" panose="020B0604020202020204" pitchFamily="34" charset="0"/>
                <a:cs typeface="Arial" panose="020B0604020202020204" pitchFamily="34" charset="0"/>
              </a:rPr>
              <a:t>Intervention</a:t>
            </a:r>
            <a:r>
              <a:rPr lang="1031">
                <a:latin typeface="Arial" panose="020B0604020202020204" pitchFamily="34" charset="0"/>
                <a:cs typeface="Arial" panose="020B0604020202020204" pitchFamily="34" charset="0"/>
              </a:rPr>
              <a:t> - Jeder hat das Recht, die Einstellung eines Vorgangs oder einer Tätigkeit zu verlangen, wenn er der Meinung ist, dass eine Lebensrettungsregel nicht befolgt wird und die Mitarbeiter gefährdet sind.</a:t>
            </a:r>
          </a:p>
          <a:p>
            <a:pPr marL="285750" indent="-285750" algn="l">
              <a:spcAft>
                <a:spcPts val="600"/>
              </a:spcAft>
              <a:buClr>
                <a:srgbClr val="84BD00"/>
              </a:buClr>
              <a:buSzPct val="125000"/>
              <a:buFont typeface="Wingdings" panose="05000000000000000000" pitchFamily="2" charset="2"/>
              <a:buChar char="ü"/>
              <a:defRPr b="0" i="0"/>
            </a:pPr>
            <a:r>
              <a:rPr lang="1031" b="1">
                <a:solidFill>
                  <a:srgbClr val="84BD00"/>
                </a:solidFill>
                <a:latin typeface="Arial" panose="020B0604020202020204" pitchFamily="34" charset="0"/>
                <a:cs typeface="Arial" panose="020B0604020202020204" pitchFamily="34" charset="0"/>
              </a:rPr>
              <a:t>Aktiv zusammenarbeiten</a:t>
            </a:r>
            <a:r>
              <a:rPr lang="1031" b="0">
                <a:solidFill>
                  <a:srgbClr val="84BD00"/>
                </a:solidFill>
                <a:latin typeface="Arial" panose="020B0604020202020204" pitchFamily="34" charset="0"/>
                <a:cs typeface="Arial" panose="020B0604020202020204" pitchFamily="34" charset="0"/>
              </a:rPr>
              <a:t> </a:t>
            </a:r>
            <a:r>
              <a:rPr lang="1031">
                <a:latin typeface="Arial" panose="020B0604020202020204" pitchFamily="34" charset="0"/>
                <a:cs typeface="Arial" panose="020B0604020202020204" pitchFamily="34" charset="0"/>
              </a:rPr>
              <a:t>- Wenn Sie einen Kollegen in Gefahr sehen, sagen Sie etwas</a:t>
            </a:r>
            <a:endParaRPr lang="en-US"/>
          </a:p>
        </p:txBody>
      </p:sp>
      <p:sp>
        <p:nvSpPr>
          <p:cNvPr id="23" name="Rectangle 22">
            <a:extLst>
              <a:ext uri="{FF2B5EF4-FFF2-40B4-BE49-F238E27FC236}">
                <a16:creationId xmlns:a16="http://schemas.microsoft.com/office/drawing/2014/main" id="{830B4356-7294-CDA9-3F34-80A67E83B50E}"/>
              </a:ext>
            </a:extLst>
          </p:cNvPr>
          <p:cNvSpPr/>
          <p:nvPr/>
        </p:nvSpPr>
        <p:spPr>
          <a:xfrm>
            <a:off x="796430" y="4359756"/>
            <a:ext cx="102666" cy="2646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4A4544E8-25DF-7D2F-D0C9-9E3F43C910CD}"/>
              </a:ext>
            </a:extLst>
          </p:cNvPr>
          <p:cNvPicPr>
            <a:picLocks noChangeAspect="1"/>
          </p:cNvPicPr>
          <p:nvPr/>
        </p:nvPicPr>
        <p:blipFill>
          <a:blip r:embed="rId3"/>
          <a:stretch>
            <a:fillRect/>
          </a:stretch>
        </p:blipFill>
        <p:spPr>
          <a:xfrm>
            <a:off x="593690" y="4361242"/>
            <a:ext cx="893168" cy="893168"/>
          </a:xfrm>
          <a:prstGeom prst="rect">
            <a:avLst/>
          </a:prstGeom>
        </p:spPr>
      </p:pic>
      <p:pic>
        <p:nvPicPr>
          <p:cNvPr id="25" name="Picture 24">
            <a:extLst>
              <a:ext uri="{FF2B5EF4-FFF2-40B4-BE49-F238E27FC236}">
                <a16:creationId xmlns:a16="http://schemas.microsoft.com/office/drawing/2014/main" id="{7993C558-2A02-46F0-7280-B245213FC0AA}"/>
              </a:ext>
            </a:extLst>
          </p:cNvPr>
          <p:cNvPicPr>
            <a:picLocks noChangeAspect="1"/>
          </p:cNvPicPr>
          <p:nvPr/>
        </p:nvPicPr>
        <p:blipFill>
          <a:blip r:embed="rId4"/>
          <a:stretch>
            <a:fillRect/>
          </a:stretch>
        </p:blipFill>
        <p:spPr>
          <a:xfrm>
            <a:off x="3479901" y="4362870"/>
            <a:ext cx="891540" cy="891540"/>
          </a:xfrm>
          <a:prstGeom prst="rect">
            <a:avLst/>
          </a:prstGeom>
        </p:spPr>
      </p:pic>
      <p:pic>
        <p:nvPicPr>
          <p:cNvPr id="26" name="Picture 25">
            <a:extLst>
              <a:ext uri="{FF2B5EF4-FFF2-40B4-BE49-F238E27FC236}">
                <a16:creationId xmlns:a16="http://schemas.microsoft.com/office/drawing/2014/main" id="{7ED4FCC2-EFDF-9AF4-1D70-A8165677576E}"/>
              </a:ext>
            </a:extLst>
          </p:cNvPr>
          <p:cNvPicPr>
            <a:picLocks noChangeAspect="1"/>
          </p:cNvPicPr>
          <p:nvPr/>
        </p:nvPicPr>
        <p:blipFill>
          <a:blip r:embed="rId5"/>
          <a:stretch>
            <a:fillRect/>
          </a:stretch>
        </p:blipFill>
        <p:spPr>
          <a:xfrm>
            <a:off x="6308313" y="4362870"/>
            <a:ext cx="891540" cy="891540"/>
          </a:xfrm>
          <a:prstGeom prst="rect">
            <a:avLst/>
          </a:prstGeom>
        </p:spPr>
      </p:pic>
      <p:pic>
        <p:nvPicPr>
          <p:cNvPr id="27" name="Picture 26">
            <a:extLst>
              <a:ext uri="{FF2B5EF4-FFF2-40B4-BE49-F238E27FC236}">
                <a16:creationId xmlns:a16="http://schemas.microsoft.com/office/drawing/2014/main" id="{E5F6E569-21F9-9DFE-081D-730C06ABF8F5}"/>
              </a:ext>
            </a:extLst>
          </p:cNvPr>
          <p:cNvPicPr>
            <a:picLocks noChangeAspect="1"/>
          </p:cNvPicPr>
          <p:nvPr/>
        </p:nvPicPr>
        <p:blipFill>
          <a:blip r:embed="rId6"/>
          <a:stretch>
            <a:fillRect/>
          </a:stretch>
        </p:blipFill>
        <p:spPr>
          <a:xfrm>
            <a:off x="9081097" y="4362870"/>
            <a:ext cx="891540" cy="891540"/>
          </a:xfrm>
          <a:prstGeom prst="rect">
            <a:avLst/>
          </a:prstGeom>
        </p:spPr>
      </p:pic>
      <p:pic>
        <p:nvPicPr>
          <p:cNvPr id="28" name="Picture 27">
            <a:extLst>
              <a:ext uri="{FF2B5EF4-FFF2-40B4-BE49-F238E27FC236}">
                <a16:creationId xmlns:a16="http://schemas.microsoft.com/office/drawing/2014/main" id="{C0D5AFB9-9950-3E70-52AB-CEF7A0237D71}"/>
              </a:ext>
            </a:extLst>
          </p:cNvPr>
          <p:cNvPicPr>
            <a:picLocks noChangeAspect="1"/>
          </p:cNvPicPr>
          <p:nvPr/>
        </p:nvPicPr>
        <p:blipFill>
          <a:blip r:embed="rId7"/>
          <a:stretch>
            <a:fillRect/>
          </a:stretch>
        </p:blipFill>
        <p:spPr>
          <a:xfrm>
            <a:off x="2070201" y="4762377"/>
            <a:ext cx="891540" cy="891540"/>
          </a:xfrm>
          <a:prstGeom prst="rect">
            <a:avLst/>
          </a:prstGeom>
        </p:spPr>
      </p:pic>
      <p:pic>
        <p:nvPicPr>
          <p:cNvPr id="29" name="Picture 28">
            <a:extLst>
              <a:ext uri="{FF2B5EF4-FFF2-40B4-BE49-F238E27FC236}">
                <a16:creationId xmlns:a16="http://schemas.microsoft.com/office/drawing/2014/main" id="{5919C713-893C-6AC6-51DC-708CC4F0652E}"/>
              </a:ext>
            </a:extLst>
          </p:cNvPr>
          <p:cNvPicPr>
            <a:picLocks noChangeAspect="1"/>
          </p:cNvPicPr>
          <p:nvPr/>
        </p:nvPicPr>
        <p:blipFill>
          <a:blip r:embed="rId8"/>
          <a:stretch>
            <a:fillRect/>
          </a:stretch>
        </p:blipFill>
        <p:spPr>
          <a:xfrm>
            <a:off x="4860685" y="4762377"/>
            <a:ext cx="891540" cy="891540"/>
          </a:xfrm>
          <a:prstGeom prst="rect">
            <a:avLst/>
          </a:prstGeom>
        </p:spPr>
      </p:pic>
      <p:pic>
        <p:nvPicPr>
          <p:cNvPr id="30" name="Picture 29">
            <a:extLst>
              <a:ext uri="{FF2B5EF4-FFF2-40B4-BE49-F238E27FC236}">
                <a16:creationId xmlns:a16="http://schemas.microsoft.com/office/drawing/2014/main" id="{0D45DCA7-A6EC-E78E-F811-C26D0B1A143F}"/>
              </a:ext>
            </a:extLst>
          </p:cNvPr>
          <p:cNvPicPr>
            <a:picLocks noChangeAspect="1"/>
          </p:cNvPicPr>
          <p:nvPr/>
        </p:nvPicPr>
        <p:blipFill>
          <a:blip r:embed="rId9"/>
          <a:stretch>
            <a:fillRect/>
          </a:stretch>
        </p:blipFill>
        <p:spPr>
          <a:xfrm>
            <a:off x="7651169" y="4762377"/>
            <a:ext cx="891540" cy="891540"/>
          </a:xfrm>
          <a:prstGeom prst="rect">
            <a:avLst/>
          </a:prstGeom>
        </p:spPr>
      </p:pic>
      <p:pic>
        <p:nvPicPr>
          <p:cNvPr id="31" name="Picture 30">
            <a:extLst>
              <a:ext uri="{FF2B5EF4-FFF2-40B4-BE49-F238E27FC236}">
                <a16:creationId xmlns:a16="http://schemas.microsoft.com/office/drawing/2014/main" id="{93601CDC-58DF-1009-E470-F4B9EE56D6C5}"/>
              </a:ext>
            </a:extLst>
          </p:cNvPr>
          <p:cNvPicPr>
            <a:picLocks noChangeAspect="1"/>
          </p:cNvPicPr>
          <p:nvPr/>
        </p:nvPicPr>
        <p:blipFill>
          <a:blip r:embed="rId10"/>
          <a:stretch>
            <a:fillRect/>
          </a:stretch>
        </p:blipFill>
        <p:spPr>
          <a:xfrm>
            <a:off x="10441652" y="4762377"/>
            <a:ext cx="891540" cy="891540"/>
          </a:xfrm>
          <a:prstGeom prst="rect">
            <a:avLst/>
          </a:prstGeom>
        </p:spPr>
      </p:pic>
      <p:sp>
        <p:nvSpPr>
          <p:cNvPr id="32" name="TextBox 31">
            <a:extLst>
              <a:ext uri="{FF2B5EF4-FFF2-40B4-BE49-F238E27FC236}">
                <a16:creationId xmlns:a16="http://schemas.microsoft.com/office/drawing/2014/main" id="{713E9475-CCCC-973D-1F68-CAD1592DE9DD}"/>
              </a:ext>
            </a:extLst>
          </p:cNvPr>
          <p:cNvSpPr txBox="1"/>
          <p:nvPr/>
        </p:nvSpPr>
        <p:spPr>
          <a:xfrm>
            <a:off x="2167599" y="5673703"/>
            <a:ext cx="696743" cy="236422"/>
          </a:xfrm>
          <a:prstGeom prst="rect">
            <a:avLst/>
          </a:prstGeom>
          <a:noFill/>
        </p:spPr>
        <p:txBody>
          <a:bodyPr wrap="square" rtlCol="0">
            <a:noAutofit/>
          </a:bodyPr>
          <a:lstStyle/>
          <a:p>
            <a:pPr algn="ctr" defTabSz="685800">
              <a:spcBef>
                <a:spcPts val="675"/>
              </a:spcBef>
              <a:buClr>
                <a:srgbClr val="0033A0"/>
              </a:buClr>
              <a:defRPr b="0" i="0"/>
            </a:pPr>
            <a:r>
              <a:rPr lang="1031" sz="1200" b="1">
                <a:solidFill>
                  <a:srgbClr val="0054A6"/>
                </a:solidFill>
                <a:latin typeface="Arial"/>
              </a:rPr>
              <a:t>Heiße Arbeit  </a:t>
            </a:r>
          </a:p>
          <a:p>
            <a:pPr algn="ctr" defTabSz="685800">
              <a:buClr>
                <a:srgbClr val="0033A0"/>
              </a:buClr>
            </a:pPr>
            <a:endParaRPr lang="en-GB" sz="1200">
              <a:solidFill>
                <a:srgbClr val="0054A6"/>
              </a:solidFill>
              <a:latin typeface="Arial"/>
            </a:endParaRP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3" name="TextBox 32">
            <a:extLst>
              <a:ext uri="{FF2B5EF4-FFF2-40B4-BE49-F238E27FC236}">
                <a16:creationId xmlns:a16="http://schemas.microsoft.com/office/drawing/2014/main" id="{282376C9-8611-F371-5FDF-F08DC94AE4BC}"/>
              </a:ext>
            </a:extLst>
          </p:cNvPr>
          <p:cNvSpPr txBox="1"/>
          <p:nvPr/>
        </p:nvSpPr>
        <p:spPr>
          <a:xfrm>
            <a:off x="3287591" y="5225596"/>
            <a:ext cx="1276160" cy="219238"/>
          </a:xfrm>
          <a:prstGeom prst="rect">
            <a:avLst/>
          </a:prstGeom>
          <a:noFill/>
        </p:spPr>
        <p:txBody>
          <a:bodyPr wrap="square" rtlCol="0">
            <a:noAutofit/>
          </a:bodyPr>
          <a:lstStyle/>
          <a:p>
            <a:pPr algn="ctr" defTabSz="685800">
              <a:spcBef>
                <a:spcPts val="675"/>
              </a:spcBef>
              <a:buClr>
                <a:srgbClr val="0033A0"/>
              </a:buClr>
              <a:defRPr b="0" i="0"/>
            </a:pPr>
            <a:r>
              <a:rPr lang="1031" sz="1200" b="1">
                <a:solidFill>
                  <a:srgbClr val="0054A6"/>
                </a:solidFill>
                <a:latin typeface="Arial"/>
              </a:rPr>
              <a:t>Begrenzter Raum </a:t>
            </a:r>
          </a:p>
          <a:p>
            <a:pPr algn="ctr" defTabSz="685800">
              <a:buClr>
                <a:srgbClr val="0033A0"/>
              </a:buClr>
            </a:pPr>
            <a:endParaRPr lang="en-GB" sz="1200">
              <a:solidFill>
                <a:srgbClr val="0054A6"/>
              </a:solidFill>
              <a:latin typeface="Arial"/>
            </a:endParaRPr>
          </a:p>
          <a:p>
            <a:pPr algn="ctr" defTabSz="685800">
              <a:buClr>
                <a:srgbClr val="0033A0"/>
              </a:buClr>
              <a:defRPr b="0" i="0"/>
            </a:pPr>
            <a:br>
              <a:rPr lang="1031" sz="1200">
                <a:solidFill>
                  <a:srgbClr val="0054A6"/>
                </a:solidFill>
                <a:latin typeface="Arial"/>
              </a:rPr>
            </a:b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4" name="TextBox 33">
            <a:extLst>
              <a:ext uri="{FF2B5EF4-FFF2-40B4-BE49-F238E27FC236}">
                <a16:creationId xmlns:a16="http://schemas.microsoft.com/office/drawing/2014/main" id="{1A683D8C-1124-9658-60A1-4DA53C804474}"/>
              </a:ext>
            </a:extLst>
          </p:cNvPr>
          <p:cNvSpPr txBox="1"/>
          <p:nvPr/>
        </p:nvSpPr>
        <p:spPr>
          <a:xfrm>
            <a:off x="6286373" y="5236514"/>
            <a:ext cx="935420" cy="197403"/>
          </a:xfrm>
          <a:prstGeom prst="rect">
            <a:avLst/>
          </a:prstGeom>
          <a:noFill/>
        </p:spPr>
        <p:txBody>
          <a:bodyPr wrap="square" rtlCol="0">
            <a:noAutofit/>
          </a:bodyPr>
          <a:lstStyle/>
          <a:p>
            <a:pPr algn="ctr" defTabSz="685800">
              <a:buClr>
                <a:srgbClr val="0033A0"/>
              </a:buClr>
              <a:defRPr b="0" i="0"/>
            </a:pPr>
            <a:r>
              <a:rPr lang="1031" sz="1200" b="1">
                <a:solidFill>
                  <a:srgbClr val="0054A6"/>
                </a:solidFill>
                <a:latin typeface="Arial"/>
              </a:rPr>
              <a:t>Sicheres Fahren</a:t>
            </a:r>
            <a:endParaRPr lang="en-GB" sz="1200">
              <a:solidFill>
                <a:srgbClr val="0054A6"/>
              </a:solidFill>
              <a:latin typeface="Arial"/>
            </a:endParaRPr>
          </a:p>
        </p:txBody>
      </p:sp>
      <p:sp>
        <p:nvSpPr>
          <p:cNvPr id="35" name="TextBox 34">
            <a:extLst>
              <a:ext uri="{FF2B5EF4-FFF2-40B4-BE49-F238E27FC236}">
                <a16:creationId xmlns:a16="http://schemas.microsoft.com/office/drawing/2014/main" id="{B146176B-0F8D-747D-B9B7-DC69AC602E5C}"/>
              </a:ext>
            </a:extLst>
          </p:cNvPr>
          <p:cNvSpPr txBox="1"/>
          <p:nvPr/>
        </p:nvSpPr>
        <p:spPr>
          <a:xfrm>
            <a:off x="8930545" y="5238562"/>
            <a:ext cx="1192644" cy="193307"/>
          </a:xfrm>
          <a:prstGeom prst="rect">
            <a:avLst/>
          </a:prstGeom>
          <a:noFill/>
        </p:spPr>
        <p:txBody>
          <a:bodyPr wrap="square" rtlCol="0">
            <a:noAutofit/>
          </a:bodyPr>
          <a:lstStyle/>
          <a:p>
            <a:pPr algn="ctr" defTabSz="685800">
              <a:spcBef>
                <a:spcPts val="675"/>
              </a:spcBef>
              <a:buClr>
                <a:srgbClr val="0033A0"/>
              </a:buClr>
              <a:defRPr b="0" i="0"/>
            </a:pPr>
            <a:r>
              <a:rPr lang="1031" sz="1200" b="1">
                <a:solidFill>
                  <a:srgbClr val="0054A6"/>
                </a:solidFill>
                <a:latin typeface="Arial"/>
              </a:rPr>
              <a:t>Energie-Isolierung</a:t>
            </a: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6" name="TextBox 35">
            <a:extLst>
              <a:ext uri="{FF2B5EF4-FFF2-40B4-BE49-F238E27FC236}">
                <a16:creationId xmlns:a16="http://schemas.microsoft.com/office/drawing/2014/main" id="{8C4A820A-9754-9379-6DC1-BACB17EE1024}"/>
              </a:ext>
            </a:extLst>
          </p:cNvPr>
          <p:cNvSpPr txBox="1"/>
          <p:nvPr/>
        </p:nvSpPr>
        <p:spPr>
          <a:xfrm>
            <a:off x="4877955" y="5673703"/>
            <a:ext cx="857000" cy="207374"/>
          </a:xfrm>
          <a:prstGeom prst="rect">
            <a:avLst/>
          </a:prstGeom>
          <a:noFill/>
        </p:spPr>
        <p:txBody>
          <a:bodyPr wrap="square" rtlCol="0">
            <a:noAutofit/>
          </a:bodyPr>
          <a:lstStyle/>
          <a:p>
            <a:pPr algn="ctr" defTabSz="685800">
              <a:spcBef>
                <a:spcPts val="675"/>
              </a:spcBef>
              <a:buClr>
                <a:srgbClr val="0033A0"/>
              </a:buClr>
              <a:defRPr b="0" i="0"/>
            </a:pPr>
            <a:r>
              <a:rPr lang="1031" sz="1200" b="1">
                <a:solidFill>
                  <a:srgbClr val="0054A6"/>
                </a:solidFill>
                <a:latin typeface="Arial"/>
              </a:rPr>
              <a:t>Schusslinie</a:t>
            </a:r>
            <a:endParaRPr lang="en-GB" sz="1200">
              <a:solidFill>
                <a:srgbClr val="0054A6"/>
              </a:solidFill>
              <a:latin typeface="Arial"/>
            </a:endParaRPr>
          </a:p>
          <a:p>
            <a:pPr algn="ctr" defTabSz="685800">
              <a:buClr>
                <a:srgbClr val="0033A0"/>
              </a:buClr>
            </a:pPr>
            <a:endParaRPr lang="en-GB" sz="1200">
              <a:solidFill>
                <a:srgbClr val="0054A6"/>
              </a:solidFill>
              <a:latin typeface="Arial"/>
            </a:endParaRPr>
          </a:p>
          <a:p>
            <a:pPr algn="ctr" defTabSz="685800">
              <a:buClr>
                <a:srgbClr val="0033A0"/>
              </a:buClr>
              <a:defRPr b="0" i="0"/>
            </a:pPr>
            <a:br>
              <a:rPr lang="1031" sz="1200">
                <a:solidFill>
                  <a:srgbClr val="0054A6"/>
                </a:solidFill>
                <a:latin typeface="Arial"/>
              </a:rPr>
            </a:b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7" name="TextBox 36">
            <a:extLst>
              <a:ext uri="{FF2B5EF4-FFF2-40B4-BE49-F238E27FC236}">
                <a16:creationId xmlns:a16="http://schemas.microsoft.com/office/drawing/2014/main" id="{CF2F0A6E-3700-43BE-A875-B990E768AA43}"/>
              </a:ext>
            </a:extLst>
          </p:cNvPr>
          <p:cNvSpPr txBox="1"/>
          <p:nvPr/>
        </p:nvSpPr>
        <p:spPr>
          <a:xfrm>
            <a:off x="7395532" y="5673703"/>
            <a:ext cx="1402814" cy="237738"/>
          </a:xfrm>
          <a:prstGeom prst="rect">
            <a:avLst/>
          </a:prstGeom>
          <a:noFill/>
        </p:spPr>
        <p:txBody>
          <a:bodyPr wrap="square" rtlCol="0">
            <a:noAutofit/>
          </a:bodyPr>
          <a:lstStyle/>
          <a:p>
            <a:pPr algn="ctr" defTabSz="685800">
              <a:buClr>
                <a:srgbClr val="0033A0"/>
              </a:buClr>
              <a:defRPr b="0" i="0"/>
            </a:pPr>
            <a:r>
              <a:rPr lang="1031" sz="1200" b="1">
                <a:solidFill>
                  <a:srgbClr val="0054A6"/>
                </a:solidFill>
                <a:latin typeface="Arial"/>
              </a:rPr>
              <a:t>Gefährliche Materialien </a:t>
            </a:r>
            <a:endParaRPr lang="en-GB" sz="1200">
              <a:solidFill>
                <a:srgbClr val="0054A6"/>
              </a:solidFill>
              <a:latin typeface="Arial"/>
            </a:endParaRPr>
          </a:p>
        </p:txBody>
      </p:sp>
      <p:sp>
        <p:nvSpPr>
          <p:cNvPr id="38" name="TextBox 37">
            <a:extLst>
              <a:ext uri="{FF2B5EF4-FFF2-40B4-BE49-F238E27FC236}">
                <a16:creationId xmlns:a16="http://schemas.microsoft.com/office/drawing/2014/main" id="{E0671D7B-F6C7-F58E-45D2-3AB725D681A2}"/>
              </a:ext>
            </a:extLst>
          </p:cNvPr>
          <p:cNvSpPr txBox="1"/>
          <p:nvPr/>
        </p:nvSpPr>
        <p:spPr>
          <a:xfrm>
            <a:off x="10350324" y="5673703"/>
            <a:ext cx="1074196" cy="246961"/>
          </a:xfrm>
          <a:prstGeom prst="rect">
            <a:avLst/>
          </a:prstGeom>
          <a:noFill/>
        </p:spPr>
        <p:txBody>
          <a:bodyPr wrap="square" rtlCol="0">
            <a:noAutofit/>
          </a:bodyPr>
          <a:lstStyle/>
          <a:p>
            <a:pPr algn="ctr" defTabSz="685800">
              <a:spcBef>
                <a:spcPts val="675"/>
              </a:spcBef>
              <a:buClr>
                <a:srgbClr val="0033A0"/>
              </a:buClr>
              <a:defRPr b="0" i="0"/>
            </a:pPr>
            <a:r>
              <a:rPr lang="1031" sz="1200" b="1">
                <a:solidFill>
                  <a:srgbClr val="0054A6"/>
                </a:solidFill>
                <a:latin typeface="Arial"/>
              </a:rPr>
              <a:t>Absturzsicherung</a:t>
            </a:r>
            <a:endParaRPr lang="en-GB" sz="1200">
              <a:solidFill>
                <a:srgbClr val="0054A6"/>
              </a:solidFill>
              <a:latin typeface="Arial"/>
            </a:endParaRPr>
          </a:p>
        </p:txBody>
      </p:sp>
      <p:sp>
        <p:nvSpPr>
          <p:cNvPr id="39" name="TextBox 38">
            <a:extLst>
              <a:ext uri="{FF2B5EF4-FFF2-40B4-BE49-F238E27FC236}">
                <a16:creationId xmlns:a16="http://schemas.microsoft.com/office/drawing/2014/main" id="{A33D923A-3146-3556-1D6C-4D48CD45CAFD}"/>
              </a:ext>
            </a:extLst>
          </p:cNvPr>
          <p:cNvSpPr txBox="1"/>
          <p:nvPr/>
        </p:nvSpPr>
        <p:spPr>
          <a:xfrm>
            <a:off x="499590" y="5231885"/>
            <a:ext cx="1081368" cy="206661"/>
          </a:xfrm>
          <a:prstGeom prst="rect">
            <a:avLst/>
          </a:prstGeom>
          <a:noFill/>
        </p:spPr>
        <p:txBody>
          <a:bodyPr wrap="square" rtlCol="0">
            <a:noAutofit/>
          </a:bodyPr>
          <a:lstStyle/>
          <a:p>
            <a:pPr algn="ctr" defTabSz="685800">
              <a:spcBef>
                <a:spcPts val="675"/>
              </a:spcBef>
              <a:buClr>
                <a:srgbClr val="0033A0"/>
              </a:buClr>
              <a:defRPr b="0" i="0"/>
            </a:pPr>
            <a:r>
              <a:rPr lang="1031" sz="1200" b="1">
                <a:solidFill>
                  <a:srgbClr val="0054A6"/>
                </a:solidFill>
                <a:latin typeface="Arial"/>
              </a:rPr>
              <a:t>Sicherheitskontrollen</a:t>
            </a: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Tree>
    <p:extLst>
      <p:ext uri="{BB962C8B-B14F-4D97-AF65-F5344CB8AC3E}">
        <p14:creationId xmlns:p14="http://schemas.microsoft.com/office/powerpoint/2010/main" val="238708800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E0BF4-D8EB-A4C3-D078-0A0F8EDC4B6F}"/>
              </a:ext>
            </a:extLst>
          </p:cNvPr>
          <p:cNvSpPr txBox="1"/>
          <p:nvPr/>
        </p:nvSpPr>
        <p:spPr>
          <a:xfrm>
            <a:off x="368197" y="1248790"/>
            <a:ext cx="11253531" cy="1077218"/>
          </a:xfrm>
          <a:prstGeom prst="rect">
            <a:avLst/>
          </a:prstGeom>
          <a:noFill/>
        </p:spPr>
        <p:txBody>
          <a:bodyPr wrap="square">
            <a:spAutoFit/>
          </a:bodyPr>
          <a:lstStyle/>
          <a:p>
            <a:pPr algn="l">
              <a:spcAft>
                <a:spcPts val="600"/>
              </a:spcAft>
              <a:buClr>
                <a:srgbClr val="84BD00"/>
              </a:buClr>
              <a:buSzPct val="125000"/>
            </a:pPr>
            <a:r>
              <a:rPr lang="de-DE" b="1" dirty="0">
                <a:latin typeface="Arial" panose="020B0604020202020204" pitchFamily="34" charset="0"/>
                <a:cs typeface="Arial" panose="020B0604020202020204" pitchFamily="34" charset="0"/>
              </a:rPr>
              <a:t>Zum Verständnis der Lebensrettungsregeln (LSR)</a:t>
            </a:r>
            <a:endParaRPr lang="en-US" b="1" dirty="0">
              <a:latin typeface="Arial" panose="020B0604020202020204" pitchFamily="34" charset="0"/>
              <a:cs typeface="Arial" panose="020B0604020202020204" pitchFamily="34" charset="0"/>
            </a:endParaRPr>
          </a:p>
          <a:p>
            <a:pPr algn="l">
              <a:spcAft>
                <a:spcPts val="600"/>
              </a:spcAft>
              <a:buClr>
                <a:srgbClr val="84BD00"/>
              </a:buClr>
              <a:buSzPct val="125000"/>
            </a:pPr>
            <a:endParaRPr lang="en-US" b="1" dirty="0">
              <a:latin typeface="Arial" panose="020B0604020202020204" pitchFamily="34" charset="0"/>
              <a:cs typeface="Arial" panose="020B0604020202020204" pitchFamily="34" charset="0"/>
            </a:endParaRPr>
          </a:p>
          <a:p>
            <a:pPr algn="l">
              <a:spcAft>
                <a:spcPts val="600"/>
              </a:spcAft>
              <a:buClr>
                <a:srgbClr val="84BD00"/>
              </a:buClr>
              <a:buSzPct val="125000"/>
            </a:pPr>
            <a:endParaRPr lang="en-US" dirty="0"/>
          </a:p>
        </p:txBody>
      </p:sp>
      <p:sp>
        <p:nvSpPr>
          <p:cNvPr id="4" name="TextBox 3">
            <a:extLst>
              <a:ext uri="{FF2B5EF4-FFF2-40B4-BE49-F238E27FC236}">
                <a16:creationId xmlns:a16="http://schemas.microsoft.com/office/drawing/2014/main" id="{1C9DBB69-86E7-4B3D-71D5-648737F9D7FB}"/>
              </a:ext>
            </a:extLst>
          </p:cNvPr>
          <p:cNvSpPr txBox="1"/>
          <p:nvPr/>
        </p:nvSpPr>
        <p:spPr>
          <a:xfrm>
            <a:off x="368197" y="1851864"/>
            <a:ext cx="4756462" cy="2446824"/>
          </a:xfrm>
          <a:prstGeom prst="rect">
            <a:avLst/>
          </a:prstGeom>
          <a:noFill/>
        </p:spPr>
        <p:txBody>
          <a:bodyPr wrap="square">
            <a:spAutoFit/>
          </a:bodyPr>
          <a:lstStyle/>
          <a:p>
            <a:pPr algn="l">
              <a:spcAft>
                <a:spcPts val="1800"/>
              </a:spcAft>
              <a:buClr>
                <a:srgbClr val="84BD00"/>
              </a:buClr>
              <a:buSzPct val="125000"/>
            </a:pPr>
            <a:r>
              <a:rPr lang="en-US" b="1" dirty="0" err="1">
                <a:solidFill>
                  <a:srgbClr val="84BD00"/>
                </a:solidFill>
                <a:latin typeface="Arial" panose="020B0604020202020204" pitchFamily="34" charset="0"/>
                <a:cs typeface="Arial" panose="020B0604020202020204" pitchFamily="34" charset="0"/>
              </a:rPr>
              <a:t>Lebensrettungsregeln</a:t>
            </a:r>
            <a:r>
              <a:rPr lang="en-US" b="1" dirty="0">
                <a:solidFill>
                  <a:srgbClr val="84BD00"/>
                </a:solidFill>
                <a:latin typeface="Arial" panose="020B0604020202020204" pitchFamily="34" charset="0"/>
                <a:cs typeface="Arial" panose="020B0604020202020204" pitchFamily="34" charset="0"/>
              </a:rPr>
              <a:t> </a:t>
            </a:r>
            <a:r>
              <a:rPr lang="en-US" b="1" u="sng" dirty="0">
                <a:solidFill>
                  <a:srgbClr val="84BD00"/>
                </a:solidFill>
                <a:latin typeface="Arial" panose="020B0604020202020204" pitchFamily="34" charset="0"/>
                <a:cs typeface="Arial" panose="020B0604020202020204" pitchFamily="34" charset="0"/>
              </a:rPr>
              <a:t>SIND KEINE</a:t>
            </a:r>
          </a:p>
          <a:p>
            <a:pPr marL="285750" indent="-285750" algn="l">
              <a:spcAft>
                <a:spcPts val="1800"/>
              </a:spcAft>
              <a:buClr>
                <a:srgbClr val="84BD00"/>
              </a:buClr>
              <a:buSzPct val="125000"/>
              <a:buFont typeface="Comic Sans MS" panose="030F0702030302020204" pitchFamily="66" charset="0"/>
              <a:buChar char="x"/>
            </a:pPr>
            <a:r>
              <a:rPr lang="de-DE" dirty="0">
                <a:latin typeface="Arial" panose="020B0604020202020204" pitchFamily="34" charset="0"/>
                <a:cs typeface="Arial" panose="020B0604020202020204" pitchFamily="34" charset="0"/>
              </a:rPr>
              <a:t>umfassende Sicherheitsrichtlinie </a:t>
            </a:r>
          </a:p>
          <a:p>
            <a:pPr marL="285750" indent="-285750" algn="l">
              <a:spcAft>
                <a:spcPts val="1800"/>
              </a:spcAft>
              <a:buClr>
                <a:srgbClr val="84BD00"/>
              </a:buClr>
              <a:buSzPct val="125000"/>
              <a:buFont typeface="Comic Sans MS" panose="030F0702030302020204" pitchFamily="66" charset="0"/>
              <a:buChar char="x"/>
            </a:pPr>
            <a:r>
              <a:rPr lang="de-DE" dirty="0">
                <a:latin typeface="Arial" panose="020B0604020202020204" pitchFamily="34" charset="0"/>
                <a:cs typeface="Arial" panose="020B0604020202020204" pitchFamily="34" charset="0"/>
              </a:rPr>
              <a:t>formelle Ausbildung</a:t>
            </a:r>
          </a:p>
          <a:p>
            <a:pPr marL="285750" indent="-285750" algn="l">
              <a:spcAft>
                <a:spcPts val="1800"/>
              </a:spcAft>
              <a:buClr>
                <a:srgbClr val="84BD00"/>
              </a:buClr>
              <a:buSzPct val="125000"/>
              <a:buFont typeface="Comic Sans MS" panose="030F0702030302020204" pitchFamily="66" charset="0"/>
              <a:buChar char="x"/>
            </a:pPr>
            <a:r>
              <a:rPr lang="de-DE" dirty="0">
                <a:latin typeface="Arial" panose="020B0604020202020204" pitchFamily="34" charset="0"/>
                <a:cs typeface="Arial" panose="020B0604020202020204" pitchFamily="34" charset="0"/>
              </a:rPr>
              <a:t>strafrechtlichen "Gotcha"-Regeln, die nur für disziplinarische Maßnahmen verwendet werden</a:t>
            </a:r>
          </a:p>
        </p:txBody>
      </p:sp>
      <p:sp>
        <p:nvSpPr>
          <p:cNvPr id="5" name="TextBox 4">
            <a:extLst>
              <a:ext uri="{FF2B5EF4-FFF2-40B4-BE49-F238E27FC236}">
                <a16:creationId xmlns:a16="http://schemas.microsoft.com/office/drawing/2014/main" id="{313F344E-0E5D-340A-509B-D1A614C99BDF}"/>
              </a:ext>
            </a:extLst>
          </p:cNvPr>
          <p:cNvSpPr txBox="1"/>
          <p:nvPr/>
        </p:nvSpPr>
        <p:spPr>
          <a:xfrm>
            <a:off x="5512330" y="1851864"/>
            <a:ext cx="6109398" cy="3739485"/>
          </a:xfrm>
          <a:prstGeom prst="rect">
            <a:avLst/>
          </a:prstGeom>
          <a:noFill/>
        </p:spPr>
        <p:txBody>
          <a:bodyPr wrap="square">
            <a:spAutoFit/>
          </a:bodyPr>
          <a:lstStyle/>
          <a:p>
            <a:pPr algn="l">
              <a:spcAft>
                <a:spcPts val="1800"/>
              </a:spcAft>
              <a:buClr>
                <a:srgbClr val="84BD00"/>
              </a:buClr>
              <a:buSzPct val="125000"/>
            </a:pPr>
            <a:r>
              <a:rPr lang="en-US" b="1" dirty="0" err="1">
                <a:solidFill>
                  <a:srgbClr val="84BD00"/>
                </a:solidFill>
                <a:latin typeface="Arial" panose="020B0604020202020204" pitchFamily="34" charset="0"/>
                <a:cs typeface="Arial" panose="020B0604020202020204" pitchFamily="34" charset="0"/>
              </a:rPr>
              <a:t>Lebensrettungsregeln</a:t>
            </a:r>
            <a:r>
              <a:rPr lang="en-US" b="1" dirty="0">
                <a:solidFill>
                  <a:srgbClr val="84BD00"/>
                </a:solidFill>
                <a:latin typeface="Arial" panose="020B0604020202020204" pitchFamily="34" charset="0"/>
                <a:cs typeface="Arial" panose="020B0604020202020204" pitchFamily="34" charset="0"/>
              </a:rPr>
              <a:t> </a:t>
            </a:r>
            <a:r>
              <a:rPr lang="en-US" b="1" u="sng" dirty="0">
                <a:solidFill>
                  <a:srgbClr val="84BD00"/>
                </a:solidFill>
                <a:latin typeface="Arial" panose="020B0604020202020204" pitchFamily="34" charset="0"/>
                <a:cs typeface="Arial" panose="020B0604020202020204" pitchFamily="34" charset="0"/>
              </a:rPr>
              <a:t>SIND</a:t>
            </a:r>
            <a:endParaRPr lang="en-US" b="1" dirty="0">
              <a:solidFill>
                <a:srgbClr val="84BD00"/>
              </a:solidFill>
              <a:latin typeface="Arial" panose="020B0604020202020204" pitchFamily="34" charset="0"/>
              <a:cs typeface="Arial" panose="020B0604020202020204" pitchFamily="34" charset="0"/>
            </a:endParaRPr>
          </a:p>
          <a:p>
            <a:pPr marL="285750" indent="-285750" algn="l">
              <a:spcAft>
                <a:spcPts val="1800"/>
              </a:spcAft>
              <a:buClr>
                <a:srgbClr val="84BD00"/>
              </a:buClr>
              <a:buSzPct val="125000"/>
              <a:buFont typeface="Wingdings" panose="05000000000000000000" pitchFamily="2" charset="2"/>
              <a:buChar char="ü"/>
            </a:pPr>
            <a:r>
              <a:rPr lang="de-DE" dirty="0">
                <a:latin typeface="Arial" panose="020B0604020202020204" pitchFamily="34" charset="0"/>
                <a:cs typeface="Arial" panose="020B0604020202020204" pitchFamily="34" charset="0"/>
              </a:rPr>
              <a:t>Hinweise in Bezug auf die häufigsten Risikobereiche</a:t>
            </a:r>
          </a:p>
          <a:p>
            <a:pPr marL="285750" indent="-285750" algn="l">
              <a:spcAft>
                <a:spcPts val="1800"/>
              </a:spcAft>
              <a:buClr>
                <a:srgbClr val="84BD00"/>
              </a:buClr>
              <a:buSzPct val="125000"/>
              <a:buFont typeface="Wingdings" panose="05000000000000000000" pitchFamily="2" charset="2"/>
              <a:buChar char="ü"/>
            </a:pPr>
            <a:r>
              <a:rPr lang="de-DE" dirty="0">
                <a:latin typeface="Arial" panose="020B0604020202020204" pitchFamily="34" charset="0"/>
                <a:cs typeface="Arial" panose="020B0604020202020204" pitchFamily="34" charset="0"/>
              </a:rPr>
              <a:t>Leitprinzipien für die grundlegendsten erforderlichen Verhaltensweisen im Zusammenhang mit jedem Risikobereich</a:t>
            </a:r>
          </a:p>
          <a:p>
            <a:pPr marL="285750" indent="-285750" algn="l">
              <a:spcAft>
                <a:spcPts val="1800"/>
              </a:spcAft>
              <a:buClr>
                <a:srgbClr val="84BD00"/>
              </a:buClr>
              <a:buSzPct val="125000"/>
              <a:buFont typeface="Wingdings" panose="05000000000000000000" pitchFamily="2" charset="2"/>
              <a:buChar char="ü"/>
            </a:pPr>
            <a:r>
              <a:rPr lang="de-DE" dirty="0">
                <a:latin typeface="Arial" panose="020B0604020202020204" pitchFamily="34" charset="0"/>
                <a:cs typeface="Arial" panose="020B0604020202020204" pitchFamily="34" charset="0"/>
              </a:rPr>
              <a:t>Leitlinien für die Entwicklung von Verhaltensweisen, welche Mitarbeiter vor schweren Verletzungen oder Tod schützen sollen</a:t>
            </a:r>
            <a:br>
              <a:rPr lang="de-DE" dirty="0">
                <a:latin typeface="Arial" panose="020B0604020202020204" pitchFamily="34" charset="0"/>
                <a:cs typeface="Arial" panose="020B0604020202020204" pitchFamily="34" charset="0"/>
              </a:rPr>
            </a:br>
            <a:r>
              <a:rPr lang="de-DE" sz="1600" i="1" dirty="0">
                <a:latin typeface="Arial" panose="020B0604020202020204" pitchFamily="34" charset="0"/>
                <a:cs typeface="Arial" panose="020B0604020202020204" pitchFamily="34" charset="0"/>
              </a:rPr>
              <a:t>Aufgrund der Schwere der in den LSR behandelten Gefahren ist jedoch ein disziplinarisches Element in dieser Richtlinie erforderlich.</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837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C12A048-4D6C-E8CA-53D3-6A5629B0508B}"/>
              </a:ext>
            </a:extLst>
          </p:cNvPr>
          <p:cNvSpPr txBox="1"/>
          <p:nvPr/>
        </p:nvSpPr>
        <p:spPr>
          <a:xfrm>
            <a:off x="1360158" y="3409844"/>
            <a:ext cx="4614514" cy="1433993"/>
          </a:xfrm>
          <a:prstGeom prst="rect">
            <a:avLst/>
          </a:prstGeom>
          <a:noFill/>
        </p:spPr>
        <p:txBody>
          <a:bodyPr wrap="square" rtlCol="0">
            <a:spAutoFit/>
          </a:bodyPr>
          <a:lstStyle/>
          <a:p>
            <a:pPr>
              <a:defRPr b="0" i="0"/>
            </a:pPr>
            <a:r>
              <a:rPr lang="1031" b="1">
                <a:solidFill>
                  <a:srgbClr val="84BD00"/>
                </a:solidFill>
                <a:latin typeface="Arial" panose="020B0604020202020204" pitchFamily="34" charset="0"/>
                <a:cs typeface="Arial" panose="020B0604020202020204" pitchFamily="34" charset="0"/>
              </a:rPr>
              <a:t>SET IN ORDER (systematisieren</a:t>
            </a:r>
            <a:r>
              <a:rPr lang="1031" b="0">
                <a:solidFill>
                  <a:srgbClr val="84BD00"/>
                </a:solidFill>
                <a:latin typeface="Arial" panose="020B0604020202020204" pitchFamily="34" charset="0"/>
                <a:cs typeface="Arial" panose="020B0604020202020204" pitchFamily="34" charset="0"/>
              </a:rPr>
              <a:t>)</a:t>
            </a:r>
          </a:p>
          <a:p>
            <a:pPr>
              <a:defRPr b="0" i="0"/>
            </a:pPr>
            <a:r>
              <a:rPr lang="1031" sz="1400" b="1" i="0" u="none" strike="noStrike">
                <a:solidFill>
                  <a:srgbClr val="000000"/>
                </a:solidFill>
                <a:latin typeface="Arial" panose="020B0604020202020204" pitchFamily="34" charset="0"/>
                <a:cs typeface="Arial" panose="020B0604020202020204" pitchFamily="34" charset="0"/>
              </a:rPr>
              <a:t>Auswirkungen auf die Sicherheit:</a:t>
            </a:r>
          </a:p>
          <a:p>
            <a:pPr marL="171450" indent="-171450">
              <a:buClr>
                <a:srgbClr val="84BD00"/>
              </a:buClr>
              <a:buSzPct val="125000"/>
              <a:buFont typeface="Wingdings" panose="05000000000000000000" pitchFamily="2" charset="2"/>
              <a:buChar char="ü"/>
              <a:defRPr b="0" i="0"/>
            </a:pPr>
            <a:r>
              <a:rPr lang="1031" sz="1400" b="0" i="0" u="none" strike="noStrike">
                <a:solidFill>
                  <a:srgbClr val="000000"/>
                </a:solidFill>
                <a:latin typeface="Arial" panose="020B0604020202020204" pitchFamily="34" charset="0"/>
                <a:cs typeface="Arial" panose="020B0604020202020204" pitchFamily="34" charset="0"/>
              </a:rPr>
              <a:t>So ist die Wahrscheinlichkeit geringer, dass ein Mitarbeiter den falschen Gegenstand greift.</a:t>
            </a:r>
          </a:p>
          <a:p>
            <a:pPr marL="171450" indent="-171450">
              <a:buClr>
                <a:srgbClr val="84BD00"/>
              </a:buClr>
              <a:buSzPct val="125000"/>
              <a:buFont typeface="Wingdings" panose="05000000000000000000" pitchFamily="2" charset="2"/>
              <a:buChar char="ü"/>
              <a:defRPr b="0" i="0"/>
            </a:pPr>
            <a:r>
              <a:rPr lang="1031" sz="1400" b="0" i="0" u="none" strike="noStrike">
                <a:solidFill>
                  <a:srgbClr val="000000"/>
                </a:solidFill>
                <a:latin typeface="Arial" panose="020B0604020202020204" pitchFamily="34" charset="0"/>
                <a:cs typeface="Arial" panose="020B0604020202020204" pitchFamily="34" charset="0"/>
              </a:rPr>
              <a:t>Die Verwendung falscher Gegenstände kann zu ernsthaften Sicherheitsrisiken führen.</a:t>
            </a:r>
          </a:p>
        </p:txBody>
      </p:sp>
      <p:sp>
        <p:nvSpPr>
          <p:cNvPr id="2" name="TextBox 1">
            <a:extLst>
              <a:ext uri="{FF2B5EF4-FFF2-40B4-BE49-F238E27FC236}">
                <a16:creationId xmlns:a16="http://schemas.microsoft.com/office/drawing/2014/main" id="{7102047C-D8E4-8762-1C3A-E7EF3F8E8F11}"/>
              </a:ext>
            </a:extLst>
          </p:cNvPr>
          <p:cNvSpPr txBox="1"/>
          <p:nvPr/>
        </p:nvSpPr>
        <p:spPr>
          <a:xfrm>
            <a:off x="417171" y="902217"/>
            <a:ext cx="11357658" cy="1006846"/>
          </a:xfrm>
          <a:prstGeom prst="rect">
            <a:avLst/>
          </a:prstGeom>
          <a:noFill/>
        </p:spPr>
        <p:txBody>
          <a:bodyPr wrap="square">
            <a:spAutoFit/>
          </a:bodyPr>
          <a:lstStyle/>
          <a:p>
            <a:pPr algn="l">
              <a:defRPr b="0" i="0"/>
            </a:pPr>
            <a:r>
              <a:rPr lang="1031" sz="2400" b="1">
                <a:solidFill>
                  <a:srgbClr val="0033A0"/>
                </a:solidFill>
                <a:latin typeface="Arial" panose="020B0604020202020204" pitchFamily="34" charset="0"/>
                <a:cs typeface="Arial" panose="020B0604020202020204" pitchFamily="34" charset="0"/>
              </a:rPr>
              <a:t>ARBEITSPLATZORGANISATION – 5S</a:t>
            </a:r>
          </a:p>
          <a:p>
            <a:pPr algn="l">
              <a:buClr>
                <a:srgbClr val="84BD00"/>
              </a:buClr>
              <a:buSzPct val="125000"/>
              <a:defRPr b="0" i="0"/>
            </a:pPr>
            <a:r>
              <a:rPr lang="1031">
                <a:latin typeface="Arial" panose="020B0604020202020204" pitchFamily="34" charset="0"/>
                <a:cs typeface="Arial" panose="020B0604020202020204" pitchFamily="34" charset="0"/>
              </a:rPr>
              <a:t>Das 5S-System ist ein kontinuierlicher Verbesserungsprozess, der die Produktivität und die Sicherheit am Arbeitsplatz erhöht.</a:t>
            </a:r>
          </a:p>
        </p:txBody>
      </p:sp>
      <p:pic>
        <p:nvPicPr>
          <p:cNvPr id="6" name="Graphic 5">
            <a:extLst>
              <a:ext uri="{FF2B5EF4-FFF2-40B4-BE49-F238E27FC236}">
                <a16:creationId xmlns:a16="http://schemas.microsoft.com/office/drawing/2014/main" id="{7758A237-977A-4C3E-6727-EF238C0BB0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6036" y="1978075"/>
            <a:ext cx="728183" cy="669716"/>
          </a:xfrm>
          <a:prstGeom prst="rect">
            <a:avLst/>
          </a:prstGeom>
        </p:spPr>
      </p:pic>
      <p:pic>
        <p:nvPicPr>
          <p:cNvPr id="8" name="Graphic 7">
            <a:extLst>
              <a:ext uri="{FF2B5EF4-FFF2-40B4-BE49-F238E27FC236}">
                <a16:creationId xmlns:a16="http://schemas.microsoft.com/office/drawing/2014/main" id="{A21F97F6-C526-730B-A512-68E877E429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1551" y="3707777"/>
            <a:ext cx="654798" cy="668440"/>
          </a:xfrm>
          <a:prstGeom prst="rect">
            <a:avLst/>
          </a:prstGeom>
        </p:spPr>
      </p:pic>
      <p:pic>
        <p:nvPicPr>
          <p:cNvPr id="10" name="Graphic 9">
            <a:extLst>
              <a:ext uri="{FF2B5EF4-FFF2-40B4-BE49-F238E27FC236}">
                <a16:creationId xmlns:a16="http://schemas.microsoft.com/office/drawing/2014/main" id="{6524E9F2-5456-0605-6458-D7906E3BC42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1551" y="4920886"/>
            <a:ext cx="659283" cy="668440"/>
          </a:xfrm>
          <a:prstGeom prst="rect">
            <a:avLst/>
          </a:prstGeom>
        </p:spPr>
      </p:pic>
      <p:pic>
        <p:nvPicPr>
          <p:cNvPr id="12" name="Graphic 11">
            <a:extLst>
              <a:ext uri="{FF2B5EF4-FFF2-40B4-BE49-F238E27FC236}">
                <a16:creationId xmlns:a16="http://schemas.microsoft.com/office/drawing/2014/main" id="{60C6215D-FEA5-724C-C887-095820C9BBE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54147" y="2380004"/>
            <a:ext cx="537740" cy="668440"/>
          </a:xfrm>
          <a:prstGeom prst="rect">
            <a:avLst/>
          </a:prstGeom>
        </p:spPr>
      </p:pic>
      <p:pic>
        <p:nvPicPr>
          <p:cNvPr id="14" name="Graphic 13">
            <a:extLst>
              <a:ext uri="{FF2B5EF4-FFF2-40B4-BE49-F238E27FC236}">
                <a16:creationId xmlns:a16="http://schemas.microsoft.com/office/drawing/2014/main" id="{6C9A937A-B358-6B4D-97CE-43D0AAA57E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437996" y="4290382"/>
            <a:ext cx="770043" cy="668440"/>
          </a:xfrm>
          <a:prstGeom prst="rect">
            <a:avLst/>
          </a:prstGeom>
        </p:spPr>
      </p:pic>
      <p:sp>
        <p:nvSpPr>
          <p:cNvPr id="15" name="TextBox 14">
            <a:extLst>
              <a:ext uri="{FF2B5EF4-FFF2-40B4-BE49-F238E27FC236}">
                <a16:creationId xmlns:a16="http://schemas.microsoft.com/office/drawing/2014/main" id="{4CB3F1AC-90CB-FBBB-57ED-37504647410C}"/>
              </a:ext>
            </a:extLst>
          </p:cNvPr>
          <p:cNvSpPr txBox="1"/>
          <p:nvPr/>
        </p:nvSpPr>
        <p:spPr>
          <a:xfrm>
            <a:off x="1360158" y="1909063"/>
            <a:ext cx="4614514" cy="1433993"/>
          </a:xfrm>
          <a:prstGeom prst="rect">
            <a:avLst/>
          </a:prstGeom>
          <a:noFill/>
        </p:spPr>
        <p:txBody>
          <a:bodyPr wrap="square" rtlCol="0">
            <a:spAutoFit/>
          </a:bodyPr>
          <a:lstStyle/>
          <a:p>
            <a:pPr>
              <a:defRPr b="0" i="0"/>
            </a:pPr>
            <a:r>
              <a:rPr lang="1031" b="1">
                <a:solidFill>
                  <a:srgbClr val="84BD00"/>
                </a:solidFill>
                <a:latin typeface="Arial" panose="020B0604020202020204" pitchFamily="34" charset="0"/>
                <a:cs typeface="Arial" panose="020B0604020202020204" pitchFamily="34" charset="0"/>
              </a:rPr>
              <a:t>SORT (selektieren)</a:t>
            </a:r>
          </a:p>
          <a:p>
            <a:pPr>
              <a:defRPr b="0" i="0"/>
            </a:pPr>
            <a:r>
              <a:rPr lang="1031" sz="1400" b="1" i="0" u="none" strike="noStrike">
                <a:solidFill>
                  <a:srgbClr val="000000"/>
                </a:solidFill>
                <a:latin typeface="Arial" panose="020B0604020202020204" pitchFamily="34" charset="0"/>
                <a:cs typeface="Arial" panose="020B0604020202020204" pitchFamily="34" charset="0"/>
              </a:rPr>
              <a:t>Auswirkungen auf die Sicherheit:</a:t>
            </a:r>
          </a:p>
          <a:p>
            <a:pPr marL="171450" indent="-171450">
              <a:buClr>
                <a:srgbClr val="84BD00"/>
              </a:buClr>
              <a:buSzPct val="125000"/>
              <a:buFont typeface="Wingdings" panose="05000000000000000000" pitchFamily="2" charset="2"/>
              <a:buChar char="ü"/>
              <a:defRPr b="0" i="0"/>
            </a:pPr>
            <a:r>
              <a:rPr lang="1031" sz="1400" b="0" i="0" u="none" strike="noStrike">
                <a:solidFill>
                  <a:srgbClr val="000000"/>
                </a:solidFill>
                <a:latin typeface="Arial" panose="020B0604020202020204" pitchFamily="34" charset="0"/>
                <a:cs typeface="Arial" panose="020B0604020202020204" pitchFamily="34" charset="0"/>
              </a:rPr>
              <a:t>Beseitigt Hindernisse.</a:t>
            </a:r>
          </a:p>
          <a:p>
            <a:pPr marL="171450" indent="-171450">
              <a:buClr>
                <a:srgbClr val="84BD00"/>
              </a:buClr>
              <a:buSzPct val="125000"/>
              <a:buFont typeface="Wingdings" panose="05000000000000000000" pitchFamily="2" charset="2"/>
              <a:buChar char="ü"/>
              <a:defRPr b="0" i="0"/>
            </a:pPr>
            <a:r>
              <a:rPr lang="1031" sz="1400" b="0" i="0" u="none" strike="noStrike">
                <a:solidFill>
                  <a:srgbClr val="000000"/>
                </a:solidFill>
                <a:latin typeface="Arial" panose="020B0604020202020204" pitchFamily="34" charset="0"/>
                <a:cs typeface="Arial" panose="020B0604020202020204" pitchFamily="34" charset="0"/>
              </a:rPr>
              <a:t>Weniger Gegenstände, über die man stolpert, die Feuer fangen oder andere Schäden verursachen. Ein gut sortierter Arbeitsplatz ist ein sicherer Arbeitsplatz</a:t>
            </a:r>
            <a:r>
              <a:rPr lang="1031" sz="1200" b="0" i="0" u="none" strike="noStrike">
                <a:solidFill>
                  <a:srgbClr val="000000"/>
                </a:solidFill>
                <a:latin typeface="Arial" panose="020B0604020202020204" pitchFamily="34" charset="0"/>
                <a:cs typeface="Arial" panose="020B0604020202020204" pitchFamily="34" charset="0"/>
              </a:rPr>
              <a:t>.</a:t>
            </a:r>
          </a:p>
        </p:txBody>
      </p:sp>
      <p:sp>
        <p:nvSpPr>
          <p:cNvPr id="18" name="TextBox 17">
            <a:extLst>
              <a:ext uri="{FF2B5EF4-FFF2-40B4-BE49-F238E27FC236}">
                <a16:creationId xmlns:a16="http://schemas.microsoft.com/office/drawing/2014/main" id="{C818F5E7-3D1D-0A06-D068-2B14CF2C80E0}"/>
              </a:ext>
            </a:extLst>
          </p:cNvPr>
          <p:cNvSpPr txBox="1"/>
          <p:nvPr/>
        </p:nvSpPr>
        <p:spPr>
          <a:xfrm>
            <a:off x="1360158" y="4834621"/>
            <a:ext cx="4614514" cy="1647566"/>
          </a:xfrm>
          <a:prstGeom prst="rect">
            <a:avLst/>
          </a:prstGeom>
          <a:noFill/>
        </p:spPr>
        <p:txBody>
          <a:bodyPr wrap="square" rtlCol="0">
            <a:spAutoFit/>
          </a:bodyPr>
          <a:lstStyle/>
          <a:p>
            <a:pPr>
              <a:defRPr b="0" i="0"/>
            </a:pPr>
            <a:r>
              <a:rPr lang="1031" b="1">
                <a:solidFill>
                  <a:srgbClr val="84BD00"/>
                </a:solidFill>
                <a:latin typeface="Arial" panose="020B0604020202020204" pitchFamily="34" charset="0"/>
                <a:cs typeface="Arial" panose="020B0604020202020204" pitchFamily="34" charset="0"/>
              </a:rPr>
              <a:t>SHINE (säubern</a:t>
            </a:r>
            <a:r>
              <a:rPr lang="1031" b="0">
                <a:solidFill>
                  <a:srgbClr val="84BD00"/>
                </a:solidFill>
                <a:latin typeface="Arial" panose="020B0604020202020204" pitchFamily="34" charset="0"/>
                <a:cs typeface="Arial" panose="020B0604020202020204" pitchFamily="34" charset="0"/>
              </a:rPr>
              <a:t>)</a:t>
            </a:r>
          </a:p>
          <a:p>
            <a:pPr>
              <a:defRPr b="0" i="0"/>
            </a:pPr>
            <a:r>
              <a:rPr lang="1031" sz="1400" b="1" i="0" u="none" strike="noStrike">
                <a:solidFill>
                  <a:srgbClr val="000000"/>
                </a:solidFill>
                <a:latin typeface="Arial" panose="020B0604020202020204" pitchFamily="34" charset="0"/>
                <a:cs typeface="Arial" panose="020B0604020202020204" pitchFamily="34" charset="0"/>
              </a:rPr>
              <a:t>Auswirkungen auf die Sicherheit:</a:t>
            </a:r>
          </a:p>
          <a:p>
            <a:pPr marL="171450" indent="-171450">
              <a:buClr>
                <a:srgbClr val="84BD00"/>
              </a:buClr>
              <a:buSzPct val="125000"/>
              <a:buFont typeface="Wingdings" panose="05000000000000000000" pitchFamily="2" charset="2"/>
              <a:buChar char="ü"/>
              <a:defRPr b="0" i="0"/>
            </a:pPr>
            <a:r>
              <a:rPr lang="1031" sz="1400" b="0" i="0" u="none" strike="noStrike">
                <a:solidFill>
                  <a:srgbClr val="000000"/>
                </a:solidFill>
                <a:latin typeface="Arial" panose="020B0604020202020204" pitchFamily="34" charset="0"/>
                <a:cs typeface="Arial" panose="020B0604020202020204" pitchFamily="34" charset="0"/>
              </a:rPr>
              <a:t>Durch das Abwischen von Staub und Öl wird eine Brandgefahr beseitigt.</a:t>
            </a:r>
          </a:p>
          <a:p>
            <a:pPr marL="171450" indent="-171450">
              <a:buClr>
                <a:srgbClr val="84BD00"/>
              </a:buClr>
              <a:buSzPct val="125000"/>
              <a:buFont typeface="Wingdings" panose="05000000000000000000" pitchFamily="2" charset="2"/>
              <a:buChar char="ü"/>
              <a:defRPr b="0" i="0"/>
            </a:pPr>
            <a:r>
              <a:rPr lang="1031" sz="1400" b="0" i="0" u="none" strike="noStrike">
                <a:solidFill>
                  <a:srgbClr val="000000"/>
                </a:solidFill>
                <a:latin typeface="Arial" panose="020B0604020202020204" pitchFamily="34" charset="0"/>
                <a:cs typeface="Arial" panose="020B0604020202020204" pitchFamily="34" charset="0"/>
              </a:rPr>
              <a:t>Die Reinigung von verschütteten Flüssigkeiten verringert das Risiko von Ausrutsch- und Sturzunfällen.</a:t>
            </a:r>
          </a:p>
        </p:txBody>
      </p:sp>
      <p:sp>
        <p:nvSpPr>
          <p:cNvPr id="19" name="TextBox 18">
            <a:extLst>
              <a:ext uri="{FF2B5EF4-FFF2-40B4-BE49-F238E27FC236}">
                <a16:creationId xmlns:a16="http://schemas.microsoft.com/office/drawing/2014/main" id="{B58C1542-8674-8504-AF63-5755CA28C0E3}"/>
              </a:ext>
            </a:extLst>
          </p:cNvPr>
          <p:cNvSpPr txBox="1"/>
          <p:nvPr/>
        </p:nvSpPr>
        <p:spPr>
          <a:xfrm>
            <a:off x="7154081" y="2310992"/>
            <a:ext cx="4614514" cy="1861139"/>
          </a:xfrm>
          <a:prstGeom prst="rect">
            <a:avLst/>
          </a:prstGeom>
          <a:noFill/>
        </p:spPr>
        <p:txBody>
          <a:bodyPr wrap="square" rtlCol="0">
            <a:spAutoFit/>
          </a:bodyPr>
          <a:lstStyle/>
          <a:p>
            <a:pPr>
              <a:defRPr b="0" i="0"/>
            </a:pPr>
            <a:r>
              <a:rPr lang="1031" b="1">
                <a:solidFill>
                  <a:srgbClr val="84BD00"/>
                </a:solidFill>
                <a:latin typeface="Arial" panose="020B0604020202020204" pitchFamily="34" charset="0"/>
                <a:cs typeface="Arial" panose="020B0604020202020204" pitchFamily="34" charset="0"/>
              </a:rPr>
              <a:t>STANDARDIZE (standardisieren)</a:t>
            </a:r>
          </a:p>
          <a:p>
            <a:pPr>
              <a:defRPr b="0" i="0"/>
            </a:pPr>
            <a:r>
              <a:rPr lang="1031" sz="1400" b="1" i="0" u="none" strike="noStrike">
                <a:solidFill>
                  <a:srgbClr val="000000"/>
                </a:solidFill>
                <a:latin typeface="Arial" panose="020B0604020202020204" pitchFamily="34" charset="0"/>
                <a:cs typeface="Arial" panose="020B0604020202020204" pitchFamily="34" charset="0"/>
              </a:rPr>
              <a:t>Auswirkungen auf die Sicherheit:</a:t>
            </a:r>
          </a:p>
          <a:p>
            <a:pPr marL="171450" indent="-171450">
              <a:buClr>
                <a:srgbClr val="84BD00"/>
              </a:buClr>
              <a:buSzPct val="125000"/>
              <a:buFont typeface="Wingdings" panose="05000000000000000000" pitchFamily="2" charset="2"/>
              <a:buChar char="ü"/>
              <a:defRPr b="0" i="0"/>
            </a:pPr>
            <a:r>
              <a:rPr lang="1031" sz="1400" b="0" i="0" u="none" strike="noStrike">
                <a:solidFill>
                  <a:srgbClr val="000000"/>
                </a:solidFill>
                <a:latin typeface="Arial" panose="020B0604020202020204" pitchFamily="34" charset="0"/>
                <a:cs typeface="Arial" panose="020B0604020202020204" pitchFamily="34" charset="0"/>
              </a:rPr>
              <a:t>Verringern Sie das Risiko von Fehlfunktionen, Unfällen und anderen Sicherheitsproblemen.</a:t>
            </a:r>
          </a:p>
          <a:p>
            <a:pPr marL="171450" indent="-171450">
              <a:buClr>
                <a:srgbClr val="84BD00"/>
              </a:buClr>
              <a:buSzPct val="125000"/>
              <a:buFont typeface="Wingdings" panose="05000000000000000000" pitchFamily="2" charset="2"/>
              <a:buChar char="ü"/>
              <a:defRPr b="0" i="0"/>
            </a:pPr>
            <a:r>
              <a:rPr lang="1031" sz="1400" b="0" i="0" u="none" strike="noStrike">
                <a:solidFill>
                  <a:srgbClr val="000000"/>
                </a:solidFill>
                <a:latin typeface="Arial" panose="020B0604020202020204" pitchFamily="34" charset="0"/>
                <a:cs typeface="Arial" panose="020B0604020202020204" pitchFamily="34" charset="0"/>
              </a:rPr>
              <a:t>Es hat sich gezeigt, dass Arbeitsplätze, die nach Standardverfahren arbeiten, sicherer sind.</a:t>
            </a:r>
          </a:p>
          <a:p>
            <a:pPr marL="171450" indent="-171450">
              <a:buClr>
                <a:srgbClr val="84BD00"/>
              </a:buClr>
              <a:buSzPct val="125000"/>
              <a:buFont typeface="Wingdings" panose="05000000000000000000" pitchFamily="2" charset="2"/>
              <a:buChar char="ü"/>
              <a:defRPr b="0" i="0"/>
            </a:pPr>
            <a:r>
              <a:rPr lang="1031" sz="1400" b="0" i="0" u="none" strike="noStrike">
                <a:solidFill>
                  <a:srgbClr val="000000"/>
                </a:solidFill>
                <a:latin typeface="Arial" panose="020B0604020202020204" pitchFamily="34" charset="0"/>
                <a:cs typeface="Arial" panose="020B0604020202020204" pitchFamily="34" charset="0"/>
              </a:rPr>
              <a:t>Höhere Erwartungen an den Arbeitsplatz für neue Mitarbeiter.</a:t>
            </a:r>
          </a:p>
        </p:txBody>
      </p:sp>
      <p:sp>
        <p:nvSpPr>
          <p:cNvPr id="20" name="TextBox 19">
            <a:extLst>
              <a:ext uri="{FF2B5EF4-FFF2-40B4-BE49-F238E27FC236}">
                <a16:creationId xmlns:a16="http://schemas.microsoft.com/office/drawing/2014/main" id="{99FFBF82-DD55-FCD2-6CCF-35EE4D44FFF4}"/>
              </a:ext>
            </a:extLst>
          </p:cNvPr>
          <p:cNvSpPr txBox="1"/>
          <p:nvPr/>
        </p:nvSpPr>
        <p:spPr>
          <a:xfrm>
            <a:off x="7154081" y="4290382"/>
            <a:ext cx="4614514" cy="1433993"/>
          </a:xfrm>
          <a:prstGeom prst="rect">
            <a:avLst/>
          </a:prstGeom>
          <a:noFill/>
        </p:spPr>
        <p:txBody>
          <a:bodyPr wrap="square" rtlCol="0">
            <a:spAutoFit/>
          </a:bodyPr>
          <a:lstStyle/>
          <a:p>
            <a:pPr>
              <a:defRPr b="0" i="0"/>
            </a:pPr>
            <a:r>
              <a:rPr lang="1031" b="1">
                <a:solidFill>
                  <a:srgbClr val="84BD00"/>
                </a:solidFill>
                <a:latin typeface="Arial" panose="020B0604020202020204" pitchFamily="34" charset="0"/>
                <a:cs typeface="Arial" panose="020B0604020202020204" pitchFamily="34" charset="0"/>
              </a:rPr>
              <a:t>SUSTAIN (in stand halten)</a:t>
            </a:r>
          </a:p>
          <a:p>
            <a:pPr>
              <a:defRPr b="0" i="0"/>
            </a:pPr>
            <a:r>
              <a:rPr lang="1031" sz="1400" b="1" i="0" u="none" strike="noStrike">
                <a:solidFill>
                  <a:srgbClr val="000000"/>
                </a:solidFill>
                <a:latin typeface="Arial" panose="020B0604020202020204" pitchFamily="34" charset="0"/>
                <a:cs typeface="Arial" panose="020B0604020202020204" pitchFamily="34" charset="0"/>
              </a:rPr>
              <a:t>Auswirkungen auf die Sicherheit:</a:t>
            </a:r>
          </a:p>
          <a:p>
            <a:pPr marL="171450" indent="-171450">
              <a:buClr>
                <a:srgbClr val="84BD00"/>
              </a:buClr>
              <a:buSzPct val="125000"/>
              <a:buFont typeface="Wingdings" panose="05000000000000000000" pitchFamily="2" charset="2"/>
              <a:buChar char="ü"/>
              <a:defRPr b="0" i="0"/>
            </a:pPr>
            <a:r>
              <a:rPr lang="1031" sz="1400" b="0" i="0" u="none" strike="noStrike">
                <a:solidFill>
                  <a:srgbClr val="000000"/>
                </a:solidFill>
                <a:latin typeface="Arial" panose="020B0604020202020204" pitchFamily="34" charset="0"/>
                <a:cs typeface="Arial" panose="020B0604020202020204" pitchFamily="34" charset="0"/>
              </a:rPr>
              <a:t>Je länger die 5S-Methodik befolgt und verbessert wird, desto sicherer wird die Einrichtung.</a:t>
            </a:r>
          </a:p>
          <a:p>
            <a:pPr marL="171450" indent="-171450">
              <a:buClr>
                <a:srgbClr val="84BD00"/>
              </a:buClr>
              <a:buSzPct val="125000"/>
              <a:buFont typeface="Wingdings" panose="05000000000000000000" pitchFamily="2" charset="2"/>
              <a:buChar char="ü"/>
              <a:defRPr b="0" i="0"/>
            </a:pPr>
            <a:r>
              <a:rPr lang="1031" sz="1400" b="0" i="0" u="none" strike="noStrike">
                <a:solidFill>
                  <a:srgbClr val="000000"/>
                </a:solidFill>
                <a:latin typeface="Arial" panose="020B0604020202020204" pitchFamily="34" charset="0"/>
                <a:cs typeface="Arial" panose="020B0604020202020204" pitchFamily="34" charset="0"/>
              </a:rPr>
              <a:t>Ein Betrieb, der nachhaltig Einsatz zeigt, wird viel sicherer sein.</a:t>
            </a:r>
          </a:p>
        </p:txBody>
      </p:sp>
    </p:spTree>
    <p:extLst>
      <p:ext uri="{BB962C8B-B14F-4D97-AF65-F5344CB8AC3E}">
        <p14:creationId xmlns:p14="http://schemas.microsoft.com/office/powerpoint/2010/main" val="354917597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AC1D03-7194-0721-AF15-6077EDE5388F}"/>
              </a:ext>
            </a:extLst>
          </p:cNvPr>
          <p:cNvSpPr txBox="1"/>
          <p:nvPr/>
        </p:nvSpPr>
        <p:spPr>
          <a:xfrm>
            <a:off x="424405" y="1048598"/>
            <a:ext cx="6382431" cy="3890087"/>
          </a:xfrm>
          <a:prstGeom prst="rect">
            <a:avLst/>
          </a:prstGeom>
          <a:noFill/>
        </p:spPr>
        <p:txBody>
          <a:bodyPr wrap="square">
            <a:spAutoFit/>
          </a:bodyPr>
          <a:lstStyle/>
          <a:p>
            <a:pPr algn="l">
              <a:defRPr b="0" i="0"/>
            </a:pPr>
            <a:r>
              <a:rPr lang="1031" sz="2400" b="1">
                <a:solidFill>
                  <a:srgbClr val="0033A0"/>
                </a:solidFill>
                <a:latin typeface="Arial" panose="020B0604020202020204" pitchFamily="34" charset="0"/>
                <a:cs typeface="Arial" panose="020B0604020202020204" pitchFamily="34" charset="0"/>
              </a:rPr>
              <a:t>ARBEITSPLATZORGANISATION– 5S</a:t>
            </a:r>
          </a:p>
          <a:p>
            <a:pPr algn="l"/>
            <a:endParaRPr lang="en-US">
              <a:latin typeface="Arial" panose="020B0604020202020204" pitchFamily="34" charset="0"/>
              <a:cs typeface="Arial" panose="020B0604020202020204" pitchFamily="34" charset="0"/>
            </a:endParaRPr>
          </a:p>
          <a:p>
            <a:pPr algn="l">
              <a:lnSpc>
                <a:spcPct val="150000"/>
              </a:lnSpc>
              <a:buClr>
                <a:srgbClr val="84BD00"/>
              </a:buClr>
              <a:buSzPct val="125000"/>
              <a:defRPr b="0" i="0"/>
            </a:pPr>
            <a:r>
              <a:rPr lang="1031" b="1">
                <a:latin typeface="Arial" panose="020B0604020202020204" pitchFamily="34" charset="0"/>
                <a:cs typeface="Arial" panose="020B0604020202020204" pitchFamily="34" charset="0"/>
              </a:rPr>
              <a:t>Vorteile eines organisierten Arbeitsbereichs:</a:t>
            </a:r>
          </a:p>
          <a:p>
            <a:pPr marL="285750" indent="-285750" algn="l">
              <a:lnSpc>
                <a:spcPct val="150000"/>
              </a:lnSpc>
              <a:buClr>
                <a:srgbClr val="84BD00"/>
              </a:buClr>
              <a:buSzPct val="125000"/>
              <a:buFont typeface="Wingdings" panose="05000000000000000000" pitchFamily="2" charset="2"/>
              <a:buChar char="ü"/>
              <a:defRPr b="0" i="0"/>
            </a:pPr>
            <a:r>
              <a:rPr lang="1031" b="1">
                <a:solidFill>
                  <a:srgbClr val="84BD00"/>
                </a:solidFill>
                <a:latin typeface="Arial" panose="020B0604020202020204" pitchFamily="34" charset="0"/>
                <a:cs typeface="Arial" panose="020B0604020202020204" pitchFamily="34" charset="0"/>
              </a:rPr>
              <a:t>Geringeres Unfallrisiko</a:t>
            </a:r>
          </a:p>
          <a:p>
            <a:pPr marL="285750" indent="-285750" algn="l">
              <a:lnSpc>
                <a:spcPct val="150000"/>
              </a:lnSpc>
              <a:buClr>
                <a:srgbClr val="84BD00"/>
              </a:buClr>
              <a:buSzPct val="125000"/>
              <a:buFont typeface="Wingdings" panose="05000000000000000000" pitchFamily="2" charset="2"/>
              <a:buChar char="ü"/>
              <a:defRPr b="0" i="0"/>
            </a:pPr>
            <a:r>
              <a:rPr lang="1031">
                <a:latin typeface="Arial" panose="020B0604020202020204" pitchFamily="34" charset="0"/>
                <a:cs typeface="Arial" panose="020B0604020202020204" pitchFamily="34" charset="0"/>
              </a:rPr>
              <a:t>Bessere Zeitnutzung</a:t>
            </a:r>
          </a:p>
          <a:p>
            <a:pPr marL="285750" indent="-285750" algn="l">
              <a:lnSpc>
                <a:spcPct val="150000"/>
              </a:lnSpc>
              <a:buClr>
                <a:srgbClr val="84BD00"/>
              </a:buClr>
              <a:buSzPct val="125000"/>
              <a:buFont typeface="Wingdings" panose="05000000000000000000" pitchFamily="2" charset="2"/>
              <a:buChar char="ü"/>
              <a:defRPr b="0" i="0"/>
            </a:pPr>
            <a:r>
              <a:rPr lang="1031">
                <a:latin typeface="Arial" panose="020B0604020202020204" pitchFamily="34" charset="0"/>
                <a:cs typeface="Arial" panose="020B0604020202020204" pitchFamily="34" charset="0"/>
              </a:rPr>
              <a:t>Weniger Platzverschwendung</a:t>
            </a:r>
          </a:p>
          <a:p>
            <a:pPr marL="285750" indent="-285750" algn="l">
              <a:lnSpc>
                <a:spcPct val="150000"/>
              </a:lnSpc>
              <a:buClr>
                <a:srgbClr val="84BD00"/>
              </a:buClr>
              <a:buSzPct val="125000"/>
              <a:buFont typeface="Wingdings" panose="05000000000000000000" pitchFamily="2" charset="2"/>
              <a:buChar char="ü"/>
              <a:defRPr b="0" i="0"/>
            </a:pPr>
            <a:r>
              <a:rPr lang="1031">
                <a:latin typeface="Arial" panose="020B0604020202020204" pitchFamily="34" charset="0"/>
                <a:cs typeface="Arial" panose="020B0604020202020204" pitchFamily="34" charset="0"/>
              </a:rPr>
              <a:t>Geringere Ausfallzeiten der Geräte</a:t>
            </a:r>
          </a:p>
          <a:p>
            <a:pPr marL="285750" indent="-285750" algn="l">
              <a:lnSpc>
                <a:spcPct val="150000"/>
              </a:lnSpc>
              <a:buClr>
                <a:srgbClr val="84BD00"/>
              </a:buClr>
              <a:buSzPct val="125000"/>
              <a:buFont typeface="Wingdings" panose="05000000000000000000" pitchFamily="2" charset="2"/>
              <a:buChar char="ü"/>
              <a:defRPr b="0" i="0"/>
            </a:pPr>
            <a:r>
              <a:rPr lang="1031">
                <a:latin typeface="Arial" panose="020B0604020202020204" pitchFamily="34" charset="0"/>
                <a:cs typeface="Arial" panose="020B0604020202020204" pitchFamily="34" charset="0"/>
              </a:rPr>
              <a:t>Verbesserte Konsistenz und Qualität</a:t>
            </a:r>
          </a:p>
          <a:p>
            <a:pPr marL="285750" indent="-285750" algn="l">
              <a:lnSpc>
                <a:spcPct val="150000"/>
              </a:lnSpc>
              <a:buClr>
                <a:srgbClr val="84BD00"/>
              </a:buClr>
              <a:buSzPct val="125000"/>
              <a:buFont typeface="Wingdings" panose="05000000000000000000" pitchFamily="2" charset="2"/>
              <a:buChar char="ü"/>
              <a:defRPr b="0" i="0"/>
            </a:pPr>
            <a:r>
              <a:rPr lang="1031">
                <a:latin typeface="Arial" panose="020B0604020202020204" pitchFamily="34" charset="0"/>
                <a:cs typeface="Arial" panose="020B0604020202020204" pitchFamily="34" charset="0"/>
              </a:rPr>
              <a:t>Gesteigerte Moral</a:t>
            </a:r>
          </a:p>
          <a:p>
            <a:pPr algn="l">
              <a:buClr>
                <a:srgbClr val="84BD00"/>
              </a:buClr>
              <a:buSzPct val="125000"/>
            </a:pPr>
            <a:endParaRPr lang="en-US">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2A404A72-613C-7C77-9817-870B8352FBFB}"/>
              </a:ext>
            </a:extLst>
          </p:cNvPr>
          <p:cNvGraphicFramePr/>
          <p:nvPr>
            <p:extLst>
              <p:ext uri="{D42A27DB-BD31-4B8C-83A1-F6EECF244321}">
                <p14:modId xmlns:p14="http://schemas.microsoft.com/office/powerpoint/2010/main" val="2064514091"/>
              </p:ext>
            </p:extLst>
          </p:nvPr>
        </p:nvGraphicFramePr>
        <p:xfrm>
          <a:off x="5757709" y="1824396"/>
          <a:ext cx="6522355" cy="348224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74C0967F-AAFD-CAF6-FEE6-70FAC5D0E3ED}"/>
              </a:ext>
            </a:extLst>
          </p:cNvPr>
          <p:cNvSpPr txBox="1"/>
          <p:nvPr/>
        </p:nvSpPr>
        <p:spPr>
          <a:xfrm>
            <a:off x="6280571" y="5506788"/>
            <a:ext cx="5317456" cy="884804"/>
          </a:xfrm>
          <a:prstGeom prst="rect">
            <a:avLst/>
          </a:prstGeom>
          <a:noFill/>
        </p:spPr>
        <p:txBody>
          <a:bodyPr wrap="square">
            <a:spAutoFit/>
          </a:bodyPr>
          <a:lstStyle>
            <a:defPPr>
              <a:defRPr lang="en-US"/>
            </a:defPPr>
            <a:lvl1pPr algn="ctr">
              <a:defRPr sz="1600" b="0" i="0" u="none" strike="noStrike" spc="0" baseline="0">
                <a:solidFill>
                  <a:prstClr val="black">
                    <a:lumMod val="65000"/>
                    <a:lumOff val="35000"/>
                  </a:prstClr>
                </a:solidFill>
                <a:latin typeface="Arial" panose="020B0604020202020204" pitchFamily="34" charset="0"/>
                <a:cs typeface="Arial" panose="020B0604020202020204" pitchFamily="34" charset="0"/>
              </a:defRPr>
            </a:lvl1pPr>
          </a:lstStyle>
          <a:p>
            <a:pPr>
              <a:defRPr b="0" i="0"/>
            </a:pPr>
            <a:r>
              <a:rPr lang="1031" sz="1300" dirty="0"/>
              <a:t>Etwa 4</a:t>
            </a:r>
            <a:r>
              <a:rPr lang="en-US" sz="1300" dirty="0"/>
              <a:t>1</a:t>
            </a:r>
            <a:r>
              <a:rPr lang="1031" sz="1300" dirty="0"/>
              <a:t> % der Verletzungen im Jahr 202</a:t>
            </a:r>
            <a:r>
              <a:rPr lang="en-US" sz="1300" dirty="0"/>
              <a:t>3</a:t>
            </a:r>
            <a:r>
              <a:rPr lang="1031" sz="1300" dirty="0"/>
              <a:t> ereigneten sich in Kategorien, in denen die Sicherheit durch die Organisation des Arbeitsplatzes verbessert wird.</a:t>
            </a:r>
          </a:p>
          <a:p>
            <a:endParaRPr lang="en-US" sz="1300" dirty="0"/>
          </a:p>
        </p:txBody>
      </p:sp>
      <p:sp>
        <p:nvSpPr>
          <p:cNvPr id="11" name="TextBox 10">
            <a:extLst>
              <a:ext uri="{FF2B5EF4-FFF2-40B4-BE49-F238E27FC236}">
                <a16:creationId xmlns:a16="http://schemas.microsoft.com/office/drawing/2014/main" id="{4AE93960-CF78-12BC-DC96-DB52DDFC4384}"/>
              </a:ext>
            </a:extLst>
          </p:cNvPr>
          <p:cNvSpPr txBox="1"/>
          <p:nvPr/>
        </p:nvSpPr>
        <p:spPr>
          <a:xfrm>
            <a:off x="7289160" y="1288633"/>
            <a:ext cx="2928021" cy="335615"/>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1031" sz="1600" dirty="0"/>
              <a:t>202</a:t>
            </a:r>
            <a:r>
              <a:rPr lang="en-US" sz="1600" dirty="0"/>
              <a:t>3</a:t>
            </a:r>
            <a:r>
              <a:rPr lang="1031" sz="1600" dirty="0"/>
              <a:t> Verletzungskategorien</a:t>
            </a:r>
          </a:p>
        </p:txBody>
      </p:sp>
    </p:spTree>
    <p:extLst>
      <p:ext uri="{BB962C8B-B14F-4D97-AF65-F5344CB8AC3E}">
        <p14:creationId xmlns:p14="http://schemas.microsoft.com/office/powerpoint/2010/main" val="387277046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0878BA-53DA-9CAB-1C07-38BEE5C33854}"/>
              </a:ext>
            </a:extLst>
          </p:cNvPr>
          <p:cNvPicPr>
            <a:picLocks noChangeAspect="1"/>
          </p:cNvPicPr>
          <p:nvPr/>
        </p:nvPicPr>
        <p:blipFill>
          <a:blip r:embed="rId3">
            <a:extLst>
              <a:ext uri="{28A0092B-C50C-407E-A947-70E740481C1C}">
                <a14:useLocalDpi xmlns:a14="http://schemas.microsoft.com/office/drawing/2010/main" val="0"/>
              </a:ext>
            </a:extLst>
          </a:blip>
          <a:srcRect t="42850" b="12233"/>
          <a:stretch>
            <a:fillRect/>
          </a:stretch>
        </p:blipFill>
        <p:spPr>
          <a:xfrm>
            <a:off x="0" y="983226"/>
            <a:ext cx="12192000" cy="5250426"/>
          </a:xfrm>
          <a:prstGeom prst="rect">
            <a:avLst/>
          </a:prstGeom>
        </p:spPr>
      </p:pic>
      <p:sp>
        <p:nvSpPr>
          <p:cNvPr id="5" name="Rectangle 4">
            <a:extLst>
              <a:ext uri="{FF2B5EF4-FFF2-40B4-BE49-F238E27FC236}">
                <a16:creationId xmlns:a16="http://schemas.microsoft.com/office/drawing/2014/main" id="{3942E88E-C5F9-0EF4-AE96-4A4A81D8E920}"/>
              </a:ext>
            </a:extLst>
          </p:cNvPr>
          <p:cNvSpPr/>
          <p:nvPr/>
        </p:nvSpPr>
        <p:spPr>
          <a:xfrm rot="5400000" flipH="1">
            <a:off x="3564193" y="-2394155"/>
            <a:ext cx="5063613" cy="12192000"/>
          </a:xfrm>
          <a:prstGeom prst="rect">
            <a:avLst/>
          </a:prstGeom>
          <a:gradFill>
            <a:gsLst>
              <a:gs pos="5700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3B54E1-F532-B372-5E68-E92A00B986AF}"/>
              </a:ext>
            </a:extLst>
          </p:cNvPr>
          <p:cNvSpPr txBox="1"/>
          <p:nvPr/>
        </p:nvSpPr>
        <p:spPr>
          <a:xfrm>
            <a:off x="798395" y="1427964"/>
            <a:ext cx="10595208" cy="1189909"/>
          </a:xfrm>
          <a:prstGeom prst="rect">
            <a:avLst/>
          </a:prstGeom>
          <a:noFill/>
        </p:spPr>
        <p:txBody>
          <a:bodyPr wrap="square">
            <a:spAutoFit/>
          </a:bodyPr>
          <a:lstStyle/>
          <a:p>
            <a:pPr algn="ctr">
              <a:buClr>
                <a:srgbClr val="84BD00"/>
              </a:buClr>
              <a:buSzPct val="125000"/>
              <a:defRPr b="0" i="0"/>
            </a:pPr>
            <a:r>
              <a:rPr lang="1031" sz="3600" b="1">
                <a:solidFill>
                  <a:srgbClr val="0033A0"/>
                </a:solidFill>
                <a:latin typeface="Arial" panose="020B0604020202020204" pitchFamily="34" charset="0"/>
                <a:cs typeface="Arial" panose="020B0604020202020204" pitchFamily="34" charset="0"/>
              </a:rPr>
              <a:t>Führung in Sachen Sicherheit:</a:t>
            </a:r>
            <a:br>
              <a:rPr lang="1031" sz="3600" b="1">
                <a:solidFill>
                  <a:srgbClr val="0033A0"/>
                </a:solidFill>
                <a:latin typeface="Arial" panose="020B0604020202020204" pitchFamily="34" charset="0"/>
                <a:cs typeface="Arial" panose="020B0604020202020204" pitchFamily="34" charset="0"/>
              </a:rPr>
            </a:br>
            <a:r>
              <a:rPr lang="1031" sz="3600" b="1">
                <a:solidFill>
                  <a:srgbClr val="0033A0"/>
                </a:solidFill>
                <a:latin typeface="Arial" panose="020B0604020202020204" pitchFamily="34" charset="0"/>
                <a:cs typeface="Arial" panose="020B0604020202020204" pitchFamily="34" charset="0"/>
              </a:rPr>
              <a:t>jeder hat eine Aufgabe zu erfüllen. </a:t>
            </a:r>
          </a:p>
        </p:txBody>
      </p:sp>
      <p:cxnSp>
        <p:nvCxnSpPr>
          <p:cNvPr id="6" name="Straight Connector 5">
            <a:extLst>
              <a:ext uri="{FF2B5EF4-FFF2-40B4-BE49-F238E27FC236}">
                <a16:creationId xmlns:a16="http://schemas.microsoft.com/office/drawing/2014/main" id="{E4349C27-1D9D-6381-0408-665636A2C893}"/>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34851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1C288D-34D4-5DA9-FB29-7E70902E5646}"/>
              </a:ext>
            </a:extLst>
          </p:cNvPr>
          <p:cNvPicPr>
            <a:picLocks noChangeAspect="1"/>
          </p:cNvPicPr>
          <p:nvPr/>
        </p:nvPicPr>
        <p:blipFill>
          <a:blip r:embed="rId3">
            <a:extLst>
              <a:ext uri="{28A0092B-C50C-407E-A947-70E740481C1C}">
                <a14:useLocalDpi xmlns:a14="http://schemas.microsoft.com/office/drawing/2010/main"/>
              </a:ext>
            </a:extLst>
          </a:blip>
          <a:srcRect l="19891"/>
          <a:stretch>
            <a:fillRect/>
          </a:stretch>
        </p:blipFill>
        <p:spPr>
          <a:xfrm>
            <a:off x="7797288" y="923924"/>
            <a:ext cx="4395019" cy="5312812"/>
          </a:xfrm>
          <a:prstGeom prst="rect">
            <a:avLst/>
          </a:prstGeom>
        </p:spPr>
      </p:pic>
      <p:sp>
        <p:nvSpPr>
          <p:cNvPr id="4" name="Rectangle 3">
            <a:extLst>
              <a:ext uri="{FF2B5EF4-FFF2-40B4-BE49-F238E27FC236}">
                <a16:creationId xmlns:a16="http://schemas.microsoft.com/office/drawing/2014/main" id="{AA57F711-F4B5-96E0-E91D-872BFD0EA743}"/>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3A0797A-1734-993F-2CFA-4F09CD7B7CC2}"/>
              </a:ext>
            </a:extLst>
          </p:cNvPr>
          <p:cNvSpPr txBox="1"/>
          <p:nvPr/>
        </p:nvSpPr>
        <p:spPr>
          <a:xfrm>
            <a:off x="593919" y="1132112"/>
            <a:ext cx="7739629" cy="4561317"/>
          </a:xfrm>
          <a:prstGeom prst="rect">
            <a:avLst/>
          </a:prstGeom>
          <a:noFill/>
        </p:spPr>
        <p:txBody>
          <a:bodyPr wrap="square">
            <a:spAutoFit/>
          </a:bodyPr>
          <a:lstStyle/>
          <a:p>
            <a:pPr algn="l">
              <a:defRPr b="0" i="0"/>
            </a:pPr>
            <a:r>
              <a:rPr lang="1031" sz="2400" b="1">
                <a:solidFill>
                  <a:srgbClr val="0033A0"/>
                </a:solidFill>
                <a:latin typeface="Arial" panose="020B0604020202020204" pitchFamily="34" charset="0"/>
                <a:cs typeface="Arial" panose="020B0604020202020204" pitchFamily="34" charset="0"/>
              </a:rPr>
              <a:t>WAS IST FÜHRUNG IN SACHEN SICHERHEIT?</a:t>
            </a: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defRPr b="0" i="0"/>
            </a:pPr>
            <a:r>
              <a:rPr lang="1031">
                <a:latin typeface="Arial" panose="020B0604020202020204" pitchFamily="34" charset="0"/>
                <a:cs typeface="Arial" panose="020B0604020202020204" pitchFamily="34" charset="0"/>
              </a:rPr>
              <a:t>Eine Führungsrolle im Bereich der Sicherheit muss nicht zwangsläufig eine Person in einer Führungsposition sein.</a:t>
            </a:r>
          </a:p>
          <a:p>
            <a:pPr algn="l">
              <a:buClr>
                <a:srgbClr val="84BD00"/>
              </a:buClr>
              <a:buSzPct val="125000"/>
            </a:pPr>
            <a:endParaRPr lang="en-US">
              <a:latin typeface="Arial" panose="020B0604020202020204" pitchFamily="34" charset="0"/>
              <a:cs typeface="Arial" panose="020B0604020202020204" pitchFamily="34" charset="0"/>
            </a:endParaRPr>
          </a:p>
          <a:p>
            <a:pPr algn="l">
              <a:spcAft>
                <a:spcPts val="600"/>
              </a:spcAft>
              <a:buClr>
                <a:srgbClr val="84BD00"/>
              </a:buClr>
              <a:buSzPct val="125000"/>
              <a:defRPr b="0" i="0"/>
            </a:pPr>
            <a:r>
              <a:rPr lang="1031" b="1">
                <a:latin typeface="Arial" panose="020B0604020202020204" pitchFamily="34" charset="0"/>
                <a:cs typeface="Arial" panose="020B0604020202020204" pitchFamily="34" charset="0"/>
              </a:rPr>
              <a:t>Sicherheits-Vorreiter:</a:t>
            </a:r>
          </a:p>
          <a:p>
            <a:pPr marL="285750" indent="-285750" algn="l">
              <a:spcAft>
                <a:spcPts val="600"/>
              </a:spcAft>
              <a:buClr>
                <a:srgbClr val="84BD00"/>
              </a:buClr>
              <a:buSzPct val="125000"/>
              <a:buFont typeface="Wingdings" panose="05000000000000000000" pitchFamily="2" charset="2"/>
              <a:buChar char="ü"/>
              <a:defRPr b="0" i="0"/>
            </a:pPr>
            <a:r>
              <a:rPr lang="1031" b="1">
                <a:solidFill>
                  <a:srgbClr val="84BD00"/>
                </a:solidFill>
                <a:latin typeface="Arial" panose="020B0604020202020204" pitchFamily="34" charset="0"/>
                <a:cs typeface="Arial" panose="020B0604020202020204" pitchFamily="34" charset="0"/>
              </a:rPr>
              <a:t>Zeigen </a:t>
            </a:r>
            <a:r>
              <a:rPr lang="1031">
                <a:latin typeface="Arial" panose="020B0604020202020204" pitchFamily="34" charset="0"/>
                <a:cs typeface="Arial" panose="020B0604020202020204" pitchFamily="34" charset="0"/>
              </a:rPr>
              <a:t>Sie persönliches Sicherheitsverhalten vor</a:t>
            </a:r>
          </a:p>
          <a:p>
            <a:pPr marL="285750" indent="-285750" algn="l">
              <a:spcAft>
                <a:spcPts val="600"/>
              </a:spcAft>
              <a:buClr>
                <a:srgbClr val="84BD00"/>
              </a:buClr>
              <a:buSzPct val="125000"/>
              <a:buFont typeface="Wingdings" panose="05000000000000000000" pitchFamily="2" charset="2"/>
              <a:buChar char="ü"/>
              <a:defRPr b="0" i="0"/>
            </a:pPr>
            <a:r>
              <a:rPr lang="1031" b="1">
                <a:solidFill>
                  <a:srgbClr val="84BD00"/>
                </a:solidFill>
                <a:latin typeface="Arial" panose="020B0604020202020204" pitchFamily="34" charset="0"/>
                <a:cs typeface="Arial" panose="020B0604020202020204" pitchFamily="34" charset="0"/>
              </a:rPr>
              <a:t>Inspirieren </a:t>
            </a:r>
            <a:r>
              <a:rPr lang="1031">
                <a:latin typeface="Arial" panose="020B0604020202020204" pitchFamily="34" charset="0"/>
                <a:cs typeface="Arial" panose="020B0604020202020204" pitchFamily="34" charset="0"/>
              </a:rPr>
              <a:t>Sie andere</a:t>
            </a:r>
          </a:p>
          <a:p>
            <a:pPr marL="285750" indent="-285750" algn="l">
              <a:spcAft>
                <a:spcPts val="600"/>
              </a:spcAft>
              <a:buClr>
                <a:srgbClr val="84BD00"/>
              </a:buClr>
              <a:buSzPct val="125000"/>
              <a:buFont typeface="Wingdings" panose="05000000000000000000" pitchFamily="2" charset="2"/>
              <a:buChar char="ü"/>
              <a:defRPr b="0" i="0"/>
            </a:pPr>
            <a:r>
              <a:rPr lang="1031" b="1">
                <a:solidFill>
                  <a:srgbClr val="84BD00"/>
                </a:solidFill>
                <a:latin typeface="Arial" panose="020B0604020202020204" pitchFamily="34" charset="0"/>
                <a:cs typeface="Arial" panose="020B0604020202020204" pitchFamily="34" charset="0"/>
              </a:rPr>
              <a:t>Halten </a:t>
            </a:r>
            <a:r>
              <a:rPr lang="1031">
                <a:latin typeface="Arial" panose="020B0604020202020204" pitchFamily="34" charset="0"/>
                <a:cs typeface="Arial" panose="020B0604020202020204" pitchFamily="34" charset="0"/>
              </a:rPr>
              <a:t>Sie sich genau an die Sicherheitsprotokolle </a:t>
            </a:r>
          </a:p>
          <a:p>
            <a:pPr marL="285750" indent="-285750" algn="l">
              <a:spcAft>
                <a:spcPts val="600"/>
              </a:spcAft>
              <a:buClr>
                <a:srgbClr val="84BD00"/>
              </a:buClr>
              <a:buSzPct val="125000"/>
              <a:buFont typeface="Wingdings" panose="05000000000000000000" pitchFamily="2" charset="2"/>
              <a:buChar char="ü"/>
              <a:defRPr b="0" i="0"/>
            </a:pPr>
            <a:r>
              <a:rPr lang="1031" b="1">
                <a:solidFill>
                  <a:srgbClr val="84BD00"/>
                </a:solidFill>
                <a:latin typeface="Arial" panose="020B0604020202020204" pitchFamily="34" charset="0"/>
                <a:cs typeface="Arial" panose="020B0604020202020204" pitchFamily="34" charset="0"/>
              </a:rPr>
              <a:t>Ergreifen </a:t>
            </a:r>
            <a:r>
              <a:rPr lang="1031">
                <a:latin typeface="Arial" panose="020B0604020202020204" pitchFamily="34" charset="0"/>
                <a:cs typeface="Arial" panose="020B0604020202020204" pitchFamily="34" charset="0"/>
              </a:rPr>
              <a:t>Sie auf konstruktive Weise das Wort </a:t>
            </a:r>
          </a:p>
          <a:p>
            <a:pPr marL="285750" indent="-285750" algn="l">
              <a:spcAft>
                <a:spcPts val="600"/>
              </a:spcAft>
              <a:buClr>
                <a:srgbClr val="84BD00"/>
              </a:buClr>
              <a:buSzPct val="125000"/>
              <a:buFont typeface="Wingdings" panose="05000000000000000000" pitchFamily="2" charset="2"/>
              <a:buChar char="ü"/>
              <a:defRPr b="0" i="0"/>
            </a:pPr>
            <a:r>
              <a:rPr lang="1031" b="1">
                <a:solidFill>
                  <a:srgbClr val="84BD00"/>
                </a:solidFill>
                <a:latin typeface="Arial" panose="020B0604020202020204" pitchFamily="34" charset="0"/>
                <a:cs typeface="Arial" panose="020B0604020202020204" pitchFamily="34" charset="0"/>
              </a:rPr>
              <a:t>Anerkennen </a:t>
            </a:r>
            <a:r>
              <a:rPr lang="1031">
                <a:latin typeface="Arial" panose="020B0604020202020204" pitchFamily="34" charset="0"/>
                <a:cs typeface="Arial" panose="020B0604020202020204" pitchFamily="34" charset="0"/>
              </a:rPr>
              <a:t> Sie sicher arbeitende Mitarbeiter </a:t>
            </a:r>
          </a:p>
          <a:p>
            <a:pPr marL="285750" indent="-285750" algn="l">
              <a:spcAft>
                <a:spcPts val="600"/>
              </a:spcAft>
              <a:buClr>
                <a:srgbClr val="84BD00"/>
              </a:buClr>
              <a:buSzPct val="125000"/>
              <a:buFont typeface="Wingdings" panose="05000000000000000000" pitchFamily="2" charset="2"/>
              <a:buChar char="ü"/>
              <a:defRPr b="0" i="0"/>
            </a:pPr>
            <a:r>
              <a:rPr lang="1031" b="1">
                <a:solidFill>
                  <a:srgbClr val="84BD00"/>
                </a:solidFill>
                <a:latin typeface="Arial" panose="020B0604020202020204" pitchFamily="34" charset="0"/>
                <a:cs typeface="Arial" panose="020B0604020202020204" pitchFamily="34" charset="0"/>
              </a:rPr>
              <a:t>Hören </a:t>
            </a:r>
            <a:r>
              <a:rPr lang="1031">
                <a:latin typeface="Arial" panose="020B0604020202020204" pitchFamily="34" charset="0"/>
                <a:cs typeface="Arial" panose="020B0604020202020204" pitchFamily="34" charset="0"/>
              </a:rPr>
              <a:t>Sie auf die Sicherheitsbedenken der Mitarbeiter</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77F8F951-8CCA-DBAE-82B3-94EDA531B7B4}"/>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29DBB5D-88C7-E00F-EA68-0B3D39FBBB33}"/>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06877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31"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GLOBALER SICHERHEITS-STANDDOWN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1031"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316074"/>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22216AD8-4F74-495A-BA9D-5DB91216BA56}" type="slidenum">
              <a:rPr lang="en-US" smtClean="0"/>
              <a:t>19</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31"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Eintreten für die Sicherheit</a:t>
            </a:r>
          </a:p>
        </p:txBody>
      </p:sp>
      <p:sp>
        <p:nvSpPr>
          <p:cNvPr id="14" name="Rectangle 13">
            <a:extLst>
              <a:ext uri="{FF2B5EF4-FFF2-40B4-BE49-F238E27FC236}">
                <a16:creationId xmlns:a16="http://schemas.microsoft.com/office/drawing/2014/main" id="{CADB3204-155B-43F9-8F9F-B28A4BEB3462}"/>
              </a:ext>
            </a:extLst>
          </p:cNvPr>
          <p:cNvSpPr/>
          <p:nvPr/>
        </p:nvSpPr>
        <p:spPr>
          <a:xfrm>
            <a:off x="321384" y="1188392"/>
            <a:ext cx="3878983" cy="3385542"/>
          </a:xfrm>
          <a:prstGeom prst="rect">
            <a:avLst/>
          </a:prstGeom>
        </p:spPr>
        <p:txBody>
          <a:bodyPr wrap="square">
            <a:spAutoFit/>
          </a:bodyPr>
          <a:lstStyle/>
          <a:p>
            <a:pPr>
              <a:spcAft>
                <a:spcPts val="1200"/>
              </a:spcAft>
              <a:defRPr b="0" i="0"/>
            </a:pPr>
            <a:r>
              <a:rPr lang="1031" sz="2400" b="1">
                <a:solidFill>
                  <a:srgbClr val="0033A0"/>
                </a:solidFill>
                <a:latin typeface="Arial" panose="020B0604020202020204" pitchFamily="34" charset="0"/>
                <a:cs typeface="Arial" panose="020B0604020202020204" pitchFamily="34" charset="0"/>
              </a:rPr>
              <a:t>Analyse der Grundursache</a:t>
            </a:r>
          </a:p>
          <a:p>
            <a:pPr>
              <a:spcAft>
                <a:spcPts val="1200"/>
              </a:spcAft>
              <a:defRPr b="0" i="0"/>
            </a:pPr>
            <a:r>
              <a:rPr lang="1031" b="1">
                <a:latin typeface="Arial" panose="020B0604020202020204" pitchFamily="34" charset="0"/>
                <a:cs typeface="Arial" panose="020B0604020202020204" pitchFamily="34" charset="0"/>
              </a:rPr>
              <a:t>Warum ist es wichtig, die Grundursache zu ermitteln?</a:t>
            </a:r>
          </a:p>
          <a:p>
            <a:pPr marL="285750" indent="-285750">
              <a:spcAft>
                <a:spcPts val="1200"/>
              </a:spcAft>
              <a:buClr>
                <a:srgbClr val="84BD00"/>
              </a:buClr>
              <a:buFont typeface="Wingdings" panose="05000000000000000000" pitchFamily="2" charset="2"/>
              <a:buChar char="ü"/>
              <a:defRPr b="0" i="0"/>
            </a:pPr>
            <a:r>
              <a:rPr lang="1031">
                <a:latin typeface="Arial" panose="020B0604020202020204" pitchFamily="34" charset="0"/>
                <a:cs typeface="Arial" panose="020B0604020202020204" pitchFamily="34" charset="0"/>
              </a:rPr>
              <a:t>Probleme beheben</a:t>
            </a:r>
          </a:p>
          <a:p>
            <a:pPr marL="285750" indent="-285750">
              <a:spcAft>
                <a:spcPts val="1200"/>
              </a:spcAft>
              <a:buClr>
                <a:srgbClr val="84BD00"/>
              </a:buClr>
              <a:buFont typeface="Wingdings" panose="05000000000000000000" pitchFamily="2" charset="2"/>
              <a:buChar char="ü"/>
              <a:defRPr b="0" i="0"/>
            </a:pPr>
            <a:r>
              <a:rPr lang="1031">
                <a:latin typeface="Arial" panose="020B0604020202020204" pitchFamily="34" charset="0"/>
                <a:cs typeface="Arial" panose="020B0604020202020204" pitchFamily="34" charset="0"/>
              </a:rPr>
              <a:t>Weg von der Schuldzuweisung an andere</a:t>
            </a:r>
          </a:p>
          <a:p>
            <a:pPr marL="285750" indent="-285750">
              <a:spcAft>
                <a:spcPts val="1200"/>
              </a:spcAft>
              <a:buClr>
                <a:srgbClr val="84BD00"/>
              </a:buClr>
              <a:buFont typeface="Wingdings" panose="05000000000000000000" pitchFamily="2" charset="2"/>
              <a:buChar char="ü"/>
              <a:defRPr b="0" i="0"/>
            </a:pPr>
            <a:r>
              <a:rPr lang="1031">
                <a:latin typeface="Arial" panose="020B0604020202020204" pitchFamily="34" charset="0"/>
                <a:cs typeface="Arial" panose="020B0604020202020204" pitchFamily="34" charset="0"/>
              </a:rPr>
              <a:t>Menschen zur Verantwortung ziehen</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2" name="Arrow: Bent-Up 11">
            <a:extLst>
              <a:ext uri="{FF2B5EF4-FFF2-40B4-BE49-F238E27FC236}">
                <a16:creationId xmlns:a16="http://schemas.microsoft.com/office/drawing/2014/main" id="{5476D9B2-56C8-42AD-8DD1-B989DBDD45EE}"/>
              </a:ext>
            </a:extLst>
          </p:cNvPr>
          <p:cNvSpPr/>
          <p:nvPr/>
        </p:nvSpPr>
        <p:spPr>
          <a:xfrm rot="5400000">
            <a:off x="5350002" y="2546924"/>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16" name="Freeform: Shape 15">
            <a:extLst>
              <a:ext uri="{FF2B5EF4-FFF2-40B4-BE49-F238E27FC236}">
                <a16:creationId xmlns:a16="http://schemas.microsoft.com/office/drawing/2014/main" id="{FC67E012-7BC7-4D9E-864B-154D8A49DB83}"/>
              </a:ext>
            </a:extLst>
          </p:cNvPr>
          <p:cNvSpPr/>
          <p:nvPr/>
        </p:nvSpPr>
        <p:spPr>
          <a:xfrm>
            <a:off x="5098305" y="2073500"/>
            <a:ext cx="876924" cy="47991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31" sz="1200" b="1" kern="1200">
                <a:latin typeface="Arial" panose="020B0604020202020204" pitchFamily="34" charset="0"/>
                <a:cs typeface="Arial" panose="020B0604020202020204" pitchFamily="34" charset="0"/>
              </a:rPr>
              <a:t>Warum?</a:t>
            </a:r>
          </a:p>
        </p:txBody>
      </p:sp>
      <p:sp>
        <p:nvSpPr>
          <p:cNvPr id="18" name="Freeform: Shape 17">
            <a:extLst>
              <a:ext uri="{FF2B5EF4-FFF2-40B4-BE49-F238E27FC236}">
                <a16:creationId xmlns:a16="http://schemas.microsoft.com/office/drawing/2014/main" id="{58213B3A-E0AC-4F65-BB02-FD3DC457D5C5}"/>
              </a:ext>
            </a:extLst>
          </p:cNvPr>
          <p:cNvSpPr/>
          <p:nvPr/>
        </p:nvSpPr>
        <p:spPr>
          <a:xfrm>
            <a:off x="6019801" y="2129037"/>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31" sz="1400" kern="1200">
                <a:latin typeface="Arial" panose="020B0604020202020204" pitchFamily="34" charset="0"/>
                <a:cs typeface="Arial" panose="020B0604020202020204" pitchFamily="34" charset="0"/>
              </a:rPr>
              <a:t>Mit überhöhter Geschwindigkeit erwischt</a:t>
            </a:r>
          </a:p>
        </p:txBody>
      </p:sp>
      <p:sp>
        <p:nvSpPr>
          <p:cNvPr id="19" name="Arrow: Bent-Up 18">
            <a:extLst>
              <a:ext uri="{FF2B5EF4-FFF2-40B4-BE49-F238E27FC236}">
                <a16:creationId xmlns:a16="http://schemas.microsoft.com/office/drawing/2014/main" id="{835A15C8-4E11-438C-888B-3F88F7F22206}"/>
              </a:ext>
            </a:extLst>
          </p:cNvPr>
          <p:cNvSpPr/>
          <p:nvPr/>
        </p:nvSpPr>
        <p:spPr>
          <a:xfrm rot="5400000">
            <a:off x="6039734" y="314033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1" name="Freeform: Shape 20">
            <a:extLst>
              <a:ext uri="{FF2B5EF4-FFF2-40B4-BE49-F238E27FC236}">
                <a16:creationId xmlns:a16="http://schemas.microsoft.com/office/drawing/2014/main" id="{783C95E9-41FF-4113-8FE9-162F705C3B8A}"/>
              </a:ext>
            </a:extLst>
          </p:cNvPr>
          <p:cNvSpPr/>
          <p:nvPr/>
        </p:nvSpPr>
        <p:spPr>
          <a:xfrm>
            <a:off x="5915323" y="265488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31" sz="1400" b="1" kern="1200">
                <a:latin typeface="Arial" panose="020B0604020202020204" pitchFamily="34" charset="0"/>
                <a:cs typeface="Arial" panose="020B0604020202020204" pitchFamily="34" charset="0"/>
              </a:rPr>
              <a:t>Warum?</a:t>
            </a:r>
          </a:p>
        </p:txBody>
      </p:sp>
      <p:sp>
        <p:nvSpPr>
          <p:cNvPr id="22" name="Freeform: Shape 21">
            <a:extLst>
              <a:ext uri="{FF2B5EF4-FFF2-40B4-BE49-F238E27FC236}">
                <a16:creationId xmlns:a16="http://schemas.microsoft.com/office/drawing/2014/main" id="{46447AE7-4B16-4435-91A8-1E504A39FF64}"/>
              </a:ext>
            </a:extLst>
          </p:cNvPr>
          <p:cNvSpPr/>
          <p:nvPr/>
        </p:nvSpPr>
        <p:spPr>
          <a:xfrm>
            <a:off x="6709533" y="2700025"/>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31" sz="1400">
                <a:latin typeface="Arial" panose="020B0604020202020204" pitchFamily="34" charset="0"/>
                <a:cs typeface="Arial" panose="020B0604020202020204" pitchFamily="34" charset="0"/>
              </a:rPr>
              <a:t>Zu spät zur Arbeit</a:t>
            </a:r>
            <a:endParaRPr lang="en-US" sz="1400" kern="1200">
              <a:latin typeface="Arial" panose="020B0604020202020204" pitchFamily="34" charset="0"/>
              <a:cs typeface="Arial" panose="020B0604020202020204" pitchFamily="34" charset="0"/>
            </a:endParaRPr>
          </a:p>
        </p:txBody>
      </p:sp>
      <p:sp>
        <p:nvSpPr>
          <p:cNvPr id="23" name="Arrow: Bent-Up 22">
            <a:extLst>
              <a:ext uri="{FF2B5EF4-FFF2-40B4-BE49-F238E27FC236}">
                <a16:creationId xmlns:a16="http://schemas.microsoft.com/office/drawing/2014/main" id="{1DD81FF7-FCEB-45F3-BF9E-747A1623FEBC}"/>
              </a:ext>
            </a:extLst>
          </p:cNvPr>
          <p:cNvSpPr/>
          <p:nvPr/>
        </p:nvSpPr>
        <p:spPr>
          <a:xfrm rot="5400000">
            <a:off x="6729466" y="372171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4" name="Freeform: Shape 23">
            <a:extLst>
              <a:ext uri="{FF2B5EF4-FFF2-40B4-BE49-F238E27FC236}">
                <a16:creationId xmlns:a16="http://schemas.microsoft.com/office/drawing/2014/main" id="{DB5C282A-982E-4949-9456-61E4FAC99A12}"/>
              </a:ext>
            </a:extLst>
          </p:cNvPr>
          <p:cNvSpPr/>
          <p:nvPr/>
        </p:nvSpPr>
        <p:spPr>
          <a:xfrm>
            <a:off x="6598540" y="323626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31" sz="1400" b="1" kern="1200">
                <a:latin typeface="Arial" panose="020B0604020202020204" pitchFamily="34" charset="0"/>
                <a:cs typeface="Arial" panose="020B0604020202020204" pitchFamily="34" charset="0"/>
              </a:rPr>
              <a:t>Warum?</a:t>
            </a:r>
          </a:p>
        </p:txBody>
      </p:sp>
      <p:sp>
        <p:nvSpPr>
          <p:cNvPr id="25" name="Freeform: Shape 24">
            <a:extLst>
              <a:ext uri="{FF2B5EF4-FFF2-40B4-BE49-F238E27FC236}">
                <a16:creationId xmlns:a16="http://schemas.microsoft.com/office/drawing/2014/main" id="{137101C7-511C-4D3A-A523-AC20EF016618}"/>
              </a:ext>
            </a:extLst>
          </p:cNvPr>
          <p:cNvSpPr/>
          <p:nvPr/>
        </p:nvSpPr>
        <p:spPr>
          <a:xfrm>
            <a:off x="7399265" y="3271014"/>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31" sz="1400">
                <a:latin typeface="Arial" panose="020B0604020202020204" pitchFamily="34" charset="0"/>
                <a:cs typeface="Arial" panose="020B0604020202020204" pitchFamily="34" charset="0"/>
              </a:rPr>
              <a:t>Verschlafen</a:t>
            </a:r>
            <a:endParaRPr lang="en-US" sz="1400" kern="1200">
              <a:latin typeface="Arial" panose="020B0604020202020204" pitchFamily="34" charset="0"/>
              <a:cs typeface="Arial" panose="020B0604020202020204" pitchFamily="34" charset="0"/>
            </a:endParaRPr>
          </a:p>
        </p:txBody>
      </p:sp>
      <p:sp>
        <p:nvSpPr>
          <p:cNvPr id="26" name="Arrow: Bent-Up 25">
            <a:extLst>
              <a:ext uri="{FF2B5EF4-FFF2-40B4-BE49-F238E27FC236}">
                <a16:creationId xmlns:a16="http://schemas.microsoft.com/office/drawing/2014/main" id="{6CD03740-1653-47AC-AED5-FEA8B1420C87}"/>
              </a:ext>
            </a:extLst>
          </p:cNvPr>
          <p:cNvSpPr/>
          <p:nvPr/>
        </p:nvSpPr>
        <p:spPr>
          <a:xfrm rot="5400000">
            <a:off x="7419198" y="430309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7" name="Freeform: Shape 26">
            <a:extLst>
              <a:ext uri="{FF2B5EF4-FFF2-40B4-BE49-F238E27FC236}">
                <a16:creationId xmlns:a16="http://schemas.microsoft.com/office/drawing/2014/main" id="{1C2A5646-0CC3-451D-AF1D-3F1F59D6DDDD}"/>
              </a:ext>
            </a:extLst>
          </p:cNvPr>
          <p:cNvSpPr/>
          <p:nvPr/>
        </p:nvSpPr>
        <p:spPr>
          <a:xfrm>
            <a:off x="7288272" y="381764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31" sz="1400" b="1" kern="1200">
                <a:latin typeface="Arial" panose="020B0604020202020204" pitchFamily="34" charset="0"/>
                <a:cs typeface="Arial" panose="020B0604020202020204" pitchFamily="34" charset="0"/>
              </a:rPr>
              <a:t>Warum?</a:t>
            </a:r>
          </a:p>
        </p:txBody>
      </p:sp>
      <p:sp>
        <p:nvSpPr>
          <p:cNvPr id="28" name="Freeform: Shape 27">
            <a:extLst>
              <a:ext uri="{FF2B5EF4-FFF2-40B4-BE49-F238E27FC236}">
                <a16:creationId xmlns:a16="http://schemas.microsoft.com/office/drawing/2014/main" id="{0A63CFAD-1426-4776-B519-4AED4B02DB88}"/>
              </a:ext>
            </a:extLst>
          </p:cNvPr>
          <p:cNvSpPr/>
          <p:nvPr/>
        </p:nvSpPr>
        <p:spPr>
          <a:xfrm>
            <a:off x="8088997" y="3842003"/>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31" sz="1400">
                <a:latin typeface="Arial" panose="020B0604020202020204" pitchFamily="34" charset="0"/>
                <a:cs typeface="Arial" panose="020B0604020202020204" pitchFamily="34" charset="0"/>
              </a:rPr>
              <a:t>Der Wecker funktionierte nicht</a:t>
            </a:r>
            <a:endParaRPr lang="en-US" sz="1400" kern="1200">
              <a:latin typeface="Arial" panose="020B0604020202020204" pitchFamily="34" charset="0"/>
              <a:cs typeface="Arial" panose="020B0604020202020204" pitchFamily="34" charset="0"/>
            </a:endParaRPr>
          </a:p>
        </p:txBody>
      </p:sp>
      <p:sp>
        <p:nvSpPr>
          <p:cNvPr id="29" name="Freeform: Shape 28">
            <a:extLst>
              <a:ext uri="{FF2B5EF4-FFF2-40B4-BE49-F238E27FC236}">
                <a16:creationId xmlns:a16="http://schemas.microsoft.com/office/drawing/2014/main" id="{6A819491-D503-4D5C-A990-4C8586BE28D7}"/>
              </a:ext>
            </a:extLst>
          </p:cNvPr>
          <p:cNvSpPr/>
          <p:nvPr/>
        </p:nvSpPr>
        <p:spPr>
          <a:xfrm>
            <a:off x="7978004" y="439902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31" sz="1400" b="1" kern="1200">
                <a:latin typeface="Arial" panose="020B0604020202020204" pitchFamily="34" charset="0"/>
                <a:cs typeface="Arial" panose="020B0604020202020204" pitchFamily="34" charset="0"/>
              </a:rPr>
              <a:t>Warum?</a:t>
            </a:r>
          </a:p>
        </p:txBody>
      </p:sp>
      <p:sp>
        <p:nvSpPr>
          <p:cNvPr id="30" name="Freeform: Shape 29">
            <a:extLst>
              <a:ext uri="{FF2B5EF4-FFF2-40B4-BE49-F238E27FC236}">
                <a16:creationId xmlns:a16="http://schemas.microsoft.com/office/drawing/2014/main" id="{D8AE40BB-CBD4-4825-A37B-1A58ABD9CFFB}"/>
              </a:ext>
            </a:extLst>
          </p:cNvPr>
          <p:cNvSpPr/>
          <p:nvPr/>
        </p:nvSpPr>
        <p:spPr>
          <a:xfrm>
            <a:off x="8778729" y="4412992"/>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1" algn="l" defTabSz="889000">
              <a:lnSpc>
                <a:spcPct val="90000"/>
              </a:lnSpc>
              <a:spcBef>
                <a:spcPct val="0"/>
              </a:spcBef>
              <a:spcAft>
                <a:spcPct val="15000"/>
              </a:spcAft>
              <a:defRPr b="0" i="0"/>
            </a:pPr>
            <a:r>
              <a:rPr lang="1031" sz="1400" kern="1200">
                <a:latin typeface="Arial" panose="020B0604020202020204" pitchFamily="34" charset="0"/>
                <a:cs typeface="Arial" panose="020B0604020202020204" pitchFamily="34" charset="0"/>
              </a:rPr>
              <a:t>Leere Batterien</a:t>
            </a:r>
          </a:p>
        </p:txBody>
      </p:sp>
      <p:sp>
        <p:nvSpPr>
          <p:cNvPr id="31" name="Arrow: Bent-Up 30">
            <a:extLst>
              <a:ext uri="{FF2B5EF4-FFF2-40B4-BE49-F238E27FC236}">
                <a16:creationId xmlns:a16="http://schemas.microsoft.com/office/drawing/2014/main" id="{9711F449-6939-44F8-9B4F-DC0C91151A7E}"/>
              </a:ext>
            </a:extLst>
          </p:cNvPr>
          <p:cNvSpPr/>
          <p:nvPr/>
        </p:nvSpPr>
        <p:spPr>
          <a:xfrm rot="5400000">
            <a:off x="8152635" y="4885401"/>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32" name="Freeform: Shape 31">
            <a:extLst>
              <a:ext uri="{FF2B5EF4-FFF2-40B4-BE49-F238E27FC236}">
                <a16:creationId xmlns:a16="http://schemas.microsoft.com/office/drawing/2014/main" id="{6DEC4B53-B7D3-41C9-A549-6B57E9137806}"/>
              </a:ext>
            </a:extLst>
          </p:cNvPr>
          <p:cNvSpPr/>
          <p:nvPr/>
        </p:nvSpPr>
        <p:spPr>
          <a:xfrm>
            <a:off x="8711441" y="4993358"/>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31" sz="1400" b="1" kern="1200">
                <a:latin typeface="Arial" panose="020B0604020202020204" pitchFamily="34" charset="0"/>
                <a:cs typeface="Arial" panose="020B0604020202020204" pitchFamily="34" charset="0"/>
              </a:rPr>
              <a:t>Warum?</a:t>
            </a:r>
          </a:p>
        </p:txBody>
      </p:sp>
      <p:sp>
        <p:nvSpPr>
          <p:cNvPr id="33" name="Freeform: Shape 32">
            <a:extLst>
              <a:ext uri="{FF2B5EF4-FFF2-40B4-BE49-F238E27FC236}">
                <a16:creationId xmlns:a16="http://schemas.microsoft.com/office/drawing/2014/main" id="{CF142E8C-A2F0-4625-90CD-C63B34938298}"/>
              </a:ext>
            </a:extLst>
          </p:cNvPr>
          <p:cNvSpPr/>
          <p:nvPr/>
        </p:nvSpPr>
        <p:spPr>
          <a:xfrm>
            <a:off x="9512166" y="5007330"/>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1" algn="l" defTabSz="889000">
              <a:lnSpc>
                <a:spcPct val="90000"/>
              </a:lnSpc>
              <a:spcBef>
                <a:spcPct val="0"/>
              </a:spcBef>
              <a:spcAft>
                <a:spcPct val="15000"/>
              </a:spcAft>
              <a:defRPr b="0" i="0"/>
            </a:pPr>
            <a:r>
              <a:rPr lang="1031" sz="1400" kern="1200">
                <a:latin typeface="Arial" panose="020B0604020202020204" pitchFamily="34" charset="0"/>
                <a:cs typeface="Arial" panose="020B0604020202020204" pitchFamily="34" charset="0"/>
              </a:rPr>
              <a:t>Batterien nicht gewechselt</a:t>
            </a:r>
          </a:p>
        </p:txBody>
      </p:sp>
      <p:sp>
        <p:nvSpPr>
          <p:cNvPr id="35" name="Rectangle 34">
            <a:extLst>
              <a:ext uri="{FF2B5EF4-FFF2-40B4-BE49-F238E27FC236}">
                <a16:creationId xmlns:a16="http://schemas.microsoft.com/office/drawing/2014/main" id="{B2CE470E-DD04-4351-A413-4EA60764525B}"/>
              </a:ext>
            </a:extLst>
          </p:cNvPr>
          <p:cNvSpPr/>
          <p:nvPr/>
        </p:nvSpPr>
        <p:spPr>
          <a:xfrm>
            <a:off x="5058285" y="1266646"/>
            <a:ext cx="7346499" cy="769441"/>
          </a:xfrm>
          <a:prstGeom prst="rect">
            <a:avLst/>
          </a:prstGeom>
        </p:spPr>
        <p:txBody>
          <a:bodyPr wrap="square">
            <a:spAutoFit/>
          </a:bodyPr>
          <a:lstStyle/>
          <a:p>
            <a:pPr>
              <a:spcAft>
                <a:spcPts val="1200"/>
              </a:spcAft>
              <a:defRPr b="0" i="0"/>
            </a:pPr>
            <a:r>
              <a:rPr lang="1031" b="1">
                <a:solidFill>
                  <a:srgbClr val="0033A0"/>
                </a:solidFill>
                <a:latin typeface="Arial" panose="020B0604020202020204" pitchFamily="34" charset="0"/>
                <a:cs typeface="Arial" panose="020B0604020202020204" pitchFamily="34" charset="0"/>
              </a:rPr>
              <a:t>Beispiel:</a:t>
            </a:r>
            <a:endParaRPr lang="en-US" sz="2400" b="1">
              <a:solidFill>
                <a:srgbClr val="0033A0"/>
              </a:solidFill>
              <a:latin typeface="Arial" panose="020B0604020202020204" pitchFamily="34" charset="0"/>
              <a:cs typeface="Arial" panose="020B0604020202020204" pitchFamily="34" charset="0"/>
            </a:endParaRPr>
          </a:p>
          <a:p>
            <a:pPr>
              <a:spcAft>
                <a:spcPts val="1200"/>
              </a:spcAft>
              <a:defRPr b="0" i="0"/>
            </a:pPr>
            <a:r>
              <a:rPr lang="1031" sz="1600" b="1">
                <a:latin typeface="Arial" panose="020B0604020202020204" pitchFamily="34" charset="0"/>
                <a:cs typeface="Arial" panose="020B0604020202020204" pitchFamily="34" charset="0"/>
              </a:rPr>
              <a:t>Vorfall:</a:t>
            </a:r>
            <a:r>
              <a:rPr lang="1031" sz="1600" b="0">
                <a:latin typeface="Arial" panose="020B0604020202020204" pitchFamily="34" charset="0"/>
                <a:cs typeface="Arial" panose="020B0604020202020204" pitchFamily="34" charset="0"/>
              </a:rPr>
              <a:t> Einen Strafzettel wegen Geschwindigkeitsüberschreitung erhalten</a:t>
            </a:r>
          </a:p>
        </p:txBody>
      </p:sp>
      <p:sp>
        <p:nvSpPr>
          <p:cNvPr id="36" name="Rectangle 35">
            <a:extLst>
              <a:ext uri="{FF2B5EF4-FFF2-40B4-BE49-F238E27FC236}">
                <a16:creationId xmlns:a16="http://schemas.microsoft.com/office/drawing/2014/main" id="{BB61ADA6-1279-4166-8A36-130DCBA8FA5E}"/>
              </a:ext>
            </a:extLst>
          </p:cNvPr>
          <p:cNvSpPr/>
          <p:nvPr/>
        </p:nvSpPr>
        <p:spPr>
          <a:xfrm>
            <a:off x="7729263" y="5581424"/>
            <a:ext cx="5187351" cy="584775"/>
          </a:xfrm>
          <a:prstGeom prst="rect">
            <a:avLst/>
          </a:prstGeom>
        </p:spPr>
        <p:txBody>
          <a:bodyPr wrap="square">
            <a:spAutoFit/>
          </a:bodyPr>
          <a:lstStyle/>
          <a:p>
            <a:pPr>
              <a:spcAft>
                <a:spcPts val="1200"/>
              </a:spcAft>
              <a:defRPr b="0" i="0"/>
            </a:pPr>
            <a:r>
              <a:rPr lang="1031" sz="1600" b="1">
                <a:latin typeface="Arial" panose="020B0604020202020204" pitchFamily="34" charset="0"/>
                <a:cs typeface="Arial" panose="020B0604020202020204" pitchFamily="34" charset="0"/>
              </a:rPr>
              <a:t>Lösung:</a:t>
            </a:r>
            <a:r>
              <a:rPr lang="1031" sz="1600" b="0">
                <a:latin typeface="Arial" panose="020B0604020202020204" pitchFamily="34" charset="0"/>
                <a:cs typeface="Arial" panose="020B0604020202020204" pitchFamily="34" charset="0"/>
              </a:rPr>
              <a:t> Ansteckbarer Wecker oder Batterien austauschen, bevor sie verbraucht sind.</a:t>
            </a:r>
          </a:p>
        </p:txBody>
      </p:sp>
      <p:sp>
        <p:nvSpPr>
          <p:cNvPr id="2" name="Freeform: Shape 1">
            <a:extLst>
              <a:ext uri="{FF2B5EF4-FFF2-40B4-BE49-F238E27FC236}">
                <a16:creationId xmlns:a16="http://schemas.microsoft.com/office/drawing/2014/main" id="{0F4B3203-7322-A8B3-FD2C-42EA4CFB9F2D}"/>
              </a:ext>
            </a:extLst>
          </p:cNvPr>
          <p:cNvSpPr/>
          <p:nvPr/>
        </p:nvSpPr>
        <p:spPr>
          <a:xfrm>
            <a:off x="5797256" y="2658122"/>
            <a:ext cx="876924" cy="47991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31" sz="1200" b="1" kern="1200">
                <a:latin typeface="Arial" panose="020B0604020202020204" pitchFamily="34" charset="0"/>
                <a:cs typeface="Arial" panose="020B0604020202020204" pitchFamily="34" charset="0"/>
              </a:rPr>
              <a:t>Warum?</a:t>
            </a:r>
          </a:p>
        </p:txBody>
      </p:sp>
      <p:sp>
        <p:nvSpPr>
          <p:cNvPr id="8" name="Freeform: Shape 7">
            <a:extLst>
              <a:ext uri="{FF2B5EF4-FFF2-40B4-BE49-F238E27FC236}">
                <a16:creationId xmlns:a16="http://schemas.microsoft.com/office/drawing/2014/main" id="{0DB05D2D-5F7C-04B6-5189-21461511071C}"/>
              </a:ext>
            </a:extLst>
          </p:cNvPr>
          <p:cNvSpPr/>
          <p:nvPr/>
        </p:nvSpPr>
        <p:spPr>
          <a:xfrm>
            <a:off x="6414563" y="3244617"/>
            <a:ext cx="876924" cy="47991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31" sz="1200" b="1" kern="1200">
                <a:latin typeface="Arial" panose="020B0604020202020204" pitchFamily="34" charset="0"/>
                <a:cs typeface="Arial" panose="020B0604020202020204" pitchFamily="34" charset="0"/>
              </a:rPr>
              <a:t>Warum?</a:t>
            </a:r>
          </a:p>
        </p:txBody>
      </p:sp>
      <p:sp>
        <p:nvSpPr>
          <p:cNvPr id="11" name="Freeform: Shape 10">
            <a:extLst>
              <a:ext uri="{FF2B5EF4-FFF2-40B4-BE49-F238E27FC236}">
                <a16:creationId xmlns:a16="http://schemas.microsoft.com/office/drawing/2014/main" id="{C7F90ADF-FCD8-4D2E-4504-7D3388A60833}"/>
              </a:ext>
            </a:extLst>
          </p:cNvPr>
          <p:cNvSpPr/>
          <p:nvPr/>
        </p:nvSpPr>
        <p:spPr>
          <a:xfrm>
            <a:off x="7159419" y="3831412"/>
            <a:ext cx="876924" cy="47991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31" sz="1200" b="1" kern="1200">
                <a:latin typeface="Arial" panose="020B0604020202020204" pitchFamily="34" charset="0"/>
                <a:cs typeface="Arial" panose="020B0604020202020204" pitchFamily="34" charset="0"/>
              </a:rPr>
              <a:t>Warum?</a:t>
            </a:r>
          </a:p>
        </p:txBody>
      </p:sp>
      <p:sp>
        <p:nvSpPr>
          <p:cNvPr id="15" name="Freeform: Shape 14">
            <a:extLst>
              <a:ext uri="{FF2B5EF4-FFF2-40B4-BE49-F238E27FC236}">
                <a16:creationId xmlns:a16="http://schemas.microsoft.com/office/drawing/2014/main" id="{D48BB37B-9D03-FCDA-2F7E-137E64254F72}"/>
              </a:ext>
            </a:extLst>
          </p:cNvPr>
          <p:cNvSpPr/>
          <p:nvPr/>
        </p:nvSpPr>
        <p:spPr>
          <a:xfrm>
            <a:off x="7819757" y="4417358"/>
            <a:ext cx="876924" cy="47991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31" sz="1200" b="1" kern="1200">
                <a:latin typeface="Arial" panose="020B0604020202020204" pitchFamily="34" charset="0"/>
                <a:cs typeface="Arial" panose="020B0604020202020204" pitchFamily="34" charset="0"/>
              </a:rPr>
              <a:t>Warum?</a:t>
            </a:r>
          </a:p>
        </p:txBody>
      </p:sp>
      <p:sp>
        <p:nvSpPr>
          <p:cNvPr id="20" name="Freeform: Shape 19">
            <a:extLst>
              <a:ext uri="{FF2B5EF4-FFF2-40B4-BE49-F238E27FC236}">
                <a16:creationId xmlns:a16="http://schemas.microsoft.com/office/drawing/2014/main" id="{C977FCE4-ED21-68DD-D2ED-CE1A1C02C384}"/>
              </a:ext>
            </a:extLst>
          </p:cNvPr>
          <p:cNvSpPr/>
          <p:nvPr/>
        </p:nvSpPr>
        <p:spPr>
          <a:xfrm>
            <a:off x="8557036" y="5002690"/>
            <a:ext cx="876924" cy="47991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31" sz="1200" b="1" kern="1200">
                <a:latin typeface="Arial" panose="020B0604020202020204" pitchFamily="34" charset="0"/>
                <a:cs typeface="Arial" panose="020B0604020202020204" pitchFamily="34" charset="0"/>
              </a:rPr>
              <a:t>Warum?</a:t>
            </a:r>
          </a:p>
        </p:txBody>
      </p:sp>
    </p:spTree>
    <p:extLst>
      <p:ext uri="{BB962C8B-B14F-4D97-AF65-F5344CB8AC3E}">
        <p14:creationId xmlns:p14="http://schemas.microsoft.com/office/powerpoint/2010/main" val="190404812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7FEB3E2A-D8E4-46B5-3538-31BD09D60911}"/>
              </a:ext>
            </a:extLst>
          </p:cNvPr>
          <p:cNvSpPr/>
          <p:nvPr/>
        </p:nvSpPr>
        <p:spPr>
          <a:xfrm>
            <a:off x="442451" y="1704284"/>
            <a:ext cx="45720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31" sz="1600" b="1">
                <a:solidFill>
                  <a:schemeClr val="bg1"/>
                </a:solidFill>
                <a:latin typeface="Arial" panose="020B0604020202020204" pitchFamily="34" charset="0"/>
                <a:cs typeface="Arial" panose="020B0604020202020204" pitchFamily="34" charset="0"/>
              </a:rPr>
              <a:t>Unser Engagement für Sicherheit</a:t>
            </a:r>
          </a:p>
        </p:txBody>
      </p:sp>
      <p:sp>
        <p:nvSpPr>
          <p:cNvPr id="6" name="Arrow: Pentagon 5">
            <a:extLst>
              <a:ext uri="{FF2B5EF4-FFF2-40B4-BE49-F238E27FC236}">
                <a16:creationId xmlns:a16="http://schemas.microsoft.com/office/drawing/2014/main" id="{ED40876D-AB57-D86F-1E44-1A4D83D57B3A}"/>
              </a:ext>
            </a:extLst>
          </p:cNvPr>
          <p:cNvSpPr/>
          <p:nvPr/>
        </p:nvSpPr>
        <p:spPr>
          <a:xfrm>
            <a:off x="442451" y="2244356"/>
            <a:ext cx="50292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31" sz="1600" b="1">
                <a:solidFill>
                  <a:schemeClr val="bg1"/>
                </a:solidFill>
                <a:latin typeface="Arial" panose="020B0604020202020204" pitchFamily="34" charset="0"/>
                <a:cs typeface="Arial" panose="020B0604020202020204" pitchFamily="34" charset="0"/>
              </a:rPr>
              <a:t>Unser Weg zur Sicherheit</a:t>
            </a:r>
          </a:p>
        </p:txBody>
      </p:sp>
      <p:sp>
        <p:nvSpPr>
          <p:cNvPr id="7" name="Arrow: Pentagon 6">
            <a:extLst>
              <a:ext uri="{FF2B5EF4-FFF2-40B4-BE49-F238E27FC236}">
                <a16:creationId xmlns:a16="http://schemas.microsoft.com/office/drawing/2014/main" id="{5D5780F3-4B9B-7346-2C85-59069685659F}"/>
              </a:ext>
            </a:extLst>
          </p:cNvPr>
          <p:cNvSpPr/>
          <p:nvPr/>
        </p:nvSpPr>
        <p:spPr>
          <a:xfrm>
            <a:off x="442451" y="2784428"/>
            <a:ext cx="54864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31" sz="1600" b="1">
                <a:solidFill>
                  <a:schemeClr val="bg1"/>
                </a:solidFill>
                <a:latin typeface="Arial" panose="020B0604020202020204" pitchFamily="34" charset="0"/>
                <a:cs typeface="Arial" panose="020B0604020202020204" pitchFamily="34" charset="0"/>
              </a:rPr>
              <a:t>Säulen unserer Sicherheitskultur – Sicherheitspolitik</a:t>
            </a:r>
          </a:p>
        </p:txBody>
      </p:sp>
      <p:sp>
        <p:nvSpPr>
          <p:cNvPr id="8" name="Arrow: Pentagon 7">
            <a:extLst>
              <a:ext uri="{FF2B5EF4-FFF2-40B4-BE49-F238E27FC236}">
                <a16:creationId xmlns:a16="http://schemas.microsoft.com/office/drawing/2014/main" id="{3155C707-374A-8AF6-711E-4052FD808BCD}"/>
              </a:ext>
            </a:extLst>
          </p:cNvPr>
          <p:cNvSpPr/>
          <p:nvPr/>
        </p:nvSpPr>
        <p:spPr>
          <a:xfrm>
            <a:off x="442451" y="3324500"/>
            <a:ext cx="59436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31" sz="1600" b="1">
                <a:solidFill>
                  <a:schemeClr val="bg1"/>
                </a:solidFill>
                <a:latin typeface="Arial" panose="020B0604020202020204" pitchFamily="34" charset="0"/>
                <a:cs typeface="Arial" panose="020B0604020202020204" pitchFamily="34" charset="0"/>
              </a:rPr>
              <a:t>Säulen unserer Sicherheitskultur – Lebensrettende Regeln</a:t>
            </a:r>
          </a:p>
        </p:txBody>
      </p:sp>
      <p:sp>
        <p:nvSpPr>
          <p:cNvPr id="9" name="Arrow: Pentagon 8">
            <a:extLst>
              <a:ext uri="{FF2B5EF4-FFF2-40B4-BE49-F238E27FC236}">
                <a16:creationId xmlns:a16="http://schemas.microsoft.com/office/drawing/2014/main" id="{EB2C0E3A-CCB2-74F0-935A-A7CE609B8DD8}"/>
              </a:ext>
            </a:extLst>
          </p:cNvPr>
          <p:cNvSpPr/>
          <p:nvPr/>
        </p:nvSpPr>
        <p:spPr>
          <a:xfrm>
            <a:off x="442451" y="3864572"/>
            <a:ext cx="6531004"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31" sz="1600" b="1">
                <a:solidFill>
                  <a:schemeClr val="bg1"/>
                </a:solidFill>
                <a:latin typeface="Arial" panose="020B0604020202020204" pitchFamily="34" charset="0"/>
                <a:cs typeface="Arial" panose="020B0604020202020204" pitchFamily="34" charset="0"/>
              </a:rPr>
              <a:t>Säulen unserer Sicherheitskultur – Organisation am Arbeitsplatz</a:t>
            </a:r>
          </a:p>
        </p:txBody>
      </p:sp>
      <p:sp>
        <p:nvSpPr>
          <p:cNvPr id="10" name="Arrow: Pentagon 9">
            <a:extLst>
              <a:ext uri="{FF2B5EF4-FFF2-40B4-BE49-F238E27FC236}">
                <a16:creationId xmlns:a16="http://schemas.microsoft.com/office/drawing/2014/main" id="{2A1ADE7B-E79C-6B47-D544-E356DE9B3A4D}"/>
              </a:ext>
            </a:extLst>
          </p:cNvPr>
          <p:cNvSpPr/>
          <p:nvPr/>
        </p:nvSpPr>
        <p:spPr>
          <a:xfrm>
            <a:off x="442451" y="4404644"/>
            <a:ext cx="68580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31" sz="1600" b="1">
                <a:solidFill>
                  <a:schemeClr val="bg1"/>
                </a:solidFill>
                <a:latin typeface="Arial" panose="020B0604020202020204" pitchFamily="34" charset="0"/>
                <a:cs typeface="Arial" panose="020B0604020202020204" pitchFamily="34" charset="0"/>
              </a:rPr>
              <a:t>Schaffung einer Sicherheitskultur</a:t>
            </a:r>
          </a:p>
        </p:txBody>
      </p:sp>
      <p:sp>
        <p:nvSpPr>
          <p:cNvPr id="11" name="Arrow: Pentagon 10">
            <a:extLst>
              <a:ext uri="{FF2B5EF4-FFF2-40B4-BE49-F238E27FC236}">
                <a16:creationId xmlns:a16="http://schemas.microsoft.com/office/drawing/2014/main" id="{BFD16266-15F8-DCA3-F15B-B4768683AB85}"/>
              </a:ext>
            </a:extLst>
          </p:cNvPr>
          <p:cNvSpPr/>
          <p:nvPr/>
        </p:nvSpPr>
        <p:spPr>
          <a:xfrm>
            <a:off x="442451" y="4942258"/>
            <a:ext cx="73152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31" sz="1600" b="1">
                <a:solidFill>
                  <a:schemeClr val="bg1"/>
                </a:solidFill>
                <a:latin typeface="Arial" panose="020B0604020202020204" pitchFamily="34" charset="0"/>
                <a:cs typeface="Arial" panose="020B0604020202020204" pitchFamily="34" charset="0"/>
              </a:rPr>
              <a:t>Führung in Sachen Sicherheit</a:t>
            </a:r>
          </a:p>
        </p:txBody>
      </p:sp>
      <p:cxnSp>
        <p:nvCxnSpPr>
          <p:cNvPr id="15" name="Straight Connector 14">
            <a:extLst>
              <a:ext uri="{FF2B5EF4-FFF2-40B4-BE49-F238E27FC236}">
                <a16:creationId xmlns:a16="http://schemas.microsoft.com/office/drawing/2014/main" id="{87CC7B33-BBA2-CA7D-9AED-3D48618A2545}"/>
              </a:ext>
            </a:extLst>
          </p:cNvPr>
          <p:cNvCxnSpPr/>
          <p:nvPr/>
        </p:nvCxnSpPr>
        <p:spPr>
          <a:xfrm>
            <a:off x="442451" y="1626329"/>
            <a:ext cx="38862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D259062-18D5-97B8-F567-4D1A17631F3E}"/>
              </a:ext>
            </a:extLst>
          </p:cNvPr>
          <p:cNvCxnSpPr/>
          <p:nvPr/>
        </p:nvCxnSpPr>
        <p:spPr>
          <a:xfrm>
            <a:off x="442451" y="3251460"/>
            <a:ext cx="52578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082ED6-2DDE-72C6-F8D5-48C955587B67}"/>
              </a:ext>
            </a:extLst>
          </p:cNvPr>
          <p:cNvCxnSpPr/>
          <p:nvPr/>
        </p:nvCxnSpPr>
        <p:spPr>
          <a:xfrm>
            <a:off x="442451" y="4326687"/>
            <a:ext cx="61722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FDC1B7-ACED-6FA2-F27B-2E4D43340A12}"/>
              </a:ext>
            </a:extLst>
          </p:cNvPr>
          <p:cNvCxnSpPr/>
          <p:nvPr/>
        </p:nvCxnSpPr>
        <p:spPr>
          <a:xfrm>
            <a:off x="442451" y="3786615"/>
            <a:ext cx="5715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6CDB822-B099-C3DD-B798-AD65EC7A378F}"/>
              </a:ext>
            </a:extLst>
          </p:cNvPr>
          <p:cNvCxnSpPr/>
          <p:nvPr/>
        </p:nvCxnSpPr>
        <p:spPr>
          <a:xfrm>
            <a:off x="442451" y="4870974"/>
            <a:ext cx="66294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DD4F403-FCAC-7965-69E5-D5B2BD5B6A6B}"/>
              </a:ext>
            </a:extLst>
          </p:cNvPr>
          <p:cNvCxnSpPr/>
          <p:nvPr/>
        </p:nvCxnSpPr>
        <p:spPr>
          <a:xfrm>
            <a:off x="442451" y="2171316"/>
            <a:ext cx="43434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A770481-1AAF-4714-8E1B-A2964D30FC22}"/>
              </a:ext>
            </a:extLst>
          </p:cNvPr>
          <p:cNvCxnSpPr/>
          <p:nvPr/>
        </p:nvCxnSpPr>
        <p:spPr>
          <a:xfrm>
            <a:off x="442451" y="2706472"/>
            <a:ext cx="48006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B056FC9-7A98-405B-2C7D-98065420962D}"/>
              </a:ext>
            </a:extLst>
          </p:cNvPr>
          <p:cNvCxnSpPr/>
          <p:nvPr/>
        </p:nvCxnSpPr>
        <p:spPr>
          <a:xfrm>
            <a:off x="442451" y="5406832"/>
            <a:ext cx="70866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63130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31"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GLOBALER SICHERHEITS-STANDDOWN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1031"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AE1A82E8-8C9D-4F19-A7DD-3959B4CBD67B}" type="slidenum">
              <a:rPr lang="en-US" smtClean="0"/>
              <a:t>20</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31"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Eintreten für die Sicherheit</a:t>
            </a:r>
          </a:p>
        </p:txBody>
      </p:sp>
      <p:sp>
        <p:nvSpPr>
          <p:cNvPr id="14" name="Rectangle 13">
            <a:extLst>
              <a:ext uri="{FF2B5EF4-FFF2-40B4-BE49-F238E27FC236}">
                <a16:creationId xmlns:a16="http://schemas.microsoft.com/office/drawing/2014/main" id="{CADB3204-155B-43F9-8F9F-B28A4BEB3462}"/>
              </a:ext>
            </a:extLst>
          </p:cNvPr>
          <p:cNvSpPr/>
          <p:nvPr/>
        </p:nvSpPr>
        <p:spPr>
          <a:xfrm>
            <a:off x="209549" y="1282804"/>
            <a:ext cx="7444608" cy="1311951"/>
          </a:xfrm>
          <a:prstGeom prst="rect">
            <a:avLst/>
          </a:prstGeom>
        </p:spPr>
        <p:txBody>
          <a:bodyPr wrap="square">
            <a:spAutoFit/>
          </a:bodyPr>
          <a:lstStyle/>
          <a:p>
            <a:pPr>
              <a:spcAft>
                <a:spcPts val="1200"/>
              </a:spcAft>
              <a:defRPr b="0" i="0"/>
            </a:pPr>
            <a:r>
              <a:rPr lang="1031" sz="2400" b="1">
                <a:solidFill>
                  <a:srgbClr val="0033A0"/>
                </a:solidFill>
                <a:latin typeface="Arial" panose="020B0604020202020204" pitchFamily="34" charset="0"/>
                <a:cs typeface="Arial" panose="020B0604020202020204" pitchFamily="34" charset="0"/>
              </a:rPr>
              <a:t>Jeder ist für Sicherheit verantwortlich</a:t>
            </a:r>
          </a:p>
          <a:p>
            <a:pPr marL="285750" indent="-285750">
              <a:spcAft>
                <a:spcPts val="1200"/>
              </a:spcAft>
              <a:buClr>
                <a:srgbClr val="84BD00"/>
              </a:buClr>
              <a:buFont typeface="Wingdings" panose="05000000000000000000" pitchFamily="2" charset="2"/>
              <a:buChar char="ü"/>
              <a:defRPr b="0" i="0"/>
            </a:pPr>
            <a:r>
              <a:rPr lang="1031">
                <a:latin typeface="Arial" panose="020B0604020202020204" pitchFamily="34" charset="0"/>
                <a:cs typeface="Arial" panose="020B0604020202020204" pitchFamily="34" charset="0"/>
              </a:rPr>
              <a:t>Verfahren befolgen</a:t>
            </a:r>
          </a:p>
          <a:p>
            <a:pPr marL="285750" indent="-285750">
              <a:spcAft>
                <a:spcPts val="1200"/>
              </a:spcAft>
              <a:buClr>
                <a:srgbClr val="84BD00"/>
              </a:buClr>
              <a:buFont typeface="Wingdings" panose="05000000000000000000" pitchFamily="2" charset="2"/>
              <a:buChar char="ü"/>
              <a:defRPr b="0" i="0"/>
            </a:pPr>
            <a:r>
              <a:rPr lang="1031">
                <a:latin typeface="Arial" panose="020B0604020202020204" pitchFamily="34" charset="0"/>
                <a:cs typeface="Arial" panose="020B0604020202020204" pitchFamily="34" charset="0"/>
              </a:rPr>
              <a:t>Verantwortung übernehmen</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4DE6014-B219-4037-92AC-6765DC402175}"/>
              </a:ext>
            </a:extLst>
          </p:cNvPr>
          <p:cNvSpPr/>
          <p:nvPr/>
        </p:nvSpPr>
        <p:spPr>
          <a:xfrm>
            <a:off x="5409342" y="3399754"/>
            <a:ext cx="6926432" cy="1600438"/>
          </a:xfrm>
          <a:prstGeom prst="rect">
            <a:avLst/>
          </a:prstGeom>
        </p:spPr>
        <p:txBody>
          <a:bodyPr wrap="square">
            <a:spAutoFit/>
          </a:bodyPr>
          <a:lstStyle/>
          <a:p>
            <a:pPr>
              <a:spcAft>
                <a:spcPts val="1200"/>
              </a:spcAft>
              <a:defRPr b="0" i="0"/>
            </a:pPr>
            <a:r>
              <a:rPr lang="1031" sz="2000" b="1">
                <a:solidFill>
                  <a:srgbClr val="0033A0"/>
                </a:solidFill>
                <a:latin typeface="Arial" panose="020B0604020202020204" pitchFamily="34" charset="0"/>
                <a:cs typeface="Arial" panose="020B0604020202020204" pitchFamily="34" charset="0"/>
              </a:rPr>
              <a:t>Ihr Recht auf Arbeitsunterbrechung und Meldung</a:t>
            </a:r>
          </a:p>
          <a:p>
            <a:pPr marL="285750" indent="-285750">
              <a:spcAft>
                <a:spcPts val="1200"/>
              </a:spcAft>
              <a:buClr>
                <a:srgbClr val="84BD00"/>
              </a:buClr>
              <a:buFont typeface="Wingdings" panose="05000000000000000000" pitchFamily="2" charset="2"/>
              <a:buChar char="ü"/>
              <a:defRPr b="0" i="0"/>
            </a:pPr>
            <a:r>
              <a:rPr lang="1031" sz="1600" b="1">
                <a:solidFill>
                  <a:srgbClr val="84BD00"/>
                </a:solidFill>
                <a:latin typeface="Arial" panose="020B0604020202020204" pitchFamily="34" charset="0"/>
                <a:cs typeface="Arial" panose="020B0604020202020204" pitchFamily="34" charset="0"/>
              </a:rPr>
              <a:t>Eingreifen</a:t>
            </a:r>
            <a:r>
              <a:rPr lang="1031" sz="1600">
                <a:latin typeface="Arial" panose="020B0604020202020204" pitchFamily="34" charset="0"/>
                <a:cs typeface="Arial" panose="020B0604020202020204" pitchFamily="34" charset="0"/>
              </a:rPr>
              <a:t> wenn Handlungen oder Umgebung unsicher erscheinen</a:t>
            </a:r>
          </a:p>
          <a:p>
            <a:pPr marL="285750" indent="-285750">
              <a:spcAft>
                <a:spcPts val="1200"/>
              </a:spcAft>
              <a:buClr>
                <a:srgbClr val="84BD00"/>
              </a:buClr>
              <a:buFont typeface="Wingdings" panose="05000000000000000000" pitchFamily="2" charset="2"/>
              <a:buChar char="ü"/>
              <a:defRPr b="0" i="0"/>
            </a:pPr>
            <a:r>
              <a:rPr lang="1031" sz="1600" b="1">
                <a:solidFill>
                  <a:srgbClr val="84BD00"/>
                </a:solidFill>
                <a:latin typeface="Arial" panose="020B0604020202020204" pitchFamily="34" charset="0"/>
                <a:cs typeface="Arial" panose="020B0604020202020204" pitchFamily="34" charset="0"/>
              </a:rPr>
              <a:t>Fragen stellen</a:t>
            </a:r>
            <a:r>
              <a:rPr lang="1031" sz="1600" b="0">
                <a:solidFill>
                  <a:srgbClr val="84BD00"/>
                </a:solidFill>
                <a:latin typeface="Arial" panose="020B0604020202020204" pitchFamily="34" charset="0"/>
                <a:cs typeface="Arial" panose="020B0604020202020204" pitchFamily="34" charset="0"/>
              </a:rPr>
              <a:t> </a:t>
            </a:r>
            <a:r>
              <a:rPr lang="1031" sz="1600">
                <a:latin typeface="Arial" panose="020B0604020202020204" pitchFamily="34" charset="0"/>
                <a:cs typeface="Arial" panose="020B0604020202020204" pitchFamily="34" charset="0"/>
              </a:rPr>
              <a:t>, um festzustellen, ob die Situation unsicher ist</a:t>
            </a:r>
          </a:p>
          <a:p>
            <a:pPr marL="285750" indent="-285750">
              <a:spcAft>
                <a:spcPts val="1200"/>
              </a:spcAft>
              <a:buClr>
                <a:srgbClr val="84BD00"/>
              </a:buClr>
              <a:buFont typeface="Wingdings" panose="05000000000000000000" pitchFamily="2" charset="2"/>
              <a:buChar char="ü"/>
              <a:defRPr b="0" i="0"/>
            </a:pPr>
            <a:r>
              <a:rPr lang="1031" sz="1600" b="1">
                <a:solidFill>
                  <a:srgbClr val="84BD00"/>
                </a:solidFill>
                <a:latin typeface="Arial" panose="020B0604020202020204" pitchFamily="34" charset="0"/>
                <a:cs typeface="Arial" panose="020B0604020202020204" pitchFamily="34" charset="0"/>
              </a:rPr>
              <a:t>Meldung</a:t>
            </a:r>
            <a:r>
              <a:rPr lang="1031" sz="1600">
                <a:latin typeface="Arial" panose="020B0604020202020204" pitchFamily="34" charset="0"/>
                <a:cs typeface="Arial" panose="020B0604020202020204" pitchFamily="34" charset="0"/>
              </a:rPr>
              <a:t> an einen Manager oder Vorgesetzten machen</a:t>
            </a:r>
          </a:p>
        </p:txBody>
      </p:sp>
      <p:sp>
        <p:nvSpPr>
          <p:cNvPr id="21" name="Rectangle 20">
            <a:extLst>
              <a:ext uri="{FF2B5EF4-FFF2-40B4-BE49-F238E27FC236}">
                <a16:creationId xmlns:a16="http://schemas.microsoft.com/office/drawing/2014/main" id="{920972AF-996A-44CF-B9BE-904936B9535D}"/>
              </a:ext>
            </a:extLst>
          </p:cNvPr>
          <p:cNvSpPr/>
          <p:nvPr/>
        </p:nvSpPr>
        <p:spPr>
          <a:xfrm>
            <a:off x="422950" y="5197430"/>
            <a:ext cx="11346100" cy="1067867"/>
          </a:xfrm>
          <a:prstGeom prst="rect">
            <a:avLst/>
          </a:prstGeom>
        </p:spPr>
        <p:txBody>
          <a:bodyPr wrap="square">
            <a:spAutoFit/>
          </a:bodyPr>
          <a:lstStyle/>
          <a:p>
            <a:pPr algn="ctr">
              <a:spcAft>
                <a:spcPts val="1200"/>
              </a:spcAft>
              <a:defRPr b="0" i="0"/>
            </a:pPr>
            <a:r>
              <a:rPr lang="1031" sz="3200" b="1">
                <a:solidFill>
                  <a:srgbClr val="0033A0"/>
                </a:solidFill>
                <a:latin typeface="Arial" panose="020B0604020202020204" pitchFamily="34" charset="0"/>
                <a:cs typeface="Arial" panose="020B0604020202020204" pitchFamily="34" charset="0"/>
              </a:rPr>
              <a:t>Sicherheit ist </a:t>
            </a:r>
            <a:r>
              <a:rPr lang="1031" sz="3200" b="1">
                <a:solidFill>
                  <a:srgbClr val="84BD00"/>
                </a:solidFill>
                <a:latin typeface="Arial" panose="020B0604020202020204" pitchFamily="34" charset="0"/>
                <a:cs typeface="Arial" panose="020B0604020202020204" pitchFamily="34" charset="0"/>
              </a:rPr>
              <a:t>etwas Persönliches</a:t>
            </a:r>
            <a:r>
              <a:rPr lang="1031" sz="3200" b="1">
                <a:solidFill>
                  <a:srgbClr val="0033A0"/>
                </a:solidFill>
                <a:latin typeface="Arial" panose="020B0604020202020204" pitchFamily="34" charset="0"/>
                <a:cs typeface="Arial" panose="020B0604020202020204" pitchFamily="34" charset="0"/>
              </a:rPr>
              <a:t> – </a:t>
            </a:r>
            <a:br>
              <a:rPr lang="en-US" sz="3200" b="1">
                <a:solidFill>
                  <a:srgbClr val="0033A0"/>
                </a:solidFill>
                <a:latin typeface="Arial" panose="020B0604020202020204" pitchFamily="34" charset="0"/>
                <a:cs typeface="Arial" panose="020B0604020202020204" pitchFamily="34" charset="0"/>
              </a:rPr>
            </a:br>
            <a:r>
              <a:rPr lang="1031" sz="3200" b="1">
                <a:solidFill>
                  <a:srgbClr val="0033A0"/>
                </a:solidFill>
                <a:latin typeface="Arial" panose="020B0604020202020204" pitchFamily="34" charset="0"/>
                <a:cs typeface="Arial" panose="020B0604020202020204" pitchFamily="34" charset="0"/>
              </a:rPr>
              <a:t>Sicher zur Arbeit, sicher nach Hause! </a:t>
            </a:r>
            <a:endParaRPr lang="en-US" sz="2200" b="1">
              <a:solidFill>
                <a:srgbClr val="0033A0"/>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5590C04F-9884-4CC3-9B59-6241238B5DB4}"/>
              </a:ext>
            </a:extLst>
          </p:cNvPr>
          <p:cNvGrpSpPr/>
          <p:nvPr/>
        </p:nvGrpSpPr>
        <p:grpSpPr>
          <a:xfrm>
            <a:off x="0" y="3136115"/>
            <a:ext cx="3759779" cy="2114875"/>
            <a:chOff x="509970" y="3105688"/>
            <a:chExt cx="3969327" cy="2232746"/>
          </a:xfrm>
        </p:grpSpPr>
        <p:pic>
          <p:nvPicPr>
            <p:cNvPr id="12" name="Picture 11">
              <a:extLst>
                <a:ext uri="{FF2B5EF4-FFF2-40B4-BE49-F238E27FC236}">
                  <a16:creationId xmlns:a16="http://schemas.microsoft.com/office/drawing/2014/main" id="{246872DA-224F-49AF-A93B-044D0C8A3A1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09970" y="3105688"/>
              <a:ext cx="3969327" cy="2232746"/>
            </a:xfrm>
            <a:prstGeom prst="rect">
              <a:avLst/>
            </a:prstGeom>
          </p:spPr>
        </p:pic>
        <p:sp>
          <p:nvSpPr>
            <p:cNvPr id="26" name="Rectangle 25">
              <a:extLst>
                <a:ext uri="{FF2B5EF4-FFF2-40B4-BE49-F238E27FC236}">
                  <a16:creationId xmlns:a16="http://schemas.microsoft.com/office/drawing/2014/main" id="{91FD4A35-651B-49E9-BC03-0CED0A871436}"/>
                </a:ext>
              </a:extLst>
            </p:cNvPr>
            <p:cNvSpPr/>
            <p:nvPr/>
          </p:nvSpPr>
          <p:spPr>
            <a:xfrm>
              <a:off x="1736097" y="3106493"/>
              <a:ext cx="2743200" cy="2231136"/>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D9038892-7A7B-437F-8D34-4DE73695E805}"/>
              </a:ext>
            </a:extLst>
          </p:cNvPr>
          <p:cNvGrpSpPr/>
          <p:nvPr/>
        </p:nvGrpSpPr>
        <p:grpSpPr>
          <a:xfrm>
            <a:off x="8433816" y="1087903"/>
            <a:ext cx="3758184" cy="2113350"/>
            <a:chOff x="8254925" y="1077934"/>
            <a:chExt cx="3758184" cy="2113350"/>
          </a:xfrm>
        </p:grpSpPr>
        <p:pic>
          <p:nvPicPr>
            <p:cNvPr id="27" name="Picture 26">
              <a:extLst>
                <a:ext uri="{FF2B5EF4-FFF2-40B4-BE49-F238E27FC236}">
                  <a16:creationId xmlns:a16="http://schemas.microsoft.com/office/drawing/2014/main" id="{36FDBD34-50FE-4FA6-9B10-5C8D4239CF7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254925" y="1077936"/>
              <a:ext cx="3758184" cy="2113347"/>
            </a:xfrm>
            <a:prstGeom prst="rect">
              <a:avLst/>
            </a:prstGeom>
          </p:spPr>
        </p:pic>
        <p:sp>
          <p:nvSpPr>
            <p:cNvPr id="28" name="Rectangle 27">
              <a:extLst>
                <a:ext uri="{FF2B5EF4-FFF2-40B4-BE49-F238E27FC236}">
                  <a16:creationId xmlns:a16="http://schemas.microsoft.com/office/drawing/2014/main" id="{91FDFE9A-E339-4085-960E-1C67A0B79590}"/>
                </a:ext>
              </a:extLst>
            </p:cNvPr>
            <p:cNvSpPr/>
            <p:nvPr/>
          </p:nvSpPr>
          <p:spPr>
            <a:xfrm flipH="1">
              <a:off x="8254925" y="1077934"/>
              <a:ext cx="2598381" cy="2113350"/>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8635498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71828"/>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31"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GLOBALER SICHERHEITS-STANDDOWN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1031"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BEC9274E-58BE-4A3D-BFB7-0E0EC6F1A093}" type="slidenum">
              <a:rPr lang="en-US" smtClean="0"/>
              <a:t>21</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804917" y="6346495"/>
            <a:ext cx="9194829" cy="396636"/>
          </a:xfrm>
          <a:prstGeom prst="rect">
            <a:avLst/>
          </a:prstGeom>
          <a:noFill/>
          <a:effectLst/>
        </p:spPr>
        <p:txBody>
          <a:bodyPr wrap="square" rtlCol="0">
            <a:spAutoFit/>
          </a:bodyPr>
          <a:lstStyle/>
          <a:p>
            <a:pPr>
              <a:spcAft>
                <a:spcPts val="1200"/>
              </a:spcAft>
              <a:defRPr b="0" i="0"/>
            </a:pPr>
            <a:r>
              <a:rPr lang="1031"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Eintreten für die Sicherheit</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C5A6CF2-F5F7-4283-A351-EECA7F9D8AB1}"/>
              </a:ext>
            </a:extLst>
          </p:cNvPr>
          <p:cNvSpPr/>
          <p:nvPr/>
        </p:nvSpPr>
        <p:spPr>
          <a:xfrm>
            <a:off x="323626" y="2724190"/>
            <a:ext cx="7125149" cy="2898496"/>
          </a:xfrm>
          <a:prstGeom prst="rect">
            <a:avLst/>
          </a:prstGeom>
        </p:spPr>
        <p:txBody>
          <a:bodyPr wrap="square">
            <a:spAutoFit/>
          </a:bodyPr>
          <a:lstStyle/>
          <a:p>
            <a:pPr algn="ctr">
              <a:spcAft>
                <a:spcPts val="1200"/>
              </a:spcAft>
              <a:defRPr b="0" i="0"/>
            </a:pPr>
            <a:r>
              <a:rPr lang="1031" sz="3600" b="1">
                <a:solidFill>
                  <a:srgbClr val="0033A0"/>
                </a:solidFill>
                <a:latin typeface="Arial" panose="020B0604020202020204" pitchFamily="34" charset="0"/>
                <a:cs typeface="Arial" panose="020B0604020202020204" pitchFamily="34" charset="0"/>
              </a:rPr>
              <a:t>Welche Maßnahmen werden </a:t>
            </a:r>
            <a:r>
              <a:rPr lang="1031" sz="3600" b="1">
                <a:solidFill>
                  <a:srgbClr val="84BD00"/>
                </a:solidFill>
                <a:latin typeface="Arial" panose="020B0604020202020204" pitchFamily="34" charset="0"/>
                <a:cs typeface="Arial" panose="020B0604020202020204" pitchFamily="34" charset="0"/>
              </a:rPr>
              <a:t>SIE</a:t>
            </a:r>
            <a:r>
              <a:rPr lang="1031" sz="3600" b="1">
                <a:solidFill>
                  <a:srgbClr val="0033A0"/>
                </a:solidFill>
                <a:latin typeface="Arial" panose="020B0604020202020204" pitchFamily="34" charset="0"/>
                <a:cs typeface="Arial" panose="020B0604020202020204" pitchFamily="34" charset="0"/>
              </a:rPr>
              <a:t> ergreifen?</a:t>
            </a:r>
            <a:br>
              <a:rPr lang="1031" sz="3600" b="1">
                <a:solidFill>
                  <a:srgbClr val="0033A0"/>
                </a:solidFill>
                <a:latin typeface="Arial" panose="020B0604020202020204" pitchFamily="34" charset="0"/>
                <a:cs typeface="Arial" panose="020B0604020202020204" pitchFamily="34" charset="0"/>
              </a:rPr>
            </a:br>
            <a:endParaRPr lang="en-US" sz="2000" b="1" i="1">
              <a:solidFill>
                <a:srgbClr val="0033A0"/>
              </a:solidFill>
              <a:latin typeface="Arial" panose="020B0604020202020204" pitchFamily="34" charset="0"/>
              <a:cs typeface="Arial" panose="020B0604020202020204" pitchFamily="34" charset="0"/>
            </a:endParaRPr>
          </a:p>
          <a:p>
            <a:pPr algn="ctr">
              <a:spcAft>
                <a:spcPts val="1200"/>
              </a:spcAft>
              <a:defRPr b="0" i="0"/>
            </a:pPr>
            <a:r>
              <a:rPr lang="1031" sz="3600" b="1">
                <a:solidFill>
                  <a:srgbClr val="0033A0"/>
                </a:solidFill>
                <a:latin typeface="Arial" panose="020B0604020202020204" pitchFamily="34" charset="0"/>
                <a:cs typeface="Arial" panose="020B0604020202020204" pitchFamily="34" charset="0"/>
              </a:rPr>
              <a:t>Es ist Zeit…</a:t>
            </a:r>
          </a:p>
          <a:p>
            <a:pPr algn="ctr">
              <a:spcAft>
                <a:spcPts val="1200"/>
              </a:spcAft>
              <a:defRPr b="0" i="0"/>
            </a:pPr>
            <a:r>
              <a:rPr lang="en-US" sz="3600" b="1" i="1">
                <a:solidFill>
                  <a:srgbClr val="84BD00"/>
                </a:solidFill>
                <a:latin typeface="Arial" panose="020B0604020202020204" pitchFamily="34" charset="0"/>
                <a:cs typeface="Arial" panose="020B0604020202020204" pitchFamily="34" charset="0"/>
              </a:rPr>
              <a:t>„</a:t>
            </a:r>
            <a:r>
              <a:rPr lang="1031" sz="3600" b="1" i="1">
                <a:solidFill>
                  <a:srgbClr val="84BD00"/>
                </a:solidFill>
                <a:latin typeface="Arial" panose="020B0604020202020204" pitchFamily="34" charset="0"/>
                <a:cs typeface="Arial" panose="020B0604020202020204" pitchFamily="34" charset="0"/>
              </a:rPr>
              <a:t>für die Sicherheit einzutreten”</a:t>
            </a:r>
          </a:p>
        </p:txBody>
      </p:sp>
      <p:pic>
        <p:nvPicPr>
          <p:cNvPr id="2" name="Picture 1">
            <a:extLst>
              <a:ext uri="{FF2B5EF4-FFF2-40B4-BE49-F238E27FC236}">
                <a16:creationId xmlns:a16="http://schemas.microsoft.com/office/drawing/2014/main" id="{8E7EFE7C-9DD9-F920-8481-BD744CFE903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797288" y="923924"/>
            <a:ext cx="4395019" cy="5312812"/>
          </a:xfrm>
          <a:prstGeom prst="rect">
            <a:avLst/>
          </a:prstGeom>
        </p:spPr>
      </p:pic>
      <p:sp>
        <p:nvSpPr>
          <p:cNvPr id="8" name="Rectangle 7">
            <a:extLst>
              <a:ext uri="{FF2B5EF4-FFF2-40B4-BE49-F238E27FC236}">
                <a16:creationId xmlns:a16="http://schemas.microsoft.com/office/drawing/2014/main" id="{A4CFECC5-76B7-865A-520A-0A0A3D43A83F}"/>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A78537F-B677-86E5-8589-A8C97B16DB69}"/>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A2B7530-5012-135E-C949-689CB3E8D7C8}"/>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70635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BC5C22A-60FE-3F64-D330-03FD567B5D4F}"/>
              </a:ext>
            </a:extLst>
          </p:cNvPr>
          <p:cNvGrpSpPr/>
          <p:nvPr/>
        </p:nvGrpSpPr>
        <p:grpSpPr>
          <a:xfrm>
            <a:off x="918662" y="3567024"/>
            <a:ext cx="5822924" cy="2193109"/>
            <a:chOff x="2201532" y="2952144"/>
            <a:chExt cx="3808162" cy="2193109"/>
          </a:xfrm>
        </p:grpSpPr>
        <p:sp>
          <p:nvSpPr>
            <p:cNvPr id="8" name="Rectangle 7">
              <a:extLst>
                <a:ext uri="{FF2B5EF4-FFF2-40B4-BE49-F238E27FC236}">
                  <a16:creationId xmlns:a16="http://schemas.microsoft.com/office/drawing/2014/main" id="{67501866-3EC0-A386-C72C-867D7EB44ED5}"/>
                </a:ext>
              </a:extLst>
            </p:cNvPr>
            <p:cNvSpPr/>
            <p:nvPr/>
          </p:nvSpPr>
          <p:spPr>
            <a:xfrm rot="10800000">
              <a:off x="5250944" y="3223093"/>
              <a:ext cx="758750" cy="1922160"/>
            </a:xfrm>
            <a:prstGeom prst="rect">
              <a:avLst/>
            </a:prstGeom>
            <a:noFill/>
          </p:spPr>
          <p:txBody>
            <a:bodyPr wrap="square">
              <a:spAutoFit/>
            </a:bodyPr>
            <a:lstStyle/>
            <a:p>
              <a:pPr>
                <a:defRPr b="0" i="0"/>
              </a:pPr>
              <a:r>
                <a:rPr lang="1031" sz="12000" b="1">
                  <a:solidFill>
                    <a:srgbClr val="84BD00">
                      <a:alpha val="20000"/>
                    </a:srgbClr>
                  </a:solidFill>
                  <a:latin typeface="Acme Gothic" panose="00000500000000000000" pitchFamily="50" charset="0"/>
                  <a:cs typeface="Arial" panose="020B0604020202020204" pitchFamily="34" charset="0"/>
                </a:rPr>
                <a:t>“</a:t>
              </a:r>
            </a:p>
          </p:txBody>
        </p:sp>
        <p:sp>
          <p:nvSpPr>
            <p:cNvPr id="9" name="Rectangle 8">
              <a:extLst>
                <a:ext uri="{FF2B5EF4-FFF2-40B4-BE49-F238E27FC236}">
                  <a16:creationId xmlns:a16="http://schemas.microsoft.com/office/drawing/2014/main" id="{21B89D6E-3C00-42CA-3D06-0AB6A1C9218C}"/>
                </a:ext>
              </a:extLst>
            </p:cNvPr>
            <p:cNvSpPr/>
            <p:nvPr/>
          </p:nvSpPr>
          <p:spPr>
            <a:xfrm>
              <a:off x="2201532" y="2952144"/>
              <a:ext cx="758742" cy="1922160"/>
            </a:xfrm>
            <a:prstGeom prst="rect">
              <a:avLst/>
            </a:prstGeom>
            <a:noFill/>
          </p:spPr>
          <p:txBody>
            <a:bodyPr wrap="square">
              <a:spAutoFit/>
            </a:bodyPr>
            <a:lstStyle/>
            <a:p>
              <a:pPr>
                <a:defRPr b="0" i="0"/>
              </a:pPr>
              <a:r>
                <a:rPr lang="1031" sz="12000" b="1">
                  <a:solidFill>
                    <a:srgbClr val="84BD00">
                      <a:alpha val="20000"/>
                    </a:srgbClr>
                  </a:solidFill>
                  <a:latin typeface="Acme Gothic" panose="00000500000000000000" pitchFamily="50" charset="0"/>
                  <a:cs typeface="Arial" panose="020B0604020202020204" pitchFamily="34" charset="0"/>
                </a:rPr>
                <a:t>“</a:t>
              </a:r>
            </a:p>
          </p:txBody>
        </p:sp>
        <p:sp>
          <p:nvSpPr>
            <p:cNvPr id="10" name="Rectangle 9">
              <a:extLst>
                <a:ext uri="{FF2B5EF4-FFF2-40B4-BE49-F238E27FC236}">
                  <a16:creationId xmlns:a16="http://schemas.microsoft.com/office/drawing/2014/main" id="{6EE39A9F-B7DA-20FB-92B4-1F1072597373}"/>
                </a:ext>
              </a:extLst>
            </p:cNvPr>
            <p:cNvSpPr/>
            <p:nvPr/>
          </p:nvSpPr>
          <p:spPr>
            <a:xfrm>
              <a:off x="2273792" y="3585140"/>
              <a:ext cx="3604832" cy="1525524"/>
            </a:xfrm>
            <a:prstGeom prst="rect">
              <a:avLst/>
            </a:prstGeom>
          </p:spPr>
          <p:txBody>
            <a:bodyPr wrap="square">
              <a:spAutoFit/>
            </a:bodyPr>
            <a:lstStyle/>
            <a:p>
              <a:pPr algn="ctr">
                <a:defRPr b="0" i="0"/>
              </a:pPr>
              <a:r>
                <a:rPr lang="1031" sz="1600">
                  <a:solidFill>
                    <a:schemeClr val="tx1">
                      <a:lumMod val="50000"/>
                      <a:lumOff val="50000"/>
                    </a:schemeClr>
                  </a:solidFill>
                  <a:latin typeface="Arial" panose="020B0604020202020204" pitchFamily="34" charset="0"/>
                  <a:cs typeface="Arial" panose="020B0604020202020204" pitchFamily="34" charset="0"/>
                </a:rPr>
                <a:t>Als Unternehmen ist es unsere ethische Verantwortung, dafür zu sorgen, dass jeder Mitarbeiter jeden Tag sicher nach Hause geht.</a:t>
              </a:r>
            </a:p>
            <a:p>
              <a:pPr algn="ctr">
                <a:defRPr b="0" i="0"/>
              </a:pPr>
              <a:r>
                <a:rPr lang="1031" sz="1600">
                  <a:solidFill>
                    <a:schemeClr val="tx1">
                      <a:lumMod val="50000"/>
                      <a:lumOff val="50000"/>
                    </a:schemeClr>
                  </a:solidFill>
                  <a:latin typeface="Arial" panose="020B0604020202020204" pitchFamily="34" charset="0"/>
                  <a:cs typeface="Arial" panose="020B0604020202020204" pitchFamily="34" charset="0"/>
                </a:rPr>
                <a:t>Sicherheit ist ein wichtiges Element bei jeder Entscheidung, die wir treffen.</a:t>
              </a:r>
            </a:p>
            <a:p>
              <a:pPr algn="ctr">
                <a:defRPr b="0" i="0"/>
              </a:pPr>
              <a:r>
                <a:rPr lang="1031" sz="1400" i="1">
                  <a:solidFill>
                    <a:schemeClr val="tx1">
                      <a:lumMod val="50000"/>
                      <a:lumOff val="50000"/>
                    </a:schemeClr>
                  </a:solidFill>
                  <a:latin typeface="Arial" panose="020B0604020202020204" pitchFamily="34" charset="0"/>
                  <a:cs typeface="Arial" panose="020B0604020202020204" pitchFamily="34" charset="0"/>
                </a:rPr>
                <a:t>– Mark Burgess, Präsident und CEO</a:t>
              </a:r>
            </a:p>
          </p:txBody>
        </p:sp>
      </p:grpSp>
      <p:sp>
        <p:nvSpPr>
          <p:cNvPr id="11" name="TextBox 10">
            <a:extLst>
              <a:ext uri="{FF2B5EF4-FFF2-40B4-BE49-F238E27FC236}">
                <a16:creationId xmlns:a16="http://schemas.microsoft.com/office/drawing/2014/main" id="{7D069281-99D8-0643-5301-FC8ACE8238AC}"/>
              </a:ext>
            </a:extLst>
          </p:cNvPr>
          <p:cNvSpPr txBox="1"/>
          <p:nvPr/>
        </p:nvSpPr>
        <p:spPr>
          <a:xfrm>
            <a:off x="497711" y="1788210"/>
            <a:ext cx="7058003" cy="2150989"/>
          </a:xfrm>
          <a:prstGeom prst="rect">
            <a:avLst/>
          </a:prstGeom>
          <a:noFill/>
        </p:spPr>
        <p:txBody>
          <a:bodyPr wrap="square">
            <a:spAutoFit/>
          </a:bodyPr>
          <a:lstStyle/>
          <a:p>
            <a:pPr marL="285750" indent="-285750" algn="l">
              <a:lnSpc>
                <a:spcPct val="150000"/>
              </a:lnSpc>
              <a:buClr>
                <a:srgbClr val="84BD00"/>
              </a:buClr>
              <a:buSzPct val="125000"/>
              <a:buFont typeface="Wingdings" panose="05000000000000000000" pitchFamily="2" charset="2"/>
              <a:buChar char="ü"/>
              <a:defRPr b="0" i="0"/>
            </a:pPr>
            <a:r>
              <a:rPr lang="1031">
                <a:latin typeface="Arial" panose="020B0604020202020204" pitchFamily="34" charset="0"/>
                <a:cs typeface="Arial" panose="020B0604020202020204" pitchFamily="34" charset="0"/>
              </a:rPr>
              <a:t>Nichts ist es wert, sich deswegen zu verletzen.</a:t>
            </a:r>
          </a:p>
          <a:p>
            <a:pPr marL="285750" indent="-285750" algn="l">
              <a:lnSpc>
                <a:spcPct val="150000"/>
              </a:lnSpc>
              <a:buClr>
                <a:srgbClr val="84BD00"/>
              </a:buClr>
              <a:buSzPct val="125000"/>
              <a:buFont typeface="Wingdings" panose="05000000000000000000" pitchFamily="2" charset="2"/>
              <a:buChar char="ü"/>
              <a:defRPr b="0" i="0"/>
            </a:pPr>
            <a:r>
              <a:rPr lang="1031">
                <a:latin typeface="Arial" panose="020B0604020202020204" pitchFamily="34" charset="0"/>
                <a:cs typeface="Arial" panose="020B0604020202020204" pitchFamily="34" charset="0"/>
              </a:rPr>
              <a:t>Alle Verletzungen können verhindert werden.</a:t>
            </a:r>
          </a:p>
          <a:p>
            <a:pPr marL="285750" indent="-285750" algn="l">
              <a:lnSpc>
                <a:spcPct val="150000"/>
              </a:lnSpc>
              <a:buClr>
                <a:srgbClr val="84BD00"/>
              </a:buClr>
              <a:buSzPct val="125000"/>
              <a:buFont typeface="Wingdings" panose="05000000000000000000" pitchFamily="2" charset="2"/>
              <a:buChar char="ü"/>
              <a:defRPr b="0" i="0"/>
            </a:pPr>
            <a:r>
              <a:rPr lang="1031">
                <a:latin typeface="Arial" panose="020B0604020202020204" pitchFamily="34" charset="0"/>
                <a:cs typeface="Arial" panose="020B0604020202020204" pitchFamily="34" charset="0"/>
              </a:rPr>
              <a:t>Für die Sicherheit wird gesorgt.</a:t>
            </a:r>
          </a:p>
          <a:p>
            <a:pPr marL="285750" indent="-285750" algn="l">
              <a:lnSpc>
                <a:spcPct val="150000"/>
              </a:lnSpc>
              <a:buClr>
                <a:srgbClr val="84BD00"/>
              </a:buClr>
              <a:buSzPct val="125000"/>
              <a:buFont typeface="Wingdings" panose="05000000000000000000" pitchFamily="2" charset="2"/>
              <a:buChar char="ü"/>
              <a:defRPr b="0" i="0"/>
            </a:pPr>
            <a:r>
              <a:rPr lang="1031">
                <a:latin typeface="Arial" panose="020B0604020202020204" pitchFamily="34" charset="0"/>
                <a:cs typeface="Arial" panose="020B0604020202020204" pitchFamily="34" charset="0"/>
              </a:rPr>
              <a:t>Sicheres Verhalten ist eine Beschäftigungsbedingung für alle Mitarbeiter.</a:t>
            </a:r>
          </a:p>
        </p:txBody>
      </p:sp>
      <p:pic>
        <p:nvPicPr>
          <p:cNvPr id="2" name="Picture 1">
            <a:extLst>
              <a:ext uri="{FF2B5EF4-FFF2-40B4-BE49-F238E27FC236}">
                <a16:creationId xmlns:a16="http://schemas.microsoft.com/office/drawing/2014/main" id="{6A22E01F-33C6-416B-DD9A-2D4443821AF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20050" y="934258"/>
            <a:ext cx="4171949" cy="5311425"/>
          </a:xfrm>
          <a:prstGeom prst="rect">
            <a:avLst/>
          </a:prstGeom>
        </p:spPr>
      </p:pic>
      <p:sp>
        <p:nvSpPr>
          <p:cNvPr id="4" name="Rectangle 3">
            <a:extLst>
              <a:ext uri="{FF2B5EF4-FFF2-40B4-BE49-F238E27FC236}">
                <a16:creationId xmlns:a16="http://schemas.microsoft.com/office/drawing/2014/main" id="{A728602C-AF9A-06C8-1097-D858633E2663}"/>
              </a:ext>
            </a:extLst>
          </p:cNvPr>
          <p:cNvSpPr/>
          <p:nvPr/>
        </p:nvSpPr>
        <p:spPr>
          <a:xfrm flipH="1">
            <a:off x="8020047" y="934258"/>
            <a:ext cx="2377440" cy="5311425"/>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BE11BEBF-DF76-5E3D-C077-E90819D5F8D1}"/>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67A89DE-3B68-91ED-1FE4-0206C868EFAC}"/>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107C2F1-C247-6520-EA6F-2E94F9662346}"/>
              </a:ext>
            </a:extLst>
          </p:cNvPr>
          <p:cNvSpPr txBox="1"/>
          <p:nvPr/>
        </p:nvSpPr>
        <p:spPr>
          <a:xfrm>
            <a:off x="497711" y="1048598"/>
            <a:ext cx="7747362" cy="823783"/>
          </a:xfrm>
          <a:prstGeom prst="rect">
            <a:avLst/>
          </a:prstGeom>
          <a:noFill/>
        </p:spPr>
        <p:txBody>
          <a:bodyPr wrap="square">
            <a:spAutoFit/>
          </a:bodyPr>
          <a:lstStyle/>
          <a:p>
            <a:pPr algn="l">
              <a:defRPr b="0" i="0"/>
            </a:pPr>
            <a:r>
              <a:rPr lang="1031" sz="2400" b="1">
                <a:solidFill>
                  <a:srgbClr val="0033A0"/>
                </a:solidFill>
                <a:latin typeface="Arial" panose="020B0604020202020204" pitchFamily="34" charset="0"/>
                <a:cs typeface="Arial" panose="020B0604020202020204" pitchFamily="34" charset="0"/>
              </a:rPr>
              <a:t>UNSER ENGAGEMENT FÜR SICHERHEIT ALS GRUNDWERT</a:t>
            </a:r>
          </a:p>
        </p:txBody>
      </p:sp>
    </p:spTree>
    <p:extLst>
      <p:ext uri="{BB962C8B-B14F-4D97-AF65-F5344CB8AC3E}">
        <p14:creationId xmlns:p14="http://schemas.microsoft.com/office/powerpoint/2010/main" val="373382097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yellow&#10;&#10;Description automatically generated">
            <a:extLst>
              <a:ext uri="{FF2B5EF4-FFF2-40B4-BE49-F238E27FC236}">
                <a16:creationId xmlns:a16="http://schemas.microsoft.com/office/drawing/2014/main" id="{6F07B9C7-6D99-6CB9-A1E5-5090A25A813A}"/>
              </a:ext>
            </a:extLst>
          </p:cNvPr>
          <p:cNvPicPr>
            <a:picLocks noChangeAspect="1"/>
          </p:cNvPicPr>
          <p:nvPr/>
        </p:nvPicPr>
        <p:blipFill>
          <a:blip r:embed="rId3">
            <a:extLst>
              <a:ext uri="{28A0092B-C50C-407E-A947-70E740481C1C}">
                <a14:useLocalDpi xmlns:a14="http://schemas.microsoft.com/office/drawing/2010/main" val="0"/>
              </a:ext>
            </a:extLst>
          </a:blip>
          <a:srcRect t="45765" b="15022"/>
          <a:stretch>
            <a:fillRect/>
          </a:stretch>
        </p:blipFill>
        <p:spPr>
          <a:xfrm>
            <a:off x="0" y="1022554"/>
            <a:ext cx="12192000" cy="5202469"/>
          </a:xfrm>
          <a:prstGeom prst="rect">
            <a:avLst/>
          </a:prstGeom>
        </p:spPr>
      </p:pic>
      <p:sp>
        <p:nvSpPr>
          <p:cNvPr id="3" name="Rectangle 2">
            <a:extLst>
              <a:ext uri="{FF2B5EF4-FFF2-40B4-BE49-F238E27FC236}">
                <a16:creationId xmlns:a16="http://schemas.microsoft.com/office/drawing/2014/main" id="{4CBBF4E0-A25F-8458-473B-74D7FD95D09F}"/>
              </a:ext>
            </a:extLst>
          </p:cNvPr>
          <p:cNvSpPr/>
          <p:nvPr/>
        </p:nvSpPr>
        <p:spPr>
          <a:xfrm rot="5400000" flipH="1">
            <a:off x="3454930" y="-2512048"/>
            <a:ext cx="5282141" cy="12192000"/>
          </a:xfrm>
          <a:prstGeom prst="rect">
            <a:avLst/>
          </a:prstGeom>
          <a:gradFill>
            <a:gsLst>
              <a:gs pos="41000">
                <a:schemeClr val="bg1"/>
              </a:gs>
              <a:gs pos="100000">
                <a:schemeClr val="bg1">
                  <a:alpha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E6D042-154A-ED18-52CB-488C10EDC725}"/>
              </a:ext>
            </a:extLst>
          </p:cNvPr>
          <p:cNvSpPr/>
          <p:nvPr/>
        </p:nvSpPr>
        <p:spPr>
          <a:xfrm>
            <a:off x="1278636" y="1847304"/>
            <a:ext cx="9634727" cy="640720"/>
          </a:xfrm>
          <a:prstGeom prst="rect">
            <a:avLst/>
          </a:prstGeom>
        </p:spPr>
        <p:txBody>
          <a:bodyPr wrap="square">
            <a:spAutoFit/>
          </a:bodyPr>
          <a:lstStyle/>
          <a:p>
            <a:pPr algn="ctr">
              <a:spcAft>
                <a:spcPts val="1200"/>
              </a:spcAft>
              <a:defRPr b="0" i="0"/>
            </a:pPr>
            <a:r>
              <a:rPr lang="1031" sz="3600" b="1">
                <a:solidFill>
                  <a:srgbClr val="0033A0"/>
                </a:solidFill>
                <a:latin typeface="Arial" panose="020B0604020202020204" pitchFamily="34" charset="0"/>
                <a:cs typeface="Arial" panose="020B0604020202020204" pitchFamily="34" charset="0"/>
              </a:rPr>
              <a:t>Aktueller Stand</a:t>
            </a:r>
            <a:endParaRPr lang="en-US" sz="3600" b="1" i="1">
              <a:solidFill>
                <a:srgbClr val="84BD00"/>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44FF03EA-D821-A1CF-4EB0-68523CF2D38E}"/>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02239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31"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GLOBALER SICHERHEITS-STANDDOWN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1031"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DB08D5D6-1461-4844-9A35-F88AD2D9DCC5}" type="slidenum">
              <a:rPr lang="en-US" smtClean="0"/>
              <a:t>5</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31"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Eintreten für die Sicherheit</a:t>
            </a:r>
          </a:p>
        </p:txBody>
      </p: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908332"/>
          </a:xfrm>
        </p:spPr>
        <p:txBody>
          <a:bodyPr>
            <a:normAutofit/>
          </a:bodyPr>
          <a:lstStyle/>
          <a:p>
            <a:pPr>
              <a:spcBef>
                <a:spcPts val="1200"/>
              </a:spcBef>
              <a:spcAft>
                <a:spcPts val="1200"/>
              </a:spcAft>
              <a:defRPr b="0" i="0"/>
            </a:pPr>
            <a:r>
              <a:rPr lang="1031" sz="2400" b="1">
                <a:solidFill>
                  <a:srgbClr val="0033A0"/>
                </a:solidFill>
                <a:latin typeface="Arial" panose="020B0604020202020204" pitchFamily="34" charset="0"/>
                <a:ea typeface="+mn-ea"/>
                <a:cs typeface="Arial" panose="020B0604020202020204" pitchFamily="34" charset="0"/>
              </a:rPr>
              <a:t>UNSER WEG ZUR SICHERHEIT</a:t>
            </a:r>
            <a:br>
              <a:rPr lang="1031" sz="2400" b="1">
                <a:solidFill>
                  <a:srgbClr val="0033A0"/>
                </a:solidFill>
                <a:latin typeface="Arial" panose="020B0604020202020204" pitchFamily="34" charset="0"/>
                <a:ea typeface="+mn-ea"/>
                <a:cs typeface="Arial" panose="020B0604020202020204" pitchFamily="34" charset="0"/>
              </a:rPr>
            </a:br>
            <a:endParaRPr lang="en-US" sz="1800">
              <a:highlight>
                <a:srgbClr val="FFFF00"/>
              </a:highlight>
              <a:latin typeface="Arial" panose="020B0604020202020204" pitchFamily="34" charset="0"/>
              <a:ea typeface="+mn-ea"/>
              <a:cs typeface="Arial" panose="020B0604020202020204" pitchFamily="34" charset="0"/>
            </a:endParaRPr>
          </a:p>
        </p:txBody>
      </p:sp>
      <p:graphicFrame>
        <p:nvGraphicFramePr>
          <p:cNvPr id="12" name="Chart 11">
            <a:extLst>
              <a:ext uri="{FF2B5EF4-FFF2-40B4-BE49-F238E27FC236}">
                <a16:creationId xmlns:a16="http://schemas.microsoft.com/office/drawing/2014/main" id="{A4A7C3A7-27E6-0F66-9A79-3AD4485CFD2B}"/>
              </a:ext>
            </a:extLst>
          </p:cNvPr>
          <p:cNvGraphicFramePr/>
          <p:nvPr>
            <p:extLst>
              <p:ext uri="{D42A27DB-BD31-4B8C-83A1-F6EECF244321}">
                <p14:modId xmlns:p14="http://schemas.microsoft.com/office/powerpoint/2010/main" val="1581627455"/>
              </p:ext>
            </p:extLst>
          </p:nvPr>
        </p:nvGraphicFramePr>
        <p:xfrm>
          <a:off x="285144" y="2217571"/>
          <a:ext cx="3727733" cy="275736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Chart 13">
            <a:extLst>
              <a:ext uri="{FF2B5EF4-FFF2-40B4-BE49-F238E27FC236}">
                <a16:creationId xmlns:a16="http://schemas.microsoft.com/office/drawing/2014/main" id="{3482295F-985A-B6A5-9A8E-0A250BAC2660}"/>
              </a:ext>
            </a:extLst>
          </p:cNvPr>
          <p:cNvGraphicFramePr/>
          <p:nvPr>
            <p:extLst>
              <p:ext uri="{D42A27DB-BD31-4B8C-83A1-F6EECF244321}">
                <p14:modId xmlns:p14="http://schemas.microsoft.com/office/powerpoint/2010/main" val="2554090193"/>
              </p:ext>
            </p:extLst>
          </p:nvPr>
        </p:nvGraphicFramePr>
        <p:xfrm>
          <a:off x="7859680" y="2217571"/>
          <a:ext cx="4054676" cy="2940110"/>
        </p:xfrm>
        <a:graphic>
          <a:graphicData uri="http://schemas.openxmlformats.org/drawingml/2006/chart">
            <c:chart xmlns:c="http://schemas.openxmlformats.org/drawingml/2006/chart" xmlns:r="http://schemas.openxmlformats.org/officeDocument/2006/relationships" r:id="rId7"/>
          </a:graphicData>
        </a:graphic>
      </p:graphicFrame>
      <p:sp>
        <p:nvSpPr>
          <p:cNvPr id="27" name="TextBox 26">
            <a:extLst>
              <a:ext uri="{FF2B5EF4-FFF2-40B4-BE49-F238E27FC236}">
                <a16:creationId xmlns:a16="http://schemas.microsoft.com/office/drawing/2014/main" id="{1B90EA53-4CE2-509E-0366-79D4AC1C9CAB}"/>
              </a:ext>
            </a:extLst>
          </p:cNvPr>
          <p:cNvSpPr txBox="1"/>
          <p:nvPr/>
        </p:nvSpPr>
        <p:spPr>
          <a:xfrm>
            <a:off x="4443316" y="2217571"/>
            <a:ext cx="2928021" cy="579699"/>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1031" sz="1600" dirty="0"/>
              <a:t>Derzeitige Verringerung ab 2020</a:t>
            </a:r>
          </a:p>
        </p:txBody>
      </p:sp>
      <p:grpSp>
        <p:nvGrpSpPr>
          <p:cNvPr id="23" name="Group 22">
            <a:extLst>
              <a:ext uri="{FF2B5EF4-FFF2-40B4-BE49-F238E27FC236}">
                <a16:creationId xmlns:a16="http://schemas.microsoft.com/office/drawing/2014/main" id="{DDBA3540-46CD-B7DB-3DE7-459F3927DEE4}"/>
              </a:ext>
            </a:extLst>
          </p:cNvPr>
          <p:cNvGrpSpPr/>
          <p:nvPr/>
        </p:nvGrpSpPr>
        <p:grpSpPr>
          <a:xfrm>
            <a:off x="4045824" y="2761272"/>
            <a:ext cx="2032962" cy="1515282"/>
            <a:chOff x="1215548" y="4512665"/>
            <a:chExt cx="2032962" cy="1515282"/>
          </a:xfrm>
        </p:grpSpPr>
        <p:sp>
          <p:nvSpPr>
            <p:cNvPr id="11" name="Arrow: Down 10">
              <a:extLst>
                <a:ext uri="{FF2B5EF4-FFF2-40B4-BE49-F238E27FC236}">
                  <a16:creationId xmlns:a16="http://schemas.microsoft.com/office/drawing/2014/main" id="{FB334E1F-88B4-1DA5-133B-ACE1ED5F206A}"/>
                </a:ext>
              </a:extLst>
            </p:cNvPr>
            <p:cNvSpPr/>
            <p:nvPr/>
          </p:nvSpPr>
          <p:spPr>
            <a:xfrm>
              <a:off x="2537182" y="4744337"/>
              <a:ext cx="669370" cy="1079338"/>
            </a:xfrm>
            <a:prstGeom prst="downArrow">
              <a:avLst>
                <a:gd name="adj1" fmla="val 50000"/>
                <a:gd name="adj2" fmla="val 59189"/>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ED22442-DB20-AEAB-1A7F-046B4ECBFC9C}"/>
                </a:ext>
              </a:extLst>
            </p:cNvPr>
            <p:cNvSpPr txBox="1"/>
            <p:nvPr/>
          </p:nvSpPr>
          <p:spPr>
            <a:xfrm>
              <a:off x="1215548" y="5204164"/>
              <a:ext cx="1422288" cy="823783"/>
            </a:xfrm>
            <a:prstGeom prst="rect">
              <a:avLst/>
            </a:prstGeom>
            <a:noFill/>
          </p:spPr>
          <p:txBody>
            <a:bodyPr wrap="square" rtlCol="0">
              <a:spAutoFit/>
            </a:bodyPr>
            <a:lstStyle/>
            <a:p>
              <a:pPr algn="r">
                <a:defRPr b="0" i="0"/>
              </a:pPr>
              <a:r>
                <a:rPr lang="1031" sz="1200" b="1" dirty="0">
                  <a:solidFill>
                    <a:srgbClr val="0033A0"/>
                  </a:solidFill>
                  <a:latin typeface="Arial Black" panose="020B0A04020102020204" pitchFamily="34" charset="0"/>
                  <a:cs typeface="Arial" panose="020B0604020202020204" pitchFamily="34" charset="0"/>
                </a:rPr>
                <a:t>TRIR</a:t>
              </a:r>
              <a:r>
                <a:rPr lang="1031" sz="1200" b="0" dirty="0">
                  <a:solidFill>
                    <a:srgbClr val="0033A0"/>
                  </a:solidFill>
                  <a:latin typeface="Arial Black" panose="020B0A04020102020204" pitchFamily="34" charset="0"/>
                  <a:cs typeface="Arial" panose="020B0604020202020204" pitchFamily="34" charset="0"/>
                </a:rPr>
                <a:t> </a:t>
              </a:r>
            </a:p>
            <a:p>
              <a:pPr algn="r">
                <a:defRPr b="0" i="0"/>
              </a:pPr>
              <a:r>
                <a:rPr lang="1031" sz="1200" b="1" dirty="0">
                  <a:solidFill>
                    <a:srgbClr val="0033A0"/>
                  </a:solidFill>
                  <a:latin typeface="Arial" panose="020B0604020202020204" pitchFamily="34" charset="0"/>
                  <a:cs typeface="Arial" panose="020B0604020202020204" pitchFamily="34" charset="0"/>
                </a:rPr>
                <a:t>Gesamt aufzeichenbar</a:t>
              </a:r>
            </a:p>
            <a:p>
              <a:pPr algn="r">
                <a:defRPr b="0" i="0"/>
              </a:pPr>
              <a:r>
                <a:rPr lang="1031" sz="1200" b="1" dirty="0">
                  <a:solidFill>
                    <a:srgbClr val="0033A0"/>
                  </a:solidFill>
                  <a:latin typeface="Arial" panose="020B0604020202020204" pitchFamily="34" charset="0"/>
                  <a:cs typeface="Arial" panose="020B0604020202020204" pitchFamily="34" charset="0"/>
                </a:rPr>
                <a:t>Vorfallrate</a:t>
              </a:r>
            </a:p>
          </p:txBody>
        </p:sp>
        <p:sp>
          <p:nvSpPr>
            <p:cNvPr id="17" name="TextBox 16">
              <a:extLst>
                <a:ext uri="{FF2B5EF4-FFF2-40B4-BE49-F238E27FC236}">
                  <a16:creationId xmlns:a16="http://schemas.microsoft.com/office/drawing/2014/main" id="{CDB06A08-389B-F791-2CC3-0711035BA7C2}"/>
                </a:ext>
              </a:extLst>
            </p:cNvPr>
            <p:cNvSpPr txBox="1"/>
            <p:nvPr/>
          </p:nvSpPr>
          <p:spPr>
            <a:xfrm>
              <a:off x="1543293" y="4512665"/>
              <a:ext cx="1705217" cy="579699"/>
            </a:xfrm>
            <a:prstGeom prst="rect">
              <a:avLst/>
            </a:prstGeom>
            <a:noFill/>
          </p:spPr>
          <p:txBody>
            <a:bodyPr wrap="square" rtlCol="0">
              <a:spAutoFit/>
            </a:bodyPr>
            <a:lstStyle/>
            <a:p>
              <a:pPr algn="r">
                <a:defRPr b="0" i="0"/>
              </a:pPr>
              <a:r>
                <a:rPr lang="en-US" sz="3200" b="1" dirty="0">
                  <a:ln>
                    <a:solidFill>
                      <a:schemeClr val="bg1"/>
                    </a:solidFill>
                  </a:ln>
                  <a:solidFill>
                    <a:srgbClr val="84BD00"/>
                  </a:solidFill>
                  <a:latin typeface="Arial" panose="020B0604020202020204" pitchFamily="34" charset="0"/>
                  <a:cs typeface="Arial" panose="020B0604020202020204" pitchFamily="34" charset="0"/>
                </a:rPr>
                <a:t>45,63</a:t>
              </a:r>
              <a:r>
                <a:rPr lang="1031" sz="3200" b="1" dirty="0">
                  <a:ln>
                    <a:solidFill>
                      <a:schemeClr val="bg1"/>
                    </a:solidFill>
                  </a:ln>
                  <a:solidFill>
                    <a:srgbClr val="84BD00"/>
                  </a:solidFill>
                  <a:latin typeface="Arial" panose="020B0604020202020204" pitchFamily="34" charset="0"/>
                  <a:cs typeface="Arial" panose="020B0604020202020204" pitchFamily="34" charset="0"/>
                </a:rPr>
                <a:t> %</a:t>
              </a:r>
            </a:p>
          </p:txBody>
        </p:sp>
      </p:grpSp>
      <p:grpSp>
        <p:nvGrpSpPr>
          <p:cNvPr id="21" name="Group 20">
            <a:extLst>
              <a:ext uri="{FF2B5EF4-FFF2-40B4-BE49-F238E27FC236}">
                <a16:creationId xmlns:a16="http://schemas.microsoft.com/office/drawing/2014/main" id="{96CC0107-5490-465C-09DE-88633170C5A3}"/>
              </a:ext>
            </a:extLst>
          </p:cNvPr>
          <p:cNvGrpSpPr/>
          <p:nvPr/>
        </p:nvGrpSpPr>
        <p:grpSpPr>
          <a:xfrm>
            <a:off x="5651700" y="3716790"/>
            <a:ext cx="1987698" cy="1804672"/>
            <a:chOff x="3543833" y="4491694"/>
            <a:chExt cx="1987698" cy="1515282"/>
          </a:xfrm>
        </p:grpSpPr>
        <p:sp>
          <p:nvSpPr>
            <p:cNvPr id="18" name="Arrow: Down 17">
              <a:extLst>
                <a:ext uri="{FF2B5EF4-FFF2-40B4-BE49-F238E27FC236}">
                  <a16:creationId xmlns:a16="http://schemas.microsoft.com/office/drawing/2014/main" id="{033F2624-31AD-31E9-9C95-980DE96B3B9E}"/>
                </a:ext>
              </a:extLst>
            </p:cNvPr>
            <p:cNvSpPr/>
            <p:nvPr/>
          </p:nvSpPr>
          <p:spPr>
            <a:xfrm>
              <a:off x="4862161" y="4723366"/>
              <a:ext cx="669370" cy="1079338"/>
            </a:xfrm>
            <a:prstGeom prst="downArrow">
              <a:avLst>
                <a:gd name="adj1" fmla="val 50000"/>
                <a:gd name="adj2" fmla="val 59189"/>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EC8C337-E687-59D7-8E17-CB23A0E4DE93}"/>
                </a:ext>
              </a:extLst>
            </p:cNvPr>
            <p:cNvSpPr txBox="1"/>
            <p:nvPr/>
          </p:nvSpPr>
          <p:spPr>
            <a:xfrm>
              <a:off x="3543833" y="5183193"/>
              <a:ext cx="1418981" cy="823783"/>
            </a:xfrm>
            <a:prstGeom prst="rect">
              <a:avLst/>
            </a:prstGeom>
            <a:noFill/>
          </p:spPr>
          <p:txBody>
            <a:bodyPr wrap="square" rtlCol="0">
              <a:spAutoFit/>
            </a:bodyPr>
            <a:lstStyle/>
            <a:p>
              <a:pPr algn="r">
                <a:defRPr b="0" i="0"/>
              </a:pPr>
              <a:r>
                <a:rPr lang="1031" sz="1200" b="1" dirty="0">
                  <a:solidFill>
                    <a:srgbClr val="0033A0"/>
                  </a:solidFill>
                  <a:latin typeface="Arial Black" panose="020B0A04020102020204" pitchFamily="34" charset="0"/>
                  <a:cs typeface="Arial" panose="020B0604020202020204" pitchFamily="34" charset="0"/>
                </a:rPr>
                <a:t>LTIR</a:t>
              </a:r>
            </a:p>
            <a:p>
              <a:pPr algn="r">
                <a:defRPr b="0" i="0"/>
              </a:pPr>
              <a:r>
                <a:rPr lang="1031" sz="1200" b="1" dirty="0">
                  <a:solidFill>
                    <a:srgbClr val="0033A0"/>
                  </a:solidFill>
                  <a:latin typeface="Arial" panose="020B0604020202020204" pitchFamily="34" charset="0"/>
                  <a:cs typeface="Arial" panose="020B0604020202020204" pitchFamily="34" charset="0"/>
                </a:rPr>
                <a:t>Verlorene Arbeitszeit</a:t>
              </a:r>
            </a:p>
            <a:p>
              <a:pPr algn="r">
                <a:defRPr b="0" i="0"/>
              </a:pPr>
              <a:r>
                <a:rPr lang="1031" sz="1200" b="1" dirty="0">
                  <a:solidFill>
                    <a:srgbClr val="0033A0"/>
                  </a:solidFill>
                  <a:latin typeface="Arial" panose="020B0604020202020204" pitchFamily="34" charset="0"/>
                  <a:cs typeface="Arial" panose="020B0604020202020204" pitchFamily="34" charset="0"/>
                </a:rPr>
                <a:t>Vorfallrate</a:t>
              </a:r>
            </a:p>
          </p:txBody>
        </p:sp>
        <p:sp>
          <p:nvSpPr>
            <p:cNvPr id="20" name="TextBox 19">
              <a:extLst>
                <a:ext uri="{FF2B5EF4-FFF2-40B4-BE49-F238E27FC236}">
                  <a16:creationId xmlns:a16="http://schemas.microsoft.com/office/drawing/2014/main" id="{F6252E08-B253-AB47-70D4-918C192DC3A3}"/>
                </a:ext>
              </a:extLst>
            </p:cNvPr>
            <p:cNvSpPr txBox="1"/>
            <p:nvPr/>
          </p:nvSpPr>
          <p:spPr>
            <a:xfrm>
              <a:off x="3685903" y="4491694"/>
              <a:ext cx="1705217" cy="491003"/>
            </a:xfrm>
            <a:prstGeom prst="rect">
              <a:avLst/>
            </a:prstGeom>
            <a:noFill/>
          </p:spPr>
          <p:txBody>
            <a:bodyPr wrap="square" rtlCol="0">
              <a:spAutoFit/>
            </a:bodyPr>
            <a:lstStyle/>
            <a:p>
              <a:pPr algn="r">
                <a:defRPr b="0" i="0"/>
              </a:pPr>
              <a:r>
                <a:rPr lang="en-US" sz="3200" b="1" dirty="0">
                  <a:ln>
                    <a:solidFill>
                      <a:schemeClr val="bg1"/>
                    </a:solidFill>
                  </a:ln>
                  <a:solidFill>
                    <a:srgbClr val="84BD00"/>
                  </a:solidFill>
                  <a:latin typeface="Arial" panose="020B0604020202020204" pitchFamily="34" charset="0"/>
                  <a:cs typeface="Arial" panose="020B0604020202020204" pitchFamily="34" charset="0"/>
                </a:rPr>
                <a:t>43,43</a:t>
              </a:r>
              <a:r>
                <a:rPr lang="1031" sz="3200" b="1" dirty="0">
                  <a:ln>
                    <a:solidFill>
                      <a:schemeClr val="bg1"/>
                    </a:solidFill>
                  </a:ln>
                  <a:solidFill>
                    <a:srgbClr val="84BD00"/>
                  </a:solidFill>
                  <a:latin typeface="Arial" panose="020B0604020202020204" pitchFamily="34" charset="0"/>
                  <a:cs typeface="Arial" panose="020B0604020202020204" pitchFamily="34" charset="0"/>
                </a:rPr>
                <a:t> %</a:t>
              </a:r>
            </a:p>
          </p:txBody>
        </p:sp>
      </p:grpSp>
    </p:spTree>
    <p:extLst>
      <p:ext uri="{BB962C8B-B14F-4D97-AF65-F5344CB8AC3E}">
        <p14:creationId xmlns:p14="http://schemas.microsoft.com/office/powerpoint/2010/main" val="400089672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BFE9A9-2933-E9C5-9B3F-277863C61BC2}"/>
              </a:ext>
            </a:extLst>
          </p:cNvPr>
          <p:cNvSpPr/>
          <p:nvPr/>
        </p:nvSpPr>
        <p:spPr>
          <a:xfrm>
            <a:off x="469490" y="1520784"/>
            <a:ext cx="5497378" cy="3447684"/>
          </a:xfrm>
          <a:prstGeom prst="rect">
            <a:avLst/>
          </a:prstGeom>
        </p:spPr>
        <p:txBody>
          <a:bodyPr wrap="square">
            <a:spAutoFit/>
          </a:bodyPr>
          <a:lstStyle/>
          <a:p>
            <a:pPr>
              <a:spcAft>
                <a:spcPts val="1200"/>
              </a:spcAft>
              <a:defRPr b="0" i="0"/>
            </a:pPr>
            <a:r>
              <a:rPr lang="1031" sz="2400" b="1">
                <a:solidFill>
                  <a:srgbClr val="0033A0"/>
                </a:solidFill>
                <a:latin typeface="Arial" panose="020B0604020202020204" pitchFamily="34" charset="0"/>
                <a:cs typeface="Arial" panose="020B0604020202020204" pitchFamily="34" charset="0"/>
              </a:rPr>
              <a:t>Unternehmensinvestitionen in die Sicherheit</a:t>
            </a:r>
          </a:p>
          <a:p>
            <a:pPr marL="342900" indent="-342900">
              <a:spcAft>
                <a:spcPts val="1200"/>
              </a:spcAft>
              <a:buClr>
                <a:srgbClr val="84BD00"/>
              </a:buClr>
              <a:buSzPct val="126000"/>
              <a:buFont typeface="Wingdings" panose="05000000000000000000" pitchFamily="2" charset="2"/>
              <a:buChar char="ü"/>
              <a:defRPr b="0" i="0"/>
            </a:pPr>
            <a:r>
              <a:rPr lang="1031" sz="2000">
                <a:solidFill>
                  <a:srgbClr val="84BD00"/>
                </a:solidFill>
                <a:latin typeface="Arial" panose="020B0604020202020204" pitchFamily="34" charset="0"/>
                <a:cs typeface="Arial" panose="020B0604020202020204" pitchFamily="34" charset="0"/>
              </a:rPr>
              <a:t>Investitionen in die Infrastruktur</a:t>
            </a:r>
            <a:br>
              <a:rPr lang="1031" sz="2000">
                <a:solidFill>
                  <a:srgbClr val="84BD00"/>
                </a:solidFill>
                <a:latin typeface="Arial" panose="020B0604020202020204" pitchFamily="34" charset="0"/>
                <a:cs typeface="Arial" panose="020B0604020202020204" pitchFamily="34" charset="0"/>
              </a:rPr>
            </a:br>
            <a:r>
              <a:rPr lang="1031" sz="1600">
                <a:latin typeface="Arial" panose="020B0604020202020204" pitchFamily="34" charset="0"/>
                <a:cs typeface="Arial" panose="020B0604020202020204" pitchFamily="34" charset="0"/>
              </a:rPr>
              <a:t>In den letzten Jahren wurden erhebliche Investitionen getätigt, um die Sicherheitsinfrastruktur in den Einrichtungen direkt zu verbessern. </a:t>
            </a:r>
          </a:p>
          <a:p>
            <a:pPr marL="342900" lvl="0" indent="-342900">
              <a:spcAft>
                <a:spcPts val="1200"/>
              </a:spcAft>
              <a:buClr>
                <a:srgbClr val="84BD00"/>
              </a:buClr>
              <a:buSzPct val="126000"/>
              <a:buFont typeface="Wingdings" panose="05000000000000000000" pitchFamily="2" charset="2"/>
              <a:buChar char="ü"/>
              <a:defRPr b="0" i="0"/>
            </a:pPr>
            <a:r>
              <a:rPr lang="1031" sz="2000">
                <a:solidFill>
                  <a:srgbClr val="84BD00"/>
                </a:solidFill>
                <a:latin typeface="Arial" panose="020B0604020202020204" pitchFamily="34" charset="0"/>
                <a:cs typeface="Arial" panose="020B0604020202020204" pitchFamily="34" charset="0"/>
              </a:rPr>
              <a:t>Investitionen in die Ausbildung</a:t>
            </a:r>
            <a:br>
              <a:rPr lang="1031" sz="2000">
                <a:solidFill>
                  <a:srgbClr val="84BD00"/>
                </a:solidFill>
                <a:latin typeface="Arial" panose="020B0604020202020204" pitchFamily="34" charset="0"/>
                <a:cs typeface="Arial" panose="020B0604020202020204" pitchFamily="34" charset="0"/>
              </a:rPr>
            </a:br>
            <a:r>
              <a:rPr lang="1031" sz="1600">
                <a:solidFill>
                  <a:prstClr val="black"/>
                </a:solidFill>
                <a:latin typeface="Arial" panose="020B0604020202020204" pitchFamily="34" charset="0"/>
                <a:cs typeface="Arial" panose="020B0604020202020204" pitchFamily="34" charset="0"/>
              </a:rPr>
              <a:t>Zusätzlicher Fokus und Investitionen in Sicherheitsschulungsprogramme, einschließlich Schulungen für neue Mitarbeiter und Workshops zum Thema Sicherheit für aufsichtsführende Mitarbeiter.</a:t>
            </a:r>
            <a:endParaRPr lang="en-US" sz="2000">
              <a:solidFill>
                <a:srgbClr val="84BD00"/>
              </a:solidFill>
              <a:latin typeface="Arial" panose="020B0604020202020204" pitchFamily="34" charset="0"/>
              <a:cs typeface="Arial" panose="020B0604020202020204" pitchFamily="34" charset="0"/>
            </a:endParaRPr>
          </a:p>
        </p:txBody>
      </p:sp>
      <p:pic>
        <p:nvPicPr>
          <p:cNvPr id="5" name="Picture 4" descr="A picture containing clothing, person&#10;&#10;Description automatically generated">
            <a:extLst>
              <a:ext uri="{FF2B5EF4-FFF2-40B4-BE49-F238E27FC236}">
                <a16:creationId xmlns:a16="http://schemas.microsoft.com/office/drawing/2014/main" id="{7D41C145-418B-7E86-1B4B-A958ADD9FA98}"/>
              </a:ext>
            </a:extLst>
          </p:cNvPr>
          <p:cNvPicPr>
            <a:picLocks noChangeAspect="1"/>
          </p:cNvPicPr>
          <p:nvPr/>
        </p:nvPicPr>
        <p:blipFill>
          <a:blip r:embed="rId3">
            <a:extLst>
              <a:ext uri="{28A0092B-C50C-407E-A947-70E740481C1C}">
                <a14:useLocalDpi xmlns:a14="http://schemas.microsoft.com/office/drawing/2010/main" val="0"/>
              </a:ext>
            </a:extLst>
          </a:blip>
          <a:srcRect l="37230" t="43736" r="12069" b="-29"/>
          <a:stretch>
            <a:fillRect/>
          </a:stretch>
        </p:blipFill>
        <p:spPr>
          <a:xfrm>
            <a:off x="7797288" y="924791"/>
            <a:ext cx="4394712" cy="5309754"/>
          </a:xfrm>
          <a:prstGeom prst="rect">
            <a:avLst/>
          </a:prstGeom>
        </p:spPr>
      </p:pic>
      <p:sp>
        <p:nvSpPr>
          <p:cNvPr id="6" name="Rectangle 5">
            <a:extLst>
              <a:ext uri="{FF2B5EF4-FFF2-40B4-BE49-F238E27FC236}">
                <a16:creationId xmlns:a16="http://schemas.microsoft.com/office/drawing/2014/main" id="{73BC8780-8097-F717-1133-7D243DFD6FEB}"/>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9A463867-D2C7-790E-B7D3-63C277ECF046}"/>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4574325-E38F-B340-DCDE-BFFDF59130C4}"/>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7972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31"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GLOBALER SICHERHEITS-STANDDOWN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1031"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FFEA9D66-9050-4626-9C45-444737756363}" type="slidenum">
              <a:rPr lang="en-US" smtClean="0"/>
              <a:t>7</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31"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Eintreten für die Sicherheit</a:t>
            </a:r>
          </a:p>
        </p:txBody>
      </p: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908332"/>
          </a:xfrm>
        </p:spPr>
        <p:txBody>
          <a:bodyPr>
            <a:normAutofit/>
          </a:bodyPr>
          <a:lstStyle/>
          <a:p>
            <a:pPr>
              <a:spcBef>
                <a:spcPts val="1200"/>
              </a:spcBef>
              <a:spcAft>
                <a:spcPts val="1200"/>
              </a:spcAft>
              <a:defRPr b="0" i="0"/>
            </a:pPr>
            <a:r>
              <a:rPr lang="en-US" sz="2400" b="1" dirty="0">
                <a:solidFill>
                  <a:srgbClr val="0033A0"/>
                </a:solidFill>
                <a:latin typeface="Arial" panose="020B0604020202020204" pitchFamily="34" charset="0"/>
                <a:ea typeface="+mn-ea"/>
                <a:cs typeface="Arial" panose="020B0604020202020204" pitchFamily="34" charset="0"/>
              </a:rPr>
              <a:t>2024</a:t>
            </a:r>
            <a:r>
              <a:rPr lang="1031" sz="2400" b="1" dirty="0">
                <a:solidFill>
                  <a:srgbClr val="0033A0"/>
                </a:solidFill>
                <a:latin typeface="Arial" panose="020B0604020202020204" pitchFamily="34" charset="0"/>
                <a:ea typeface="+mn-ea"/>
                <a:cs typeface="Arial" panose="020B0604020202020204" pitchFamily="34" charset="0"/>
              </a:rPr>
              <a:t> QUARTAL 1 VERLETZUNGEN</a:t>
            </a:r>
            <a:br>
              <a:rPr lang="1031" sz="2400" b="1" dirty="0">
                <a:solidFill>
                  <a:srgbClr val="0033A0"/>
                </a:solidFill>
                <a:latin typeface="Arial" panose="020B0604020202020204" pitchFamily="34" charset="0"/>
                <a:ea typeface="+mn-ea"/>
                <a:cs typeface="Arial" panose="020B0604020202020204" pitchFamily="34" charset="0"/>
              </a:rPr>
            </a:br>
            <a:endParaRPr lang="en-US" sz="1800" dirty="0">
              <a:highlight>
                <a:srgbClr val="FFFF00"/>
              </a:highlight>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D423112C-DBFB-CC08-D7A1-6BAFF998EF97}"/>
              </a:ext>
            </a:extLst>
          </p:cNvPr>
          <p:cNvSpPr txBox="1"/>
          <p:nvPr/>
        </p:nvSpPr>
        <p:spPr>
          <a:xfrm>
            <a:off x="8344929" y="3256520"/>
            <a:ext cx="3557896" cy="1464503"/>
          </a:xfrm>
          <a:prstGeom prst="rect">
            <a:avLst/>
          </a:prstGeom>
          <a:noFill/>
        </p:spPr>
        <p:txBody>
          <a:bodyPr wrap="square">
            <a:spAutoFit/>
          </a:bodyPr>
          <a:lstStyle/>
          <a:p>
            <a:pPr rtl="0">
              <a:defRPr b="0" i="0"/>
            </a:pPr>
            <a:r>
              <a:rPr lang="1031">
                <a:latin typeface="Arial" panose="020B0604020202020204" pitchFamily="34" charset="0"/>
                <a:cs typeface="Arial" panose="020B0604020202020204" pitchFamily="34" charset="0"/>
              </a:rPr>
              <a:t>Wir sind auf dem Weg zu mehr Sicherheit, aber immer noch erleiden Mitarbeiter lebensverändernde Verletzungen. </a:t>
            </a:r>
          </a:p>
          <a:p>
            <a:pPr rtl="0"/>
            <a:endParaRPr lang="en-US">
              <a:latin typeface="Arial" panose="020B0604020202020204" pitchFamily="34" charset="0"/>
              <a:cs typeface="Arial" panose="020B0604020202020204" pitchFamily="34" charset="0"/>
            </a:endParaRPr>
          </a:p>
        </p:txBody>
      </p:sp>
      <p:pic>
        <p:nvPicPr>
          <p:cNvPr id="2" name="Graphic 1">
            <a:extLst>
              <a:ext uri="{FF2B5EF4-FFF2-40B4-BE49-F238E27FC236}">
                <a16:creationId xmlns:a16="http://schemas.microsoft.com/office/drawing/2014/main" id="{335591C6-FA9D-C19F-8251-3AC906436FC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62879" y="2140629"/>
            <a:ext cx="3227062" cy="3627218"/>
          </a:xfrm>
          <a:prstGeom prst="rect">
            <a:avLst/>
          </a:prstGeom>
        </p:spPr>
      </p:pic>
      <p:pic>
        <p:nvPicPr>
          <p:cNvPr id="8" name="Graphic 7">
            <a:extLst>
              <a:ext uri="{FF2B5EF4-FFF2-40B4-BE49-F238E27FC236}">
                <a16:creationId xmlns:a16="http://schemas.microsoft.com/office/drawing/2014/main" id="{F5DB7ED3-91A5-1715-675C-75A84F3D8BB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9550" y="2140629"/>
            <a:ext cx="3807934" cy="3188338"/>
          </a:xfrm>
          <a:prstGeom prst="rect">
            <a:avLst/>
          </a:prstGeom>
        </p:spPr>
      </p:pic>
    </p:spTree>
    <p:extLst>
      <p:ext uri="{BB962C8B-B14F-4D97-AF65-F5344CB8AC3E}">
        <p14:creationId xmlns:p14="http://schemas.microsoft.com/office/powerpoint/2010/main" val="153710136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31"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GLOBALER SICHERHEITS-STANDDOWN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1031"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EAB3CD10-C95D-46E7-BCD1-12BC8ED3FE32}" type="slidenum">
              <a:rPr lang="en-US" smtClean="0"/>
              <a:t>8</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31"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Eintreten für die Sicherheit</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731520"/>
          </a:xfrm>
        </p:spPr>
        <p:txBody>
          <a:bodyPr>
            <a:normAutofit/>
          </a:bodyPr>
          <a:lstStyle/>
          <a:p>
            <a:pPr>
              <a:defRPr b="0" i="0"/>
            </a:pPr>
            <a:r>
              <a:rPr lang="1031" sz="2400" b="1">
                <a:solidFill>
                  <a:srgbClr val="0033A0"/>
                </a:solidFill>
                <a:latin typeface="Arial" panose="020B0604020202020204" pitchFamily="34" charset="0"/>
                <a:ea typeface="+mn-ea"/>
                <a:cs typeface="Arial" panose="020B0604020202020204" pitchFamily="34" charset="0"/>
              </a:rPr>
              <a:t>Mausers Reise zur Sicherheit</a:t>
            </a:r>
          </a:p>
        </p:txBody>
      </p:sp>
      <p:grpSp>
        <p:nvGrpSpPr>
          <p:cNvPr id="2" name="Group 1">
            <a:extLst>
              <a:ext uri="{FF2B5EF4-FFF2-40B4-BE49-F238E27FC236}">
                <a16:creationId xmlns:a16="http://schemas.microsoft.com/office/drawing/2014/main" id="{CC49FE52-CE7C-A365-D104-343658F02FD2}"/>
              </a:ext>
            </a:extLst>
          </p:cNvPr>
          <p:cNvGrpSpPr/>
          <p:nvPr/>
        </p:nvGrpSpPr>
        <p:grpSpPr>
          <a:xfrm>
            <a:off x="792982" y="1609718"/>
            <a:ext cx="10076714" cy="4109357"/>
            <a:chOff x="792982" y="1824461"/>
            <a:chExt cx="10076714" cy="4109357"/>
          </a:xfrm>
        </p:grpSpPr>
        <p:grpSp>
          <p:nvGrpSpPr>
            <p:cNvPr id="36" name="Group 35">
              <a:extLst>
                <a:ext uri="{FF2B5EF4-FFF2-40B4-BE49-F238E27FC236}">
                  <a16:creationId xmlns:a16="http://schemas.microsoft.com/office/drawing/2014/main" id="{60D16AFE-A2E4-40E3-97B7-700A0BF537BA}"/>
                </a:ext>
              </a:extLst>
            </p:cNvPr>
            <p:cNvGrpSpPr/>
            <p:nvPr/>
          </p:nvGrpSpPr>
          <p:grpSpPr>
            <a:xfrm>
              <a:off x="1382868" y="1824461"/>
              <a:ext cx="9486828" cy="4109357"/>
              <a:chOff x="815038" y="1131698"/>
              <a:chExt cx="10512268" cy="4489870"/>
            </a:xfrm>
          </p:grpSpPr>
          <p:sp>
            <p:nvSpPr>
              <p:cNvPr id="18" name="Rectangle: Rounded Corners 17">
                <a:extLst>
                  <a:ext uri="{FF2B5EF4-FFF2-40B4-BE49-F238E27FC236}">
                    <a16:creationId xmlns:a16="http://schemas.microsoft.com/office/drawing/2014/main" id="{14C0FB4B-07A0-4629-973A-9C2E2DB85067}"/>
                  </a:ext>
                </a:extLst>
              </p:cNvPr>
              <p:cNvSpPr/>
              <p:nvPr/>
            </p:nvSpPr>
            <p:spPr>
              <a:xfrm>
                <a:off x="887186"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31" sz="1400" b="1">
                    <a:solidFill>
                      <a:srgbClr val="84BD00"/>
                    </a:solidFill>
                    <a:latin typeface="Arial" panose="020B0604020202020204" pitchFamily="34" charset="0"/>
                    <a:cs typeface="Arial" panose="020B0604020202020204" pitchFamily="34" charset="0"/>
                  </a:rPr>
                  <a:t>Staatliche und betriebliche Vorschriften/Verordnungen</a:t>
                </a:r>
              </a:p>
            </p:txBody>
          </p:sp>
          <p:sp>
            <p:nvSpPr>
              <p:cNvPr id="19" name="Rectangle: Rounded Corners 18">
                <a:extLst>
                  <a:ext uri="{FF2B5EF4-FFF2-40B4-BE49-F238E27FC236}">
                    <a16:creationId xmlns:a16="http://schemas.microsoft.com/office/drawing/2014/main" id="{62A2C56D-9F24-40D0-B9AD-102CE86B2C25}"/>
                  </a:ext>
                </a:extLst>
              </p:cNvPr>
              <p:cNvSpPr/>
              <p:nvPr/>
            </p:nvSpPr>
            <p:spPr>
              <a:xfrm>
                <a:off x="4620986" y="1131698"/>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31" sz="1400" b="1">
                    <a:solidFill>
                      <a:srgbClr val="84BD00"/>
                    </a:solidFill>
                    <a:latin typeface="Arial" panose="020B0604020202020204" pitchFamily="34" charset="0"/>
                    <a:cs typeface="Arial" panose="020B0604020202020204" pitchFamily="34" charset="0"/>
                  </a:rPr>
                  <a:t>Aufbau einer sicheren Arbeitsumgebung</a:t>
                </a:r>
              </a:p>
            </p:txBody>
          </p:sp>
          <p:sp>
            <p:nvSpPr>
              <p:cNvPr id="20" name="Rectangle: Rounded Corners 19">
                <a:extLst>
                  <a:ext uri="{FF2B5EF4-FFF2-40B4-BE49-F238E27FC236}">
                    <a16:creationId xmlns:a16="http://schemas.microsoft.com/office/drawing/2014/main" id="{7473FF11-22DE-42F1-BE31-25945EE2CFC0}"/>
                  </a:ext>
                </a:extLst>
              </p:cNvPr>
              <p:cNvSpPr/>
              <p:nvPr/>
            </p:nvSpPr>
            <p:spPr>
              <a:xfrm>
                <a:off x="4631849"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31" sz="1400" b="1">
                    <a:solidFill>
                      <a:srgbClr val="84BD00"/>
                    </a:solidFill>
                    <a:latin typeface="Arial" panose="020B0604020202020204" pitchFamily="34" charset="0"/>
                    <a:cs typeface="Arial" panose="020B0604020202020204" pitchFamily="34" charset="0"/>
                  </a:rPr>
                  <a:t>Technische Kontrollen</a:t>
                </a:r>
              </a:p>
            </p:txBody>
          </p:sp>
          <p:sp>
            <p:nvSpPr>
              <p:cNvPr id="21" name="Rectangle: Rounded Corners 20">
                <a:extLst>
                  <a:ext uri="{FF2B5EF4-FFF2-40B4-BE49-F238E27FC236}">
                    <a16:creationId xmlns:a16="http://schemas.microsoft.com/office/drawing/2014/main" id="{39A82F5B-EB71-4952-9244-F0D1FC317808}"/>
                  </a:ext>
                </a:extLst>
              </p:cNvPr>
              <p:cNvSpPr/>
              <p:nvPr/>
            </p:nvSpPr>
            <p:spPr>
              <a:xfrm>
                <a:off x="8363929"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31" sz="1400" b="1">
                    <a:solidFill>
                      <a:srgbClr val="84BD00"/>
                    </a:solidFill>
                    <a:latin typeface="Arial" panose="020B0604020202020204" pitchFamily="34" charset="0"/>
                    <a:cs typeface="Arial" panose="020B0604020202020204" pitchFamily="34" charset="0"/>
                  </a:rPr>
                  <a:t>Geschäftsführung</a:t>
                </a:r>
              </a:p>
            </p:txBody>
          </p:sp>
          <p:sp>
            <p:nvSpPr>
              <p:cNvPr id="22" name="TextBox 21">
                <a:extLst>
                  <a:ext uri="{FF2B5EF4-FFF2-40B4-BE49-F238E27FC236}">
                    <a16:creationId xmlns:a16="http://schemas.microsoft.com/office/drawing/2014/main" id="{E35CCE02-048E-42A5-AC9C-3EEA70D46DA3}"/>
                  </a:ext>
                </a:extLst>
              </p:cNvPr>
              <p:cNvSpPr txBox="1"/>
              <p:nvPr/>
            </p:nvSpPr>
            <p:spPr>
              <a:xfrm>
                <a:off x="4626773" y="3974155"/>
                <a:ext cx="2748690" cy="1610113"/>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1031" sz="1200">
                    <a:latin typeface="Arial" panose="020B0604020202020204" pitchFamily="34" charset="0"/>
                    <a:cs typeface="Arial" panose="020B0604020202020204" pitchFamily="34" charset="0"/>
                  </a:rPr>
                  <a:t>In den letzten Jahren haben wir Hochrisikopunkte an Anlagen identifiziert und die notwendigen Maschinenschutzvorrichtungen entworfen und installiert.</a:t>
                </a:r>
              </a:p>
              <a:p>
                <a:pPr>
                  <a:lnSpc>
                    <a:spcPct val="90000"/>
                  </a:lnSpc>
                  <a:spcBef>
                    <a:spcPts val="1200"/>
                  </a:spcBef>
                  <a:spcAft>
                    <a:spcPts val="600"/>
                  </a:spcAft>
                  <a:buClr>
                    <a:schemeClr val="tx1"/>
                  </a:buClr>
                  <a:defRPr b="0" i="0"/>
                </a:pPr>
                <a:r>
                  <a:rPr lang="1031" sz="1200" b="1">
                    <a:latin typeface="Arial" panose="020B0604020202020204" pitchFamily="34" charset="0"/>
                    <a:cs typeface="Arial" panose="020B0604020202020204" pitchFamily="34" charset="0"/>
                  </a:rPr>
                  <a:t>Schwerpunkt: Beseitigung von                                          Sicherheitsgefahren</a:t>
                </a:r>
                <a:endParaRPr lang="en-US" sz="120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EE3BE91F-FB2C-4850-86B5-F24A7D559B57}"/>
                  </a:ext>
                </a:extLst>
              </p:cNvPr>
              <p:cNvSpPr txBox="1"/>
              <p:nvPr/>
            </p:nvSpPr>
            <p:spPr>
              <a:xfrm>
                <a:off x="7108368" y="1162953"/>
                <a:ext cx="2745944" cy="940066"/>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1031" sz="1400">
                    <a:latin typeface="Arial" panose="020B0604020202020204" pitchFamily="34" charset="0"/>
                    <a:cs typeface="Arial" panose="020B0604020202020204" pitchFamily="34" charset="0"/>
                  </a:rPr>
                  <a:t>Die Schlüsselelemente für den Aufbau und die Aufrechterhaltung einer sicheren Arbeitsumgebung</a:t>
                </a:r>
              </a:p>
            </p:txBody>
          </p:sp>
          <p:sp>
            <p:nvSpPr>
              <p:cNvPr id="24" name="TextBox 23">
                <a:extLst>
                  <a:ext uri="{FF2B5EF4-FFF2-40B4-BE49-F238E27FC236}">
                    <a16:creationId xmlns:a16="http://schemas.microsoft.com/office/drawing/2014/main" id="{4BBD237D-8360-49B5-8D42-E979C2737F58}"/>
                  </a:ext>
                </a:extLst>
              </p:cNvPr>
              <p:cNvSpPr txBox="1"/>
              <p:nvPr/>
            </p:nvSpPr>
            <p:spPr>
              <a:xfrm>
                <a:off x="892629" y="4011455"/>
                <a:ext cx="2793374" cy="1610113"/>
              </a:xfrm>
              <a:prstGeom prst="rect">
                <a:avLst/>
              </a:prstGeom>
              <a:noFill/>
            </p:spPr>
            <p:txBody>
              <a:bodyPr wrap="square" rtlCol="0">
                <a:spAutoFit/>
              </a:bodyPr>
              <a:lstStyle/>
              <a:p>
                <a:pPr>
                  <a:lnSpc>
                    <a:spcPct val="90000"/>
                  </a:lnSpc>
                  <a:spcBef>
                    <a:spcPts val="1200"/>
                  </a:spcBef>
                  <a:spcAft>
                    <a:spcPts val="600"/>
                  </a:spcAft>
                  <a:buClr>
                    <a:schemeClr val="tx1"/>
                  </a:buClr>
                  <a:defRPr b="0" i="0"/>
                </a:pPr>
                <a:r>
                  <a:rPr lang="1031" sz="1200">
                    <a:latin typeface="Arial" panose="020B0604020202020204" pitchFamily="34" charset="0"/>
                    <a:cs typeface="Arial" panose="020B0604020202020204" pitchFamily="34" charset="0"/>
                  </a:rPr>
                  <a:t>In den letzten fünf Jahren hat Mauser sein Engagement für die Einhaltung der OSHA-Vorschriften verstärkt und unsere lebensrettenden Regeln eingeführt.</a:t>
                </a:r>
              </a:p>
              <a:p>
                <a:pPr>
                  <a:lnSpc>
                    <a:spcPct val="90000"/>
                  </a:lnSpc>
                  <a:spcBef>
                    <a:spcPts val="1200"/>
                  </a:spcBef>
                  <a:spcAft>
                    <a:spcPts val="600"/>
                  </a:spcAft>
                  <a:buClr>
                    <a:schemeClr val="tx1"/>
                  </a:buClr>
                  <a:defRPr b="0" i="0"/>
                </a:pPr>
                <a:r>
                  <a:rPr lang="1031" sz="1200" b="1">
                    <a:latin typeface="Arial" panose="020B0604020202020204" pitchFamily="34" charset="0"/>
                    <a:cs typeface="Arial" panose="020B0604020202020204" pitchFamily="34" charset="0"/>
                  </a:rPr>
                  <a:t>Schwerpunkt: Einhaltung der Vorschriften</a:t>
                </a:r>
                <a:endParaRPr lang="en-US" sz="120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BC0C7589-0E66-4D48-B611-5FF233E8DED8}"/>
                  </a:ext>
                </a:extLst>
              </p:cNvPr>
              <p:cNvSpPr txBox="1"/>
              <p:nvPr/>
            </p:nvSpPr>
            <p:spPr>
              <a:xfrm>
                <a:off x="8291990" y="3756055"/>
                <a:ext cx="3035316" cy="1624212"/>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1031" sz="1200">
                    <a:latin typeface="Arial" panose="020B0604020202020204" pitchFamily="34" charset="0"/>
                    <a:cs typeface="Arial" panose="020B0604020202020204" pitchFamily="34" charset="0"/>
                  </a:rPr>
                  <a:t>Entwicklung von Führungspersönlichkeiten, die durch ihr Verhalten und ihre Handlungen eine Kultur fördern, in der sich die Mitarbeiter für die Sicherheit engagieren.</a:t>
                </a:r>
              </a:p>
              <a:p>
                <a:pPr>
                  <a:lnSpc>
                    <a:spcPct val="90000"/>
                  </a:lnSpc>
                  <a:spcBef>
                    <a:spcPts val="1200"/>
                  </a:spcBef>
                  <a:spcAft>
                    <a:spcPts val="600"/>
                  </a:spcAft>
                  <a:buClr>
                    <a:schemeClr val="tx1"/>
                  </a:buClr>
                  <a:defRPr b="0" i="0"/>
                </a:pPr>
                <a:r>
                  <a:rPr lang="1031" sz="1200" b="1">
                    <a:latin typeface="Arial" panose="020B0604020202020204" pitchFamily="34" charset="0"/>
                    <a:cs typeface="Arial" panose="020B0604020202020204" pitchFamily="34" charset="0"/>
                  </a:rPr>
                  <a:t>Schwerpunkt: Selbstverpflichtung</a:t>
                </a:r>
                <a:endParaRPr lang="en-US" sz="1200">
                  <a:latin typeface="Arial" panose="020B0604020202020204" pitchFamily="34" charset="0"/>
                  <a:cs typeface="Arial" panose="020B0604020202020204" pitchFamily="34" charset="0"/>
                </a:endParaRPr>
              </a:p>
            </p:txBody>
          </p:sp>
          <p:cxnSp>
            <p:nvCxnSpPr>
              <p:cNvPr id="26" name="Connector: Elbow 25">
                <a:extLst>
                  <a:ext uri="{FF2B5EF4-FFF2-40B4-BE49-F238E27FC236}">
                    <a16:creationId xmlns:a16="http://schemas.microsoft.com/office/drawing/2014/main" id="{5D9EF503-89DD-4899-BA35-1002F4003B2C}"/>
                  </a:ext>
                </a:extLst>
              </p:cNvPr>
              <p:cNvCxnSpPr>
                <a:stCxn id="18" idx="0"/>
              </p:cNvCxnSpPr>
              <p:nvPr/>
            </p:nvCxnSpPr>
            <p:spPr>
              <a:xfrm rot="5400000" flipH="1" flipV="1">
                <a:off x="1867987" y="2592435"/>
                <a:ext cx="369757"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E4008799-072F-4603-8314-F648C8F2D0C1}"/>
                  </a:ext>
                </a:extLst>
              </p:cNvPr>
              <p:cNvCxnSpPr/>
              <p:nvPr/>
            </p:nvCxnSpPr>
            <p:spPr>
              <a:xfrm rot="5400000" flipH="1" flipV="1">
                <a:off x="9294582" y="2599873"/>
                <a:ext cx="397333"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43E73CE7-DDD7-48B2-BF1B-0FB818A7352D}"/>
                  </a:ext>
                </a:extLst>
              </p:cNvPr>
              <p:cNvGrpSpPr/>
              <p:nvPr/>
            </p:nvGrpSpPr>
            <p:grpSpPr>
              <a:xfrm>
                <a:off x="2051959" y="2046098"/>
                <a:ext cx="7434939" cy="740846"/>
                <a:chOff x="2051959" y="2046098"/>
                <a:chExt cx="7434939" cy="740846"/>
              </a:xfrm>
            </p:grpSpPr>
            <p:cxnSp>
              <p:nvCxnSpPr>
                <p:cNvPr id="29" name="Connector: Elbow 28">
                  <a:extLst>
                    <a:ext uri="{FF2B5EF4-FFF2-40B4-BE49-F238E27FC236}">
                      <a16:creationId xmlns:a16="http://schemas.microsoft.com/office/drawing/2014/main" id="{F5D2DD35-7077-4EB1-B304-7423557EDC98}"/>
                    </a:ext>
                  </a:extLst>
                </p:cNvPr>
                <p:cNvCxnSpPr>
                  <a:endCxn id="19" idx="2"/>
                </p:cNvCxnSpPr>
                <p:nvPr/>
              </p:nvCxnSpPr>
              <p:spPr>
                <a:xfrm rot="5400000" flipH="1" flipV="1">
                  <a:off x="5409892" y="2416521"/>
                  <a:ext cx="740846"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57DB116-1986-4A11-824A-21A5177A3D25}"/>
                    </a:ext>
                  </a:extLst>
                </p:cNvPr>
                <p:cNvCxnSpPr/>
                <p:nvPr/>
              </p:nvCxnSpPr>
              <p:spPr>
                <a:xfrm flipV="1">
                  <a:off x="2051959" y="2400643"/>
                  <a:ext cx="743493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0C347985-10CA-45EA-8C63-674042940224}"/>
                  </a:ext>
                </a:extLst>
              </p:cNvPr>
              <p:cNvSpPr txBox="1"/>
              <p:nvPr/>
            </p:nvSpPr>
            <p:spPr>
              <a:xfrm>
                <a:off x="815038" y="5090675"/>
                <a:ext cx="2462953" cy="286232"/>
              </a:xfrm>
              <a:prstGeom prst="rect">
                <a:avLst/>
              </a:prstGeom>
              <a:noFill/>
            </p:spPr>
            <p:txBody>
              <a:bodyPr wrap="square">
                <a:spAutoFit/>
              </a:bodyPr>
              <a:lstStyle/>
              <a:p>
                <a:pPr algn="l">
                  <a:lnSpc>
                    <a:spcPct val="90000"/>
                  </a:lnSpc>
                  <a:spcBef>
                    <a:spcPts val="1200"/>
                  </a:spcBef>
                  <a:spcAft>
                    <a:spcPts val="600"/>
                  </a:spcAft>
                  <a:buClr>
                    <a:schemeClr val="tx1"/>
                  </a:buClr>
                </a:pPr>
                <a:endParaRPr lang="en-US" sz="1200">
                  <a:solidFill>
                    <a:schemeClr val="bg1">
                      <a:lumMod val="50000"/>
                    </a:schemeClr>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238913BD-E38E-4B18-9C50-1D376CDA0EF8}"/>
                  </a:ext>
                </a:extLst>
              </p:cNvPr>
              <p:cNvSpPr/>
              <p:nvPr/>
            </p:nvSpPr>
            <p:spPr>
              <a:xfrm>
                <a:off x="8109836" y="2302022"/>
                <a:ext cx="3150359" cy="3133911"/>
              </a:xfrm>
              <a:prstGeom prst="rect">
                <a:avLst/>
              </a:prstGeom>
              <a:noFill/>
              <a:ln w="19050">
                <a:solidFill>
                  <a:srgbClr val="84BD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pPr>
                <a:endParaRPr lang="en-US">
                  <a:solidFill>
                    <a:schemeClr val="bg1">
                      <a:lumMod val="95000"/>
                    </a:schemeClr>
                  </a:solidFill>
                </a:endParaRPr>
              </a:p>
            </p:txBody>
          </p:sp>
        </p:grpSp>
        <p:sp>
          <p:nvSpPr>
            <p:cNvPr id="37" name="TextBox 36">
              <a:extLst>
                <a:ext uri="{FF2B5EF4-FFF2-40B4-BE49-F238E27FC236}">
                  <a16:creationId xmlns:a16="http://schemas.microsoft.com/office/drawing/2014/main" id="{392682B3-E10F-4DC5-B3ED-9FA67D1FF4AC}"/>
                </a:ext>
              </a:extLst>
            </p:cNvPr>
            <p:cNvSpPr txBox="1"/>
            <p:nvPr/>
          </p:nvSpPr>
          <p:spPr>
            <a:xfrm>
              <a:off x="792982" y="3067893"/>
              <a:ext cx="2222697" cy="258532"/>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1031" sz="1200" b="1">
                  <a:solidFill>
                    <a:srgbClr val="84BD00"/>
                  </a:solidFill>
                  <a:latin typeface="Arial" panose="020B0604020202020204" pitchFamily="34" charset="0"/>
                  <a:cs typeface="Arial" panose="020B0604020202020204" pitchFamily="34" charset="0"/>
                </a:rPr>
                <a:t>Wo wir angefangen haben</a:t>
              </a:r>
            </a:p>
          </p:txBody>
        </p:sp>
        <p:sp>
          <p:nvSpPr>
            <p:cNvPr id="38" name="TextBox 37">
              <a:extLst>
                <a:ext uri="{FF2B5EF4-FFF2-40B4-BE49-F238E27FC236}">
                  <a16:creationId xmlns:a16="http://schemas.microsoft.com/office/drawing/2014/main" id="{5B1E9E3E-C645-4497-BD56-826D839E4769}"/>
                </a:ext>
              </a:extLst>
            </p:cNvPr>
            <p:cNvSpPr txBox="1"/>
            <p:nvPr/>
          </p:nvSpPr>
          <p:spPr>
            <a:xfrm>
              <a:off x="4397623" y="3067893"/>
              <a:ext cx="1466174" cy="256288"/>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1031" sz="1200" b="1">
                  <a:solidFill>
                    <a:srgbClr val="84BD00"/>
                  </a:solidFill>
                  <a:latin typeface="Arial" panose="020B0604020202020204" pitchFamily="34" charset="0"/>
                  <a:cs typeface="Arial" panose="020B0604020202020204" pitchFamily="34" charset="0"/>
                </a:rPr>
                <a:t>Was wir tun</a:t>
              </a:r>
            </a:p>
          </p:txBody>
        </p:sp>
        <p:sp>
          <p:nvSpPr>
            <p:cNvPr id="39" name="TextBox 38">
              <a:extLst>
                <a:ext uri="{FF2B5EF4-FFF2-40B4-BE49-F238E27FC236}">
                  <a16:creationId xmlns:a16="http://schemas.microsoft.com/office/drawing/2014/main" id="{0DADD61F-2D9E-436E-A7FC-B7FBB1A8ED6B}"/>
                </a:ext>
              </a:extLst>
            </p:cNvPr>
            <p:cNvSpPr txBox="1"/>
            <p:nvPr/>
          </p:nvSpPr>
          <p:spPr>
            <a:xfrm>
              <a:off x="7853755" y="3067893"/>
              <a:ext cx="1355059" cy="256288"/>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1031" sz="1200" b="1">
                  <a:solidFill>
                    <a:srgbClr val="84BD00"/>
                  </a:solidFill>
                  <a:latin typeface="Arial" panose="020B0604020202020204" pitchFamily="34" charset="0"/>
                  <a:cs typeface="Arial" panose="020B0604020202020204" pitchFamily="34" charset="0"/>
                </a:rPr>
                <a:t>Wo wir sind</a:t>
              </a:r>
            </a:p>
          </p:txBody>
        </p:sp>
      </p:grpSp>
    </p:spTree>
    <p:extLst>
      <p:ext uri="{BB962C8B-B14F-4D97-AF65-F5344CB8AC3E}">
        <p14:creationId xmlns:p14="http://schemas.microsoft.com/office/powerpoint/2010/main" val="172568773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yellow&#10;&#10;Description automatically generated">
            <a:extLst>
              <a:ext uri="{FF2B5EF4-FFF2-40B4-BE49-F238E27FC236}">
                <a16:creationId xmlns:a16="http://schemas.microsoft.com/office/drawing/2014/main" id="{6F07B9C7-6D99-6CB9-A1E5-5090A25A813A}"/>
              </a:ext>
            </a:extLst>
          </p:cNvPr>
          <p:cNvPicPr>
            <a:picLocks noChangeAspect="1"/>
          </p:cNvPicPr>
          <p:nvPr/>
        </p:nvPicPr>
        <p:blipFill>
          <a:blip r:embed="rId3">
            <a:extLst>
              <a:ext uri="{28A0092B-C50C-407E-A947-70E740481C1C}">
                <a14:useLocalDpi xmlns:a14="http://schemas.microsoft.com/office/drawing/2010/main" val="0"/>
              </a:ext>
            </a:extLst>
          </a:blip>
          <a:srcRect t="45765" b="15022"/>
          <a:stretch>
            <a:fillRect/>
          </a:stretch>
        </p:blipFill>
        <p:spPr>
          <a:xfrm>
            <a:off x="0" y="1022554"/>
            <a:ext cx="12192000" cy="5202469"/>
          </a:xfrm>
          <a:prstGeom prst="rect">
            <a:avLst/>
          </a:prstGeom>
        </p:spPr>
      </p:pic>
      <p:sp>
        <p:nvSpPr>
          <p:cNvPr id="3" name="Rectangle 2">
            <a:extLst>
              <a:ext uri="{FF2B5EF4-FFF2-40B4-BE49-F238E27FC236}">
                <a16:creationId xmlns:a16="http://schemas.microsoft.com/office/drawing/2014/main" id="{4CBBF4E0-A25F-8458-473B-74D7FD95D09F}"/>
              </a:ext>
            </a:extLst>
          </p:cNvPr>
          <p:cNvSpPr/>
          <p:nvPr/>
        </p:nvSpPr>
        <p:spPr>
          <a:xfrm rot="5400000" flipH="1">
            <a:off x="3454930" y="-2512048"/>
            <a:ext cx="5282141" cy="12192000"/>
          </a:xfrm>
          <a:prstGeom prst="rect">
            <a:avLst/>
          </a:prstGeom>
          <a:gradFill>
            <a:gsLst>
              <a:gs pos="41000">
                <a:schemeClr val="bg1"/>
              </a:gs>
              <a:gs pos="100000">
                <a:schemeClr val="bg1">
                  <a:alpha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E6D042-154A-ED18-52CB-488C10EDC725}"/>
              </a:ext>
            </a:extLst>
          </p:cNvPr>
          <p:cNvSpPr/>
          <p:nvPr/>
        </p:nvSpPr>
        <p:spPr>
          <a:xfrm>
            <a:off x="1278636" y="1847304"/>
            <a:ext cx="9634727" cy="640720"/>
          </a:xfrm>
          <a:prstGeom prst="rect">
            <a:avLst/>
          </a:prstGeom>
        </p:spPr>
        <p:txBody>
          <a:bodyPr wrap="square">
            <a:spAutoFit/>
          </a:bodyPr>
          <a:lstStyle/>
          <a:p>
            <a:pPr algn="ctr">
              <a:spcAft>
                <a:spcPts val="1200"/>
              </a:spcAft>
              <a:defRPr b="0" i="0"/>
            </a:pPr>
            <a:r>
              <a:rPr lang="1031" sz="3600" b="1">
                <a:solidFill>
                  <a:srgbClr val="0033A0"/>
                </a:solidFill>
                <a:latin typeface="Arial" panose="020B0604020202020204" pitchFamily="34" charset="0"/>
                <a:cs typeface="Arial" panose="020B0604020202020204" pitchFamily="34" charset="0"/>
              </a:rPr>
              <a:t>Säulen unserer Sicherheitskultur</a:t>
            </a:r>
            <a:endParaRPr lang="en-US" sz="3600" b="1" i="1">
              <a:solidFill>
                <a:srgbClr val="84BD00"/>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44FF03EA-D821-A1CF-4EB0-68523CF2D38E}"/>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53413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04.09"/>
  <p:tag name="AS_TITLE" val="Aspose.Slides for .NET 4.0 Client Profile"/>
  <p:tag name="AS_VERSION" val="18.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ACDEA71464AC46B3B85C179C12A65F" ma:contentTypeVersion="16" ma:contentTypeDescription="Create a new document." ma:contentTypeScope="" ma:versionID="567d86a56796cb6bfaada5efc241091a">
  <xsd:schema xmlns:xsd="http://www.w3.org/2001/XMLSchema" xmlns:xs="http://www.w3.org/2001/XMLSchema" xmlns:p="http://schemas.microsoft.com/office/2006/metadata/properties" xmlns:ns2="acfbbe8b-0315-4333-80c0-0d9bf9bb1cae" xmlns:ns3="16a9e357-cab0-4ee7-b340-887158dfc22e" targetNamespace="http://schemas.microsoft.com/office/2006/metadata/properties" ma:root="true" ma:fieldsID="aacd2eda064a7a65f1eea34cd907d275" ns2:_="" ns3:_="">
    <xsd:import namespace="acfbbe8b-0315-4333-80c0-0d9bf9bb1cae"/>
    <xsd:import namespace="16a9e357-cab0-4ee7-b340-887158dfc22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fbbe8b-0315-4333-80c0-0d9bf9bb1c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6d99dcb-4bd7-428e-ad5a-507112b7cd2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a9e357-cab0-4ee7-b340-887158dfc22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cbc4bfc-ca6c-45c9-a64f-598e809ef649}" ma:internalName="TaxCatchAll" ma:showField="CatchAllData" ma:web="16a9e357-cab0-4ee7-b340-887158dfc2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cfbbe8b-0315-4333-80c0-0d9bf9bb1cae">
      <Terms xmlns="http://schemas.microsoft.com/office/infopath/2007/PartnerControls"/>
    </lcf76f155ced4ddcb4097134ff3c332f>
    <TaxCatchAll xmlns="16a9e357-cab0-4ee7-b340-887158dfc22e" xsi:nil="true"/>
  </documentManagement>
</p:properties>
</file>

<file path=customXml/itemProps1.xml><?xml version="1.0" encoding="utf-8"?>
<ds:datastoreItem xmlns:ds="http://schemas.openxmlformats.org/officeDocument/2006/customXml" ds:itemID="{C3043674-490D-48E1-BB67-92AA42BE73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fbbe8b-0315-4333-80c0-0d9bf9bb1cae"/>
    <ds:schemaRef ds:uri="16a9e357-cab0-4ee7-b340-887158dfc2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48726E-8085-43C5-8757-4AC240FAC929}">
  <ds:schemaRefs>
    <ds:schemaRef ds:uri="http://schemas.microsoft.com/sharepoint/v3/contenttype/forms"/>
  </ds:schemaRefs>
</ds:datastoreItem>
</file>

<file path=customXml/itemProps3.xml><?xml version="1.0" encoding="utf-8"?>
<ds:datastoreItem xmlns:ds="http://schemas.openxmlformats.org/officeDocument/2006/customXml" ds:itemID="{2B66813D-6232-40F0-9F7C-BA6AEA24E3F4}">
  <ds:schemaRefs>
    <ds:schemaRef ds:uri="http://schemas.microsoft.com/office/2006/documentManagement/types"/>
    <ds:schemaRef ds:uri="http://schemas.openxmlformats.org/package/2006/metadata/core-properties"/>
    <ds:schemaRef ds:uri="http://purl.org/dc/terms/"/>
    <ds:schemaRef ds:uri="http://purl.org/dc/elements/1.1/"/>
    <ds:schemaRef ds:uri="http://schemas.microsoft.com/office/2006/metadata/properties"/>
    <ds:schemaRef ds:uri="http://www.w3.org/XML/1998/namespace"/>
    <ds:schemaRef ds:uri="http://schemas.microsoft.com/office/infopath/2007/PartnerControls"/>
    <ds:schemaRef ds:uri="ad3e4727-7ad3-4a65-8c44-edac83bc2c63"/>
    <ds:schemaRef ds:uri="2b8b6fed-c2ad-4ded-97a7-77fb88559370"/>
    <ds:schemaRef ds:uri="http://purl.org/dc/dcmitype/"/>
    <ds:schemaRef ds:uri="acfbbe8b-0315-4333-80c0-0d9bf9bb1cae"/>
    <ds:schemaRef ds:uri="16a9e357-cab0-4ee7-b340-887158dfc22e"/>
  </ds:schemaRefs>
</ds:datastoreItem>
</file>

<file path=docMetadata/LabelInfo.xml><?xml version="1.0" encoding="utf-8"?>
<clbl:labelList xmlns:clbl="http://schemas.microsoft.com/office/2020/mipLabelMetadata">
  <clbl:label id="{19bbf8f7-2698-48b4-bbd3-985a111033f7}" enabled="0" method="" siteId="{19bbf8f7-2698-48b4-bbd3-985a111033f7}" removed="1"/>
</clbl:labelList>
</file>

<file path=docProps/app.xml><?xml version="1.0" encoding="utf-8"?>
<Properties xmlns="http://schemas.openxmlformats.org/officeDocument/2006/extended-properties" xmlns:vt="http://schemas.openxmlformats.org/officeDocument/2006/docPropsVTypes">
  <TotalTime>13392</TotalTime>
  <Words>2911</Words>
  <Application>Microsoft Office PowerPoint</Application>
  <PresentationFormat>Widescreen</PresentationFormat>
  <Paragraphs>312</Paragraphs>
  <Slides>21</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Acme Gothic</vt:lpstr>
      <vt:lpstr>Arial</vt:lpstr>
      <vt:lpstr>Arial Black</vt:lpstr>
      <vt:lpstr>Calibri</vt:lpstr>
      <vt:lpstr>Calibri Light</vt:lpstr>
      <vt:lpstr>Comic Sans MS</vt:lpstr>
      <vt:lpstr>DIN Pro</vt:lpstr>
      <vt:lpstr>Wingdings</vt:lpstr>
      <vt:lpstr>Office Theme</vt:lpstr>
      <vt:lpstr>PowerPoint Presentation</vt:lpstr>
      <vt:lpstr>PowerPoint Presentation</vt:lpstr>
      <vt:lpstr>PowerPoint Presentation</vt:lpstr>
      <vt:lpstr>PowerPoint Presentation</vt:lpstr>
      <vt:lpstr>UNSER WEG ZUR SICHERHEIT </vt:lpstr>
      <vt:lpstr>PowerPoint Presentation</vt:lpstr>
      <vt:lpstr>2024 QUARTAL 1 VERLETZUNGEN </vt:lpstr>
      <vt:lpstr>Mausers Reise zur Sicherheit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Machen</dc:creator>
  <cp:lastModifiedBy>Michelle Machen</cp:lastModifiedBy>
  <cp:revision>34</cp:revision>
  <dcterms:created xsi:type="dcterms:W3CDTF">2023-04-05T19:27:26Z</dcterms:created>
  <dcterms:modified xsi:type="dcterms:W3CDTF">2024-05-24T15:03:28Z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0x010100C9ACDEA71464AC46B3B85C179C12A65F</vt:lpwstr>
  </property>
  <property fmtid="{D5CDD505-2E9C-101B-9397-08002B2CF9AE}" pid="3" name="MediaServiceImageTags">
    <vt:lpwstr/>
  </property>
</Properties>
</file>